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7"/>
  </p:notesMasterIdLst>
  <p:sldIdLst>
    <p:sldId id="257" r:id="rId2"/>
    <p:sldId id="259" r:id="rId3"/>
    <p:sldId id="262" r:id="rId4"/>
    <p:sldId id="260" r:id="rId5"/>
    <p:sldId id="26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55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20A247-8B23-4254-8A8E-80AC84D63BC4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0A364-D309-4DFB-8FA7-02D901D17D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43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1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9792038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2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498427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3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162927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4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5095591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5B1CDA8-EB1D-485D-882B-BDE12649390F}" type="slidenum">
              <a:rPr lang="cs-CZ" smtClean="0"/>
              <a:pPr eaLnBrk="1" hangingPunct="1"/>
              <a:t>5</a:t>
            </a:fld>
            <a:endParaRPr lang="cs-CZ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640187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885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41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777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289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61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796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2720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809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04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14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61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6C9BA-E618-4C7E-B71E-7524B3FD0C0B}" type="datetimeFigureOut">
              <a:rPr lang="cs-CZ" smtClean="0"/>
              <a:t>30.9.2016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0579D-ADB8-4CA8-B0FE-956A97D23A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277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5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68091" y="1770737"/>
            <a:ext cx="5509022" cy="48577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125000"/>
              </a:lnSpc>
            </a:pPr>
            <a:r>
              <a:rPr lang="cs-CZ" sz="3000" b="1" dirty="0" smtClean="0">
                <a:latin typeface="Univers Com 65 Bold" pitchFamily="32" charset="0"/>
              </a:rPr>
              <a:t>IEEE/IET </a:t>
            </a:r>
            <a:r>
              <a:rPr lang="cs-CZ" sz="3000" b="1" dirty="0" err="1" smtClean="0">
                <a:latin typeface="Univers Com 65 Bold" pitchFamily="32" charset="0"/>
              </a:rPr>
              <a:t>Electronic</a:t>
            </a:r>
            <a:r>
              <a:rPr lang="cs-CZ" sz="3000" b="1" dirty="0" smtClean="0">
                <a:latin typeface="Univers Com 65 Bold" pitchFamily="32" charset="0"/>
              </a:rPr>
              <a:t> </a:t>
            </a:r>
            <a:r>
              <a:rPr lang="cs-CZ" sz="3000" b="1" dirty="0" err="1" smtClean="0">
                <a:latin typeface="Univers Com 65 Bold" pitchFamily="32" charset="0"/>
              </a:rPr>
              <a:t>Library</a:t>
            </a:r>
            <a:endParaRPr lang="cs-CZ" sz="33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65650" y="5460953"/>
            <a:ext cx="3236478" cy="466901"/>
          </a:xfrm>
        </p:spPr>
        <p:txBody>
          <a:bodyPr>
            <a:normAutofit/>
          </a:bodyPr>
          <a:lstStyle/>
          <a:p>
            <a:pPr eaLnBrk="1" hangingPunct="1"/>
            <a:r>
              <a:rPr lang="cs-CZ" dirty="0" smtClean="0">
                <a:latin typeface="Calibri" panose="020F0502020204030204" pitchFamily="34" charset="0"/>
              </a:rPr>
              <a:t>Tomáš Razím</a:t>
            </a:r>
            <a:endParaRPr lang="cs-CZ" dirty="0">
              <a:latin typeface="Calibri" panose="020F0502020204030204" pitchFamily="34" charset="0"/>
            </a:endParaRPr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641872" y="383638"/>
            <a:ext cx="5860256" cy="1079897"/>
            <a:chOff x="385" y="119"/>
            <a:chExt cx="4922" cy="907"/>
          </a:xfrm>
        </p:grpSpPr>
        <p:pic>
          <p:nvPicPr>
            <p:cNvPr id="2053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4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2055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56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061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2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057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059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060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058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0806" y="2383889"/>
            <a:ext cx="4252604" cy="283064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080" y="2391032"/>
            <a:ext cx="2612611" cy="3536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26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438877"/>
            <a:ext cx="7886700" cy="5052075"/>
          </a:xfrm>
        </p:spPr>
        <p:txBody>
          <a:bodyPr>
            <a:normAutofit/>
          </a:bodyPr>
          <a:lstStyle/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 smtClean="0"/>
              <a:t>= Institute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Electrical</a:t>
            </a:r>
            <a:r>
              <a:rPr lang="cs-CZ" dirty="0"/>
              <a:t> and </a:t>
            </a:r>
            <a:r>
              <a:rPr lang="cs-CZ" dirty="0" err="1"/>
              <a:t>Electronics</a:t>
            </a:r>
            <a:r>
              <a:rPr lang="cs-CZ" dirty="0"/>
              <a:t> </a:t>
            </a:r>
            <a:r>
              <a:rPr lang="cs-CZ" dirty="0" err="1"/>
              <a:t>Engineers</a:t>
            </a:r>
            <a:r>
              <a:rPr lang="cs-CZ" dirty="0"/>
              <a:t> </a:t>
            </a: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/>
              <a:t>Původně AIEE (*1884), A. G. Bell chvíli předsedou, v roce 1963 sloučení s IRE (Institute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Radio</a:t>
            </a:r>
            <a:r>
              <a:rPr lang="cs-CZ" dirty="0"/>
              <a:t> </a:t>
            </a:r>
            <a:r>
              <a:rPr lang="cs-CZ" dirty="0" err="1"/>
              <a:t>Engineers</a:t>
            </a:r>
            <a:r>
              <a:rPr lang="cs-CZ" dirty="0"/>
              <a:t>) – vznik IEEE</a:t>
            </a: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/>
              <a:t>IEEE </a:t>
            </a:r>
            <a:r>
              <a:rPr lang="cs-CZ" dirty="0" err="1"/>
              <a:t>Day</a:t>
            </a:r>
            <a:r>
              <a:rPr lang="cs-CZ" dirty="0"/>
              <a:t>: 4.10.</a:t>
            </a: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cs-CZ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cs-CZ" i="1" dirty="0" err="1"/>
              <a:t>he</a:t>
            </a:r>
            <a:r>
              <a:rPr lang="cs-CZ" i="1" dirty="0"/>
              <a:t> </a:t>
            </a:r>
            <a:r>
              <a:rPr lang="cs-CZ" i="1" dirty="0" err="1"/>
              <a:t>world’s</a:t>
            </a:r>
            <a:r>
              <a:rPr lang="cs-CZ" i="1" dirty="0"/>
              <a:t> </a:t>
            </a:r>
            <a:r>
              <a:rPr lang="cs-CZ" i="1" dirty="0" err="1"/>
              <a:t>largest</a:t>
            </a:r>
            <a:r>
              <a:rPr lang="cs-CZ" i="1" dirty="0"/>
              <a:t> </a:t>
            </a:r>
            <a:r>
              <a:rPr lang="cs-CZ" i="1" dirty="0" err="1"/>
              <a:t>technical</a:t>
            </a:r>
            <a:r>
              <a:rPr lang="cs-CZ" i="1" dirty="0"/>
              <a:t> </a:t>
            </a:r>
            <a:r>
              <a:rPr lang="cs-CZ" i="1" dirty="0" err="1"/>
              <a:t>professional</a:t>
            </a:r>
            <a:r>
              <a:rPr lang="cs-CZ" i="1" dirty="0"/>
              <a:t> </a:t>
            </a:r>
            <a:r>
              <a:rPr lang="cs-CZ" i="1" dirty="0" err="1"/>
              <a:t>organization</a:t>
            </a:r>
            <a:r>
              <a:rPr lang="cs-CZ" i="1" dirty="0"/>
              <a:t> </a:t>
            </a:r>
            <a:r>
              <a:rPr lang="cs-CZ" i="1" dirty="0" err="1"/>
              <a:t>dedicated</a:t>
            </a:r>
            <a:r>
              <a:rPr lang="cs-CZ" i="1" dirty="0"/>
              <a:t> to </a:t>
            </a:r>
            <a:r>
              <a:rPr lang="cs-CZ" i="1" dirty="0" err="1"/>
              <a:t>advancing</a:t>
            </a:r>
            <a:r>
              <a:rPr lang="cs-CZ" i="1" dirty="0"/>
              <a:t> technology </a:t>
            </a:r>
            <a:r>
              <a:rPr lang="cs-CZ" i="1" dirty="0" err="1"/>
              <a:t>for</a:t>
            </a:r>
            <a:r>
              <a:rPr lang="cs-CZ" i="1" dirty="0"/>
              <a:t> </a:t>
            </a:r>
            <a:r>
              <a:rPr lang="cs-CZ" i="1" dirty="0" err="1"/>
              <a:t>the</a:t>
            </a:r>
            <a:r>
              <a:rPr lang="cs-CZ" i="1" dirty="0"/>
              <a:t> benefit </a:t>
            </a:r>
            <a:r>
              <a:rPr lang="cs-CZ" i="1" dirty="0" err="1"/>
              <a:t>of</a:t>
            </a:r>
            <a:r>
              <a:rPr lang="cs-CZ" i="1" dirty="0"/>
              <a:t> humanity.“</a:t>
            </a:r>
            <a:endParaRPr lang="cs-CZ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Vydává přes 30 % světové literatury v oborech </a:t>
            </a: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elektroniky, elektrotechniky a výpočetní techniky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Vydává asi 175 recenzovaných časopisů</a:t>
            </a: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2498502" y="1349580"/>
            <a:ext cx="5917936" cy="1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5000"/>
              </a:lnSpc>
            </a:pPr>
            <a:r>
              <a:rPr lang="cs-CZ" sz="4000" b="1" dirty="0" smtClean="0">
                <a:solidFill>
                  <a:schemeClr val="tx2"/>
                </a:solidFill>
                <a:latin typeface="Univers Com 65 Bold" pitchFamily="32" charset="0"/>
              </a:rPr>
              <a:t> </a:t>
            </a:r>
            <a:r>
              <a:rPr lang="cs-CZ" sz="4000" b="1" dirty="0">
                <a:solidFill>
                  <a:schemeClr val="tx2"/>
                </a:solidFill>
                <a:latin typeface="Univers Com 65 Bold" pitchFamily="32" charset="0"/>
              </a:rPr>
              <a:t> IEEE [I triple E]</a:t>
            </a:r>
            <a:r>
              <a:rPr lang="cs-CZ" sz="2400" b="1" dirty="0">
                <a:latin typeface="Univers Com 65 Bold" pitchFamily="32" charset="0"/>
              </a:rPr>
              <a:t/>
            </a:r>
            <a:br>
              <a:rPr lang="cs-CZ" sz="2400" b="1" dirty="0">
                <a:latin typeface="Univers Com 65 Bold" pitchFamily="32" charset="0"/>
              </a:rPr>
            </a:br>
            <a:endParaRPr lang="cs-CZ" sz="4000" b="1" dirty="0">
              <a:latin typeface="Calibri" panose="020F0502020204030204" pitchFamily="34" charset="0"/>
            </a:endParaRPr>
          </a:p>
        </p:txBody>
      </p: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811849" y="349455"/>
            <a:ext cx="7357929" cy="1079897"/>
            <a:chOff x="385" y="119"/>
            <a:chExt cx="4922" cy="907"/>
          </a:xfrm>
        </p:grpSpPr>
        <p:pic>
          <p:nvPicPr>
            <p:cNvPr id="17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pic>
        <p:nvPicPr>
          <p:cNvPr id="32" name="Obrázek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470" y="4263058"/>
            <a:ext cx="3114725" cy="2227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82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Obrázek 26" descr="Built Environment Sector Logo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49" y="3862202"/>
            <a:ext cx="1952625" cy="1238250"/>
          </a:xfrm>
          <a:prstGeom prst="rect">
            <a:avLst/>
          </a:prstGeom>
          <a:noFill/>
          <a:ln>
            <a:noFill/>
          </a:ln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438877"/>
            <a:ext cx="7886700" cy="5052075"/>
          </a:xfrm>
        </p:spPr>
        <p:txBody>
          <a:bodyPr>
            <a:normAutofit/>
          </a:bodyPr>
          <a:lstStyle/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cs-CZ" dirty="0" smtClean="0"/>
              <a:t>Institute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Engineering</a:t>
            </a:r>
            <a:r>
              <a:rPr lang="cs-CZ" dirty="0"/>
              <a:t> and </a:t>
            </a:r>
            <a:r>
              <a:rPr lang="cs-CZ" dirty="0" smtClean="0"/>
              <a:t>Technology</a:t>
            </a: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Vznik v 2006 sloučením </a:t>
            </a:r>
            <a:r>
              <a:rPr lang="cs-CZ" dirty="0" err="1"/>
              <a:t>Institution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Electrical</a:t>
            </a:r>
            <a:r>
              <a:rPr lang="cs-CZ" dirty="0"/>
              <a:t> </a:t>
            </a:r>
            <a:r>
              <a:rPr lang="cs-CZ" dirty="0" err="1"/>
              <a:t>Engineers</a:t>
            </a:r>
            <a:r>
              <a:rPr lang="cs-CZ" dirty="0"/>
              <a:t> (*1871) </a:t>
            </a:r>
            <a:r>
              <a:rPr lang="cs-CZ" dirty="0" smtClean="0"/>
              <a:t>a </a:t>
            </a:r>
            <a:r>
              <a:rPr lang="cs-CZ" dirty="0" err="1" smtClean="0"/>
              <a:t>Institution</a:t>
            </a:r>
            <a:r>
              <a:rPr lang="cs-CZ" dirty="0" smtClean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Incorporated</a:t>
            </a:r>
            <a:r>
              <a:rPr lang="cs-CZ" dirty="0"/>
              <a:t> </a:t>
            </a:r>
            <a:r>
              <a:rPr lang="cs-CZ" dirty="0" err="1"/>
              <a:t>Engineers</a:t>
            </a:r>
            <a:r>
              <a:rPr lang="cs-CZ" dirty="0"/>
              <a:t> (*1884)</a:t>
            </a:r>
            <a:endParaRPr lang="cs-CZ" cap="none" spc="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 algn="l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 z největších inženýrských institucí (v UK oficiálně jako charita)</a:t>
            </a:r>
          </a:p>
          <a:p>
            <a:pPr marL="257175" indent="-257175" algn="l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Vydává 24 recenzovaných časopisů a další publikace</a:t>
            </a:r>
          </a:p>
          <a:p>
            <a:pPr marL="257175" indent="-257175" algn="l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Multidisciplinární, 5 hlavních oblastí:</a:t>
            </a:r>
            <a:endParaRPr lang="cs-CZ" cap="none" spc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2498502" y="1349580"/>
            <a:ext cx="5917936" cy="1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5000"/>
              </a:lnSpc>
            </a:pPr>
            <a:r>
              <a:rPr lang="cs-CZ" sz="4000" b="1" dirty="0" smtClean="0">
                <a:solidFill>
                  <a:schemeClr val="tx2"/>
                </a:solidFill>
                <a:latin typeface="Univers Com 65 Bold" pitchFamily="32" charset="0"/>
              </a:rPr>
              <a:t> IET</a:t>
            </a:r>
            <a:r>
              <a:rPr lang="cs-CZ" sz="4000" b="1" dirty="0" smtClean="0">
                <a:latin typeface="Univers Com 65 Bold" pitchFamily="32" charset="0"/>
              </a:rPr>
              <a:t/>
            </a:r>
            <a:br>
              <a:rPr lang="cs-CZ" sz="4000" b="1" dirty="0" smtClean="0">
                <a:latin typeface="Univers Com 65 Bold" pitchFamily="32" charset="0"/>
              </a:rPr>
            </a:br>
            <a:endParaRPr lang="cs-CZ" sz="4000" b="1" dirty="0">
              <a:latin typeface="Calibri" panose="020F0502020204030204" pitchFamily="34" charset="0"/>
            </a:endParaRPr>
          </a:p>
        </p:txBody>
      </p: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811849" y="349455"/>
            <a:ext cx="7357929" cy="1079897"/>
            <a:chOff x="385" y="119"/>
            <a:chExt cx="4922" cy="907"/>
          </a:xfrm>
        </p:grpSpPr>
        <p:pic>
          <p:nvPicPr>
            <p:cNvPr id="17" name="Picture 5" descr="NTK_logoGI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pic>
        <p:nvPicPr>
          <p:cNvPr id="28" name="Obrázek 27" descr="Design and Production Sector Logo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749" y="3880657"/>
            <a:ext cx="1952625" cy="123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Obrázek 28" descr="Energy Sector Logo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527" y="3893308"/>
            <a:ext cx="1952625" cy="123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Obrázek 29" descr="Information and Communications Sector logo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917" y="5192130"/>
            <a:ext cx="1952625" cy="1238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Obrázek 30" descr="Transport Sector Logo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82" y="5192130"/>
            <a:ext cx="1952625" cy="1238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705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10996" y="1837136"/>
            <a:ext cx="7886700" cy="3805395"/>
          </a:xfrm>
        </p:spPr>
        <p:txBody>
          <a:bodyPr>
            <a:normAutofit/>
          </a:bodyPr>
          <a:lstStyle/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marL="257175" indent="-257175" algn="l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Databáze obsahuje takřka 4 miliony dokumentů (PDF i HTML)</a:t>
            </a:r>
          </a:p>
          <a:p>
            <a:pPr marL="257175" indent="-257175" algn="l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Příspěvky z konferencí, články, e-knihy (nemáme předplacené), standardy IEEE</a:t>
            </a: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/>
              <a:t>Více vydavatelů, přes NTK přístup </a:t>
            </a:r>
            <a:r>
              <a:rPr lang="cs-CZ" dirty="0" smtClean="0"/>
              <a:t>jen </a:t>
            </a:r>
            <a:r>
              <a:rPr lang="cs-CZ" dirty="0"/>
              <a:t>k </a:t>
            </a:r>
            <a:r>
              <a:rPr lang="cs-CZ" b="1" dirty="0"/>
              <a:t>IEEE</a:t>
            </a:r>
            <a:r>
              <a:rPr lang="cs-CZ" dirty="0"/>
              <a:t>, </a:t>
            </a:r>
            <a:r>
              <a:rPr lang="cs-CZ" b="1" dirty="0" smtClean="0"/>
              <a:t>IET</a:t>
            </a:r>
            <a:r>
              <a:rPr lang="cs-CZ" dirty="0"/>
              <a:t>, </a:t>
            </a:r>
            <a:r>
              <a:rPr lang="cs-CZ" b="1" dirty="0" smtClean="0"/>
              <a:t>SMPTE</a:t>
            </a:r>
            <a:r>
              <a:rPr lang="cs-CZ" dirty="0" smtClean="0"/>
              <a:t> (</a:t>
            </a:r>
            <a:r>
              <a:rPr lang="cs-CZ" dirty="0"/>
              <a:t>Society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Motion</a:t>
            </a:r>
            <a:r>
              <a:rPr lang="cs-CZ" dirty="0"/>
              <a:t> Picture and </a:t>
            </a:r>
            <a:r>
              <a:rPr lang="cs-CZ" dirty="0" err="1"/>
              <a:t>Television</a:t>
            </a:r>
            <a:r>
              <a:rPr lang="cs-CZ" dirty="0"/>
              <a:t> </a:t>
            </a:r>
            <a:r>
              <a:rPr lang="cs-CZ" dirty="0" err="1" smtClean="0"/>
              <a:t>Engineers</a:t>
            </a:r>
            <a:r>
              <a:rPr lang="cs-CZ" dirty="0" smtClean="0"/>
              <a:t>), </a:t>
            </a:r>
            <a:r>
              <a:rPr lang="cs-CZ" b="1" dirty="0" smtClean="0"/>
              <a:t>VDE </a:t>
            </a:r>
            <a:r>
              <a:rPr lang="cs-CZ" b="1" dirty="0" err="1" smtClean="0"/>
              <a:t>Verlag</a:t>
            </a:r>
            <a:r>
              <a:rPr lang="cs-CZ" dirty="0" smtClean="0"/>
              <a:t> (</a:t>
            </a:r>
            <a:r>
              <a:rPr lang="cs-CZ" dirty="0" err="1"/>
              <a:t>Verband</a:t>
            </a:r>
            <a:r>
              <a:rPr lang="cs-CZ" dirty="0"/>
              <a:t> der Elektrotechnik, Elektronik </a:t>
            </a:r>
            <a:r>
              <a:rPr lang="cs-CZ" dirty="0" err="1"/>
              <a:t>und</a:t>
            </a:r>
            <a:r>
              <a:rPr lang="cs-CZ" dirty="0"/>
              <a:t> </a:t>
            </a:r>
            <a:r>
              <a:rPr lang="cs-CZ" dirty="0" err="1" smtClean="0"/>
              <a:t>Informationstechnik</a:t>
            </a:r>
            <a:r>
              <a:rPr lang="cs-CZ" dirty="0" smtClean="0"/>
              <a:t>) a </a:t>
            </a:r>
            <a:r>
              <a:rPr lang="cs-CZ" b="1" dirty="0" smtClean="0"/>
              <a:t>Bell </a:t>
            </a:r>
            <a:r>
              <a:rPr lang="cs-CZ" b="1" dirty="0" err="1" smtClean="0"/>
              <a:t>Labs</a:t>
            </a:r>
            <a:r>
              <a:rPr lang="cs-CZ" b="1" dirty="0" smtClean="0"/>
              <a:t> </a:t>
            </a:r>
            <a:r>
              <a:rPr lang="cs-CZ" b="1" dirty="0" err="1" smtClean="0"/>
              <a:t>Technical</a:t>
            </a:r>
            <a:r>
              <a:rPr lang="cs-CZ" b="1" dirty="0" smtClean="0"/>
              <a:t> </a:t>
            </a:r>
            <a:r>
              <a:rPr lang="cs-CZ" b="1" dirty="0" err="1" smtClean="0"/>
              <a:t>Journal</a:t>
            </a:r>
            <a:endParaRPr lang="cs-CZ" b="1" dirty="0" smtClean="0"/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endParaRPr lang="cs-CZ" cap="none" spc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2498502" y="1349580"/>
            <a:ext cx="5917936" cy="1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5000"/>
              </a:lnSpc>
            </a:pPr>
            <a:r>
              <a:rPr lang="cs-CZ" sz="4000" b="1" dirty="0" smtClean="0">
                <a:solidFill>
                  <a:schemeClr val="tx2"/>
                </a:solidFill>
                <a:latin typeface="Univers Com 65 Bold" pitchFamily="32" charset="0"/>
              </a:rPr>
              <a:t> IEEE </a:t>
            </a:r>
            <a:r>
              <a:rPr lang="cs-CZ" sz="4000" b="1" dirty="0" err="1" smtClean="0">
                <a:solidFill>
                  <a:schemeClr val="tx2"/>
                </a:solidFill>
                <a:latin typeface="Univers Com 65 Bold" pitchFamily="32" charset="0"/>
              </a:rPr>
              <a:t>Xplore</a:t>
            </a:r>
            <a:r>
              <a:rPr lang="cs-CZ" sz="4000" b="1" dirty="0" smtClean="0">
                <a:latin typeface="Univers Com 65 Bold" pitchFamily="32" charset="0"/>
              </a:rPr>
              <a:t/>
            </a:r>
            <a:br>
              <a:rPr lang="cs-CZ" sz="4000" b="1" dirty="0" smtClean="0">
                <a:latin typeface="Univers Com 65 Bold" pitchFamily="32" charset="0"/>
              </a:rPr>
            </a:br>
            <a:endParaRPr lang="cs-CZ" sz="4000" b="1" dirty="0">
              <a:latin typeface="Calibri" panose="020F0502020204030204" pitchFamily="34" charset="0"/>
            </a:endParaRPr>
          </a:p>
        </p:txBody>
      </p: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811849" y="349455"/>
            <a:ext cx="7357929" cy="1079897"/>
            <a:chOff x="385" y="119"/>
            <a:chExt cx="4922" cy="907"/>
          </a:xfrm>
        </p:grpSpPr>
        <p:pic>
          <p:nvPicPr>
            <p:cNvPr id="17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0396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25000"/>
              </a:lnSpc>
            </a:pPr>
            <a:r>
              <a:rPr lang="cs-CZ" sz="2700" b="1" dirty="0">
                <a:latin typeface="Univers Com 65 Bold" pitchFamily="32" charset="0"/>
              </a:rPr>
              <a:t/>
            </a:r>
            <a:br>
              <a:rPr lang="cs-CZ" sz="2700" b="1" dirty="0">
                <a:latin typeface="Univers Com 65 Bold" pitchFamily="32" charset="0"/>
              </a:rPr>
            </a:br>
            <a:endParaRPr lang="cs-CZ" sz="3000" b="1" dirty="0">
              <a:latin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700215"/>
            <a:ext cx="7886700" cy="4476748"/>
          </a:xfrm>
        </p:spPr>
        <p:txBody>
          <a:bodyPr>
            <a:normAutofit/>
          </a:bodyPr>
          <a:lstStyle/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marL="257175" indent="-257175" algn="l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Vyhledávání: Basic, </a:t>
            </a:r>
            <a:r>
              <a:rPr lang="cs-CZ" cap="none" spc="0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Advanced</a:t>
            </a: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cap="none" spc="0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Command</a:t>
            </a: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cap="none" spc="0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Citation</a:t>
            </a: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cap="none" spc="0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Author</a:t>
            </a: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cap="none" spc="0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Publication</a:t>
            </a:r>
            <a:endParaRPr lang="cs-CZ" cap="none" spc="0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" indent="-257175" algn="l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Fasety: druh publikace, rok vydání, autor, </a:t>
            </a:r>
            <a:r>
              <a:rPr lang="cs-CZ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org</a:t>
            </a:r>
            <a:r>
              <a:rPr lang="cs-CZ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., vydavatel, místo konference </a:t>
            </a:r>
            <a:r>
              <a:rPr lang="cs-CZ" dirty="0" err="1" smtClean="0">
                <a:latin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cs-CZ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dirty="0" smtClean="0"/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Možnost </a:t>
            </a:r>
            <a:r>
              <a:rPr lang="cs-CZ" cap="none" spc="0" smtClean="0">
                <a:solidFill>
                  <a:schemeClr val="tx1"/>
                </a:solidFill>
                <a:latin typeface="Calibri" panose="020F0502020204030204" pitchFamily="34" charset="0"/>
              </a:rPr>
              <a:t>zobrazení částí </a:t>
            </a: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dokumentu:</a:t>
            </a: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endParaRPr lang="cs-CZ" dirty="0">
              <a:latin typeface="Calibri" panose="020F0502020204030204" pitchFamily="34" charset="0"/>
            </a:endParaRP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endParaRPr lang="cs-CZ" cap="none" spc="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257175" indent="-257175">
              <a:lnSpc>
                <a:spcPct val="107000"/>
              </a:lnSpc>
              <a:buFont typeface="Wingdings" panose="05000000000000000000" pitchFamily="2" charset="2"/>
              <a:buChar char=""/>
            </a:pPr>
            <a:r>
              <a:rPr lang="cs-CZ" cap="none" spc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Možnost zažádat o komerční využití: </a:t>
            </a:r>
            <a:endParaRPr lang="cs-CZ" cap="none" spc="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  <a:p>
            <a:pPr eaLnBrk="1" hangingPunct="1"/>
            <a:endParaRPr lang="cs-CZ" sz="1350" dirty="0">
              <a:latin typeface="Calibri" panose="020F0502020204030204" pitchFamily="34" charset="0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2498502" y="1349580"/>
            <a:ext cx="5917936" cy="1361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5000"/>
              </a:lnSpc>
            </a:pPr>
            <a:r>
              <a:rPr lang="cs-CZ" sz="4000" b="1" dirty="0" smtClean="0">
                <a:solidFill>
                  <a:schemeClr val="tx2"/>
                </a:solidFill>
                <a:latin typeface="Univers Com 65 Bold" pitchFamily="32" charset="0"/>
              </a:rPr>
              <a:t> IEEE </a:t>
            </a:r>
            <a:r>
              <a:rPr lang="cs-CZ" sz="4000" b="1" dirty="0" err="1" smtClean="0">
                <a:solidFill>
                  <a:schemeClr val="tx2"/>
                </a:solidFill>
                <a:latin typeface="Univers Com 65 Bold" pitchFamily="32" charset="0"/>
              </a:rPr>
              <a:t>Xplore</a:t>
            </a:r>
            <a:r>
              <a:rPr lang="cs-CZ" sz="4000" b="1" dirty="0" smtClean="0">
                <a:latin typeface="Univers Com 65 Bold" pitchFamily="32" charset="0"/>
              </a:rPr>
              <a:t/>
            </a:r>
            <a:br>
              <a:rPr lang="cs-CZ" sz="4000" b="1" dirty="0" smtClean="0">
                <a:latin typeface="Univers Com 65 Bold" pitchFamily="32" charset="0"/>
              </a:rPr>
            </a:br>
            <a:endParaRPr lang="cs-CZ" sz="4000" b="1" dirty="0">
              <a:latin typeface="Calibri" panose="020F0502020204030204" pitchFamily="34" charset="0"/>
            </a:endParaRPr>
          </a:p>
        </p:txBody>
      </p:sp>
      <p:grpSp>
        <p:nvGrpSpPr>
          <p:cNvPr id="16" name="Group 4"/>
          <p:cNvGrpSpPr>
            <a:grpSpLocks/>
          </p:cNvGrpSpPr>
          <p:nvPr/>
        </p:nvGrpSpPr>
        <p:grpSpPr bwMode="auto">
          <a:xfrm>
            <a:off x="811849" y="349455"/>
            <a:ext cx="7357929" cy="1079897"/>
            <a:chOff x="385" y="119"/>
            <a:chExt cx="4922" cy="907"/>
          </a:xfrm>
        </p:grpSpPr>
        <p:pic>
          <p:nvPicPr>
            <p:cNvPr id="17" name="Picture 5" descr="NTK_logo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119"/>
              <a:ext cx="1282" cy="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8" name="Group 6"/>
            <p:cNvGrpSpPr>
              <a:grpSpLocks/>
            </p:cNvGrpSpPr>
            <p:nvPr/>
          </p:nvGrpSpPr>
          <p:grpSpPr bwMode="auto">
            <a:xfrm>
              <a:off x="499" y="836"/>
              <a:ext cx="4808" cy="190"/>
              <a:chOff x="521" y="1175"/>
              <a:chExt cx="4808" cy="190"/>
            </a:xfrm>
          </p:grpSpPr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>
                <a:off x="521" y="1298"/>
                <a:ext cx="48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cs-CZ" sz="1350"/>
              </a:p>
            </p:txBody>
          </p:sp>
          <p:grpSp>
            <p:nvGrpSpPr>
              <p:cNvPr id="20" name="Group 8"/>
              <p:cNvGrpSpPr>
                <a:grpSpLocks/>
              </p:cNvGrpSpPr>
              <p:nvPr/>
            </p:nvGrpSpPr>
            <p:grpSpPr bwMode="auto">
              <a:xfrm>
                <a:off x="572" y="1229"/>
                <a:ext cx="91" cy="136"/>
                <a:chOff x="572" y="1229"/>
                <a:chExt cx="91" cy="136"/>
              </a:xfrm>
            </p:grpSpPr>
            <p:sp>
              <p:nvSpPr>
                <p:cNvPr id="25" name="Line 9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6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grpSp>
            <p:nvGrpSpPr>
              <p:cNvPr id="21" name="Group 11"/>
              <p:cNvGrpSpPr>
                <a:grpSpLocks/>
              </p:cNvGrpSpPr>
              <p:nvPr/>
            </p:nvGrpSpPr>
            <p:grpSpPr bwMode="auto">
              <a:xfrm>
                <a:off x="5228" y="1223"/>
                <a:ext cx="91" cy="136"/>
                <a:chOff x="572" y="1229"/>
                <a:chExt cx="91" cy="136"/>
              </a:xfrm>
            </p:grpSpPr>
            <p:sp>
              <p:nvSpPr>
                <p:cNvPr id="23" name="Line 12"/>
                <p:cNvSpPr>
                  <a:spLocks noChangeShapeType="1"/>
                </p:cNvSpPr>
                <p:nvPr/>
              </p:nvSpPr>
              <p:spPr bwMode="auto">
                <a:xfrm>
                  <a:off x="612" y="1229"/>
                  <a:ext cx="0" cy="13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  <p:sp>
              <p:nvSpPr>
                <p:cNvPr id="24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572" y="1237"/>
                  <a:ext cx="91" cy="11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cs-CZ" sz="1350"/>
                </a:p>
              </p:txBody>
            </p:sp>
          </p:grpSp>
          <p:sp>
            <p:nvSpPr>
              <p:cNvPr id="22" name="Rectangle 14"/>
              <p:cNvSpPr>
                <a:spLocks noChangeArrowheads="1"/>
              </p:cNvSpPr>
              <p:nvPr/>
            </p:nvSpPr>
            <p:spPr bwMode="auto">
              <a:xfrm>
                <a:off x="2389" y="1175"/>
                <a:ext cx="1043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/>
                <a:r>
                  <a:rPr lang="cs-CZ" sz="600">
                    <a:solidFill>
                      <a:schemeClr val="tx2"/>
                    </a:solidFill>
                    <a:latin typeface="Univers 55" pitchFamily="34" charset="0"/>
                  </a:rPr>
                  <a:t>210 mm</a:t>
                </a:r>
              </a:p>
            </p:txBody>
          </p:sp>
        </p:grpSp>
      </p:grpSp>
      <p:pic>
        <p:nvPicPr>
          <p:cNvPr id="2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332" y="3938589"/>
            <a:ext cx="9885101" cy="795676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749" y="4734265"/>
            <a:ext cx="2079941" cy="78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67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180</Words>
  <Application>Microsoft Office PowerPoint</Application>
  <PresentationFormat>Předvádění na obrazovce (4:3)</PresentationFormat>
  <Paragraphs>59</Paragraphs>
  <Slides>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Univers 55</vt:lpstr>
      <vt:lpstr>Univers Com 65 Bold</vt:lpstr>
      <vt:lpstr>Wingdings</vt:lpstr>
      <vt:lpstr>Motiv Office</vt:lpstr>
      <vt:lpstr>IEEE/IET Electronic Library</vt:lpstr>
      <vt:lpstr> </vt:lpstr>
      <vt:lpstr> </vt:lpstr>
      <vt:lpstr> </vt:lpstr>
      <vt:lpstr> </vt:lpstr>
    </vt:vector>
  </TitlesOfParts>
  <Company>NTK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Taylor &amp; Francis</dc:title>
  <dc:creator>Markéta Máliková</dc:creator>
  <cp:lastModifiedBy>Tomáš Razím</cp:lastModifiedBy>
  <cp:revision>33</cp:revision>
  <dcterms:created xsi:type="dcterms:W3CDTF">2016-05-25T13:30:07Z</dcterms:created>
  <dcterms:modified xsi:type="dcterms:W3CDTF">2016-09-30T06:40:06Z</dcterms:modified>
</cp:coreProperties>
</file>