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81" r:id="rId4"/>
    <p:sldId id="271" r:id="rId5"/>
    <p:sldId id="275" r:id="rId6"/>
    <p:sldId id="276" r:id="rId7"/>
    <p:sldId id="278" r:id="rId8"/>
    <p:sldId id="272" r:id="rId9"/>
    <p:sldId id="260" r:id="rId10"/>
    <p:sldId id="277" r:id="rId11"/>
    <p:sldId id="279" r:id="rId12"/>
    <p:sldId id="282" r:id="rId13"/>
    <p:sldId id="261" r:id="rId14"/>
    <p:sldId id="283" r:id="rId15"/>
    <p:sldId id="265" r:id="rId16"/>
    <p:sldId id="270" r:id="rId17"/>
    <p:sldId id="280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998" y="-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33FAF-49B7-4BFC-8AFD-2D2060D1C45F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F5712-D438-4363-8427-2B5A90D055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6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F5712-D438-4363-8427-2B5A90D0556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701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F5712-D438-4363-8427-2B5A90D0556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99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F5712-D438-4363-8427-2B5A90D0556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86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9845-643A-44A5-941B-121AD1C66A64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5539-2333-43F7-97D2-D4A29552B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91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9845-643A-44A5-941B-121AD1C66A64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5539-2333-43F7-97D2-D4A29552B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48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9845-643A-44A5-941B-121AD1C66A64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5539-2333-43F7-97D2-D4A29552B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98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9845-643A-44A5-941B-121AD1C66A64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5539-2333-43F7-97D2-D4A29552B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381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9845-643A-44A5-941B-121AD1C66A64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5539-2333-43F7-97D2-D4A29552B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05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9845-643A-44A5-941B-121AD1C66A64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5539-2333-43F7-97D2-D4A29552B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8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9845-643A-44A5-941B-121AD1C66A64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5539-2333-43F7-97D2-D4A29552B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124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9845-643A-44A5-941B-121AD1C66A64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5539-2333-43F7-97D2-D4A29552B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05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9845-643A-44A5-941B-121AD1C66A64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5539-2333-43F7-97D2-D4A29552B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13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9845-643A-44A5-941B-121AD1C66A64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5539-2333-43F7-97D2-D4A29552B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58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9845-643A-44A5-941B-121AD1C66A64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5539-2333-43F7-97D2-D4A29552B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298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C9845-643A-44A5-941B-121AD1C66A64}" type="datetimeFigureOut">
              <a:rPr lang="cs-CZ" smtClean="0"/>
              <a:t>19.4.2018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F5539-2333-43F7-97D2-D4A29552BE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1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z/" TargetMode="External"/><Relationship Id="rId2" Type="http://schemas.openxmlformats.org/officeDocument/2006/relationships/hyperlink" Target="https://koperni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us.com/" TargetMode="External"/><Relationship Id="rId7" Type="http://schemas.openxmlformats.org/officeDocument/2006/relationships/hyperlink" Target="https://publons.com/home/" TargetMode="External"/><Relationship Id="rId2" Type="http://schemas.openxmlformats.org/officeDocument/2006/relationships/hyperlink" Target="webofknowledge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tb.cz/library/research-and-development/plumx-tool-for-evaluating-research-impact" TargetMode="External"/><Relationship Id="rId5" Type="http://schemas.openxmlformats.org/officeDocument/2006/relationships/hyperlink" Target="http://www.scimagojr.com/" TargetMode="External"/><Relationship Id="rId4" Type="http://schemas.openxmlformats.org/officeDocument/2006/relationships/hyperlink" Target="http://scholar.google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k.utb.cz/?lang=cz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tb.cz/knihovna/sluzby/citace" TargetMode="External"/><Relationship Id="rId5" Type="http://schemas.openxmlformats.org/officeDocument/2006/relationships/hyperlink" Target="http://www.utb.cz/knihovna/sluzby/meziknihovni-vypujcni-sluzba" TargetMode="External"/><Relationship Id="rId4" Type="http://schemas.openxmlformats.org/officeDocument/2006/relationships/hyperlink" Target="http://portal.k.utb.cz/databases/alphabetical/?lang=cz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" TargetMode="External"/><Relationship Id="rId2" Type="http://schemas.openxmlformats.org/officeDocument/2006/relationships/hyperlink" Target="https://www.mendeley.com/reference-management/reference-manage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1Q4CAyVyq8s" TargetMode="External"/><Relationship Id="rId3" Type="http://schemas.openxmlformats.org/officeDocument/2006/relationships/hyperlink" Target="http://www.columbia.edu/~drd28/Thesis%20Research.pdf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axess.ec.europa.eu/jobs/search" TargetMode="External"/><Relationship Id="rId5" Type="http://schemas.openxmlformats.org/officeDocument/2006/relationships/hyperlink" Target="https://www.aeaweb.org/resources/students/careers/the-economics-profession" TargetMode="External"/><Relationship Id="rId4" Type="http://schemas.openxmlformats.org/officeDocument/2006/relationships/hyperlink" Target="https://econ.columbia.edu/econpeople/donald-davis/" TargetMode="External"/><Relationship Id="rId9" Type="http://schemas.openxmlformats.org/officeDocument/2006/relationships/hyperlink" Target="https://scholar.google.cz/citations?user=rvFjcQIAAAAJ&amp;hl=en&amp;oi=a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techlib.cz/en/83319-stephanie-kruege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techlib.cz/index.php/zli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techlib.cz/index.php/zli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rci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cid.org/0000-0001-6473-295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z/" TargetMode="External"/><Relationship Id="rId7" Type="http://schemas.openxmlformats.org/officeDocument/2006/relationships/hyperlink" Target="https://www.researchgate.net/profile/Darrick_Hamilton" TargetMode="External"/><Relationship Id="rId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lar.google.cz/citations?user=11fhzgEAAAAJ&amp;hl=en&amp;oi=ao" TargetMode="External"/><Relationship Id="rId5" Type="http://schemas.openxmlformats.org/officeDocument/2006/relationships/hyperlink" Target="https://www.linkedin.com/in/darrick-hamilton-37010b15/" TargetMode="External"/><Relationship Id="rId4" Type="http://schemas.openxmlformats.org/officeDocument/2006/relationships/hyperlink" Target="https://www.researchgate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slideshow/embed_code/key/fJpvDCeZXGk0Pj" TargetMode="External"/><Relationship Id="rId2" Type="http://schemas.openxmlformats.org/officeDocument/2006/relationships/hyperlink" Target="https://www.newschool.edu/public-engagement/faculty-list/?id=4d6a-4579-4e44-6b3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docs.lib.purdue.edu/iatul/2017/partnershi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mag.org/news/2017/07/sci-hub-s-cache-pirated-papers-so-big-subscription-journals-are-doomed-data-analyst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en-US" sz="4900" b="1" dirty="0" smtClean="0"/>
              <a:t>Aim High</a:t>
            </a:r>
            <a:br>
              <a:rPr lang="en-US" sz="4900" b="1" dirty="0" smtClean="0"/>
            </a:br>
            <a:r>
              <a:rPr lang="en-US" dirty="0" smtClean="0"/>
              <a:t>Preparing Yourself to Compete as an </a:t>
            </a:r>
            <a:br>
              <a:rPr lang="en-US" dirty="0" smtClean="0"/>
            </a:br>
            <a:r>
              <a:rPr lang="en-US" dirty="0" smtClean="0"/>
              <a:t>International Scholar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5716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You, as a Writer (=a READER)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Kopernio</a:t>
            </a:r>
            <a:r>
              <a:rPr lang="en-US" dirty="0" smtClean="0"/>
              <a:t> plug-in</a:t>
            </a:r>
          </a:p>
          <a:p>
            <a:r>
              <a:rPr lang="en-US" dirty="0" smtClean="0">
                <a:hlinkClick r:id="rId3"/>
              </a:rPr>
              <a:t>Google Scholar</a:t>
            </a:r>
            <a:r>
              <a:rPr lang="en-US" dirty="0" smtClean="0"/>
              <a:t> Settings</a:t>
            </a:r>
          </a:p>
          <a:p>
            <a:pPr lvl="1"/>
            <a:r>
              <a:rPr lang="en-US" dirty="0" smtClean="0"/>
              <a:t>Library links</a:t>
            </a:r>
          </a:p>
          <a:p>
            <a:pPr lvl="1"/>
            <a:r>
              <a:rPr lang="en-US" dirty="0" smtClean="0"/>
              <a:t>Citation settings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t="3650" r="49237" b="32900"/>
          <a:stretch/>
        </p:blipFill>
        <p:spPr>
          <a:xfrm>
            <a:off x="3419872" y="2500160"/>
            <a:ext cx="5134008" cy="3629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3923928" y="6488668"/>
            <a:ext cx="5652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tax reform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czech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republic </a:t>
            </a:r>
            <a:r>
              <a:rPr lang="en-US" dirty="0" smtClean="0"/>
              <a:t>(since 2014)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5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You, as a </a:t>
            </a:r>
            <a:r>
              <a:rPr lang="en-US" b="1" dirty="0"/>
              <a:t>Writer (=a READER)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 action="ppaction://hlinkfile"/>
              </a:rPr>
              <a:t>WOS</a:t>
            </a:r>
            <a:r>
              <a:rPr lang="en-US" dirty="0" smtClean="0"/>
              <a:t> v. </a:t>
            </a:r>
            <a:r>
              <a:rPr lang="en-US" dirty="0" smtClean="0">
                <a:hlinkClick r:id="rId3"/>
              </a:rPr>
              <a:t>SCOPUS</a:t>
            </a:r>
            <a:r>
              <a:rPr lang="en-US" dirty="0" smtClean="0"/>
              <a:t> v. </a:t>
            </a:r>
            <a:r>
              <a:rPr lang="en-US" dirty="0" smtClean="0">
                <a:hlinkClick r:id="rId4"/>
              </a:rPr>
              <a:t>Scholar</a:t>
            </a:r>
            <a:r>
              <a:rPr lang="en-US" dirty="0" smtClean="0"/>
              <a:t> (+ </a:t>
            </a:r>
            <a:r>
              <a:rPr lang="en-US" dirty="0" smtClean="0">
                <a:hlinkClick r:id="rId5"/>
              </a:rPr>
              <a:t>SJR</a:t>
            </a:r>
            <a:r>
              <a:rPr lang="en-US" dirty="0" smtClean="0"/>
              <a:t>, </a:t>
            </a:r>
            <a:r>
              <a:rPr lang="en-US" dirty="0" err="1" smtClean="0">
                <a:hlinkClick r:id="rId6"/>
              </a:rPr>
              <a:t>PlumX</a:t>
            </a:r>
            <a:r>
              <a:rPr lang="en-US" dirty="0" smtClean="0"/>
              <a:t>)</a:t>
            </a:r>
          </a:p>
          <a:p>
            <a:r>
              <a:rPr lang="en-US" dirty="0" err="1">
                <a:hlinkClick r:id="rId7"/>
              </a:rPr>
              <a:t>p</a:t>
            </a:r>
            <a:r>
              <a:rPr lang="en-US" dirty="0" err="1" smtClean="0">
                <a:hlinkClick r:id="rId7"/>
              </a:rPr>
              <a:t>ublons</a:t>
            </a:r>
            <a:r>
              <a:rPr lang="en-US" dirty="0" smtClean="0"/>
              <a:t> (peer review + journal white list)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Definition: h-index</a:t>
            </a:r>
          </a:p>
          <a:p>
            <a:pPr marL="0" indent="0">
              <a:buNone/>
            </a:pPr>
            <a:r>
              <a:rPr lang="en-US" i="1" dirty="0" smtClean="0"/>
              <a:t>h</a:t>
            </a:r>
            <a:r>
              <a:rPr lang="en-US" dirty="0" smtClean="0"/>
              <a:t>=largest integer for which the following is true: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 least </a:t>
            </a:r>
            <a:r>
              <a:rPr lang="en-US" i="1" dirty="0" smtClean="0"/>
              <a:t>h</a:t>
            </a:r>
            <a:r>
              <a:rPr lang="en-US" dirty="0" smtClean="0"/>
              <a:t> papers of the given researcher have been cited at least </a:t>
            </a:r>
            <a:r>
              <a:rPr lang="en-US" i="1" dirty="0" smtClean="0"/>
              <a:t>h</a:t>
            </a:r>
            <a:r>
              <a:rPr lang="en-US" dirty="0" smtClean="0"/>
              <a:t> time (each)</a:t>
            </a:r>
          </a:p>
        </p:txBody>
      </p:sp>
    </p:spTree>
    <p:extLst>
      <p:ext uri="{BB962C8B-B14F-4D97-AF65-F5344CB8AC3E}">
        <p14:creationId xmlns:p14="http://schemas.microsoft.com/office/powerpoint/2010/main" val="8716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You, as a </a:t>
            </a:r>
            <a:r>
              <a:rPr lang="en-US" b="1" dirty="0"/>
              <a:t>Writer (=a READER)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7492" t="9950" r="42364" b="32000"/>
          <a:stretch/>
        </p:blipFill>
        <p:spPr>
          <a:xfrm>
            <a:off x="611560" y="1196752"/>
            <a:ext cx="7470243" cy="489168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123728" y="60212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Jirásek</a:t>
            </a:r>
            <a:r>
              <a:rPr lang="en-US" sz="1200" dirty="0" smtClean="0"/>
              <a:t>, M. &amp; </a:t>
            </a:r>
            <a:r>
              <a:rPr lang="en-US" sz="1200" dirty="0" err="1" smtClean="0"/>
              <a:t>Zeman</a:t>
            </a:r>
            <a:r>
              <a:rPr lang="en-US" sz="1200" dirty="0" smtClean="0"/>
              <a:t>, J. (2018). Evaluation of Journals, Researchers and Institutions. </a:t>
            </a:r>
            <a:r>
              <a:rPr lang="en-US" sz="1200" i="1" dirty="0" smtClean="0"/>
              <a:t>Scientific Writing in English, Czech Technical University and NTK</a:t>
            </a:r>
            <a:r>
              <a:rPr lang="en-US" sz="1200" dirty="0" smtClean="0"/>
              <a:t>. 10.4.2018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05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Library Resources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</a:t>
            </a:r>
            <a:r>
              <a:rPr lang="cs-CZ" dirty="0" err="1" smtClean="0"/>
              <a:t>ibrary</a:t>
            </a:r>
            <a:r>
              <a:rPr lang="en-US" dirty="0" smtClean="0"/>
              <a:t> discovery tool: </a:t>
            </a:r>
            <a:r>
              <a:rPr lang="en-US" u="sng" dirty="0">
                <a:hlinkClick r:id="rId3"/>
              </a:rPr>
              <a:t>http://portal.k.utb.cz/?lang=cze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Specialized resources: </a:t>
            </a: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://portal.k.utb.cz/databases/alphabetical/?</a:t>
            </a:r>
            <a:r>
              <a:rPr lang="en-US" u="sng" dirty="0" smtClean="0">
                <a:hlinkClick r:id="rId4"/>
              </a:rPr>
              <a:t>lang=cze</a:t>
            </a:r>
            <a:r>
              <a:rPr lang="en-US" u="sng" dirty="0" smtClean="0"/>
              <a:t> </a:t>
            </a:r>
            <a:r>
              <a:rPr lang="en-US" dirty="0" smtClean="0"/>
              <a:t>  </a:t>
            </a:r>
            <a:endParaRPr lang="en-US" dirty="0" smtClean="0"/>
          </a:p>
          <a:p>
            <a:r>
              <a:rPr lang="en-US" dirty="0" smtClean="0"/>
              <a:t>Help if you can’t find a copy: </a:t>
            </a:r>
            <a:r>
              <a:rPr lang="en-US" dirty="0">
                <a:hlinkClick r:id="rId5"/>
              </a:rPr>
              <a:t>http://www.utb.cz/knihovna/sluzby/meziknihovni-vypujcni-sluzba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Citation management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http://www.utb.cz/knihovna/sluzby/citace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36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Other Organization Tools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Mendeley</a:t>
            </a:r>
            <a:endParaRPr lang="en-US" dirty="0" smtClean="0"/>
          </a:p>
          <a:p>
            <a:r>
              <a:rPr lang="en-US" dirty="0" err="1" smtClean="0">
                <a:hlinkClick r:id="rId3"/>
              </a:rPr>
              <a:t>zotero</a:t>
            </a:r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3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Not Easy: Publishing </a:t>
            </a:r>
            <a:r>
              <a:rPr lang="en-US" b="1" dirty="0" err="1" smtClean="0"/>
              <a:t>Decisionmaking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“My </a:t>
            </a:r>
            <a:r>
              <a:rPr lang="en-US" i="1" dirty="0"/>
              <a:t>take on this is that more and more it is the quality of the individual article that matters, not necessarily the quality of the journal. </a:t>
            </a:r>
            <a:r>
              <a:rPr lang="en-US" b="1" i="1" dirty="0"/>
              <a:t>Good papers get published in predatory journals and poor quality papers get published in reputable, high-impact journals due to the well-known issues that can occur with peer review</a:t>
            </a:r>
            <a:r>
              <a:rPr lang="en-US" i="1" dirty="0"/>
              <a:t>. Journal quality and reputation was very important in the days of purely paper journals when it was a guiding factor in deciding what to include in a library’s collection. But the lines are very much blurred now that articles are available online open-access</a:t>
            </a:r>
            <a:r>
              <a:rPr lang="en-US" i="1" dirty="0" smtClean="0"/>
              <a:t>.</a:t>
            </a:r>
            <a:r>
              <a:rPr lang="en-US" i="1" dirty="0"/>
              <a:t> 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b="1" i="1" dirty="0" smtClean="0"/>
              <a:t>Critical </a:t>
            </a:r>
            <a:r>
              <a:rPr lang="en-US" b="1" i="1" dirty="0"/>
              <a:t>appraisal skills</a:t>
            </a:r>
            <a:r>
              <a:rPr lang="en-US" i="1" dirty="0"/>
              <a:t>, to assess the quality of individual articles, are more and more essential</a:t>
            </a:r>
            <a:r>
              <a:rPr lang="en-US" i="1" dirty="0" smtClean="0"/>
              <a:t>.”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 err="1"/>
              <a:t>Dr</a:t>
            </a:r>
            <a:r>
              <a:rPr lang="en-US" b="1" dirty="0"/>
              <a:t> Douglas </a:t>
            </a:r>
            <a:r>
              <a:rPr lang="en-US" b="1" dirty="0" err="1"/>
              <a:t>Grindlay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Information Specialist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Centre of Evidence Based Dermatology</a:t>
            </a:r>
            <a:br>
              <a:rPr lang="en-US" dirty="0"/>
            </a:br>
            <a:r>
              <a:rPr lang="en-US" dirty="0"/>
              <a:t>University of Nottingham</a:t>
            </a:r>
            <a:r>
              <a:rPr lang="en-US" baseline="-25000" dirty="0"/>
              <a:t/>
            </a:r>
            <a:br>
              <a:rPr lang="en-US" baseline="-25000" dirty="0"/>
            </a:br>
            <a:r>
              <a:rPr lang="en-US" dirty="0"/>
              <a:t>King’s Meadow Campus</a:t>
            </a:r>
          </a:p>
          <a:p>
            <a:pPr marL="0" indent="0">
              <a:buNone/>
            </a:pPr>
            <a:r>
              <a:rPr lang="en-US" dirty="0" smtClean="0"/>
              <a:t>[EXPERTSEARCHING-L]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6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Key Questions Review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key steps can save me time when I perform academic literature searches?</a:t>
            </a:r>
          </a:p>
          <a:p>
            <a:r>
              <a:rPr lang="en-US" dirty="0" smtClean="0"/>
              <a:t>What if </a:t>
            </a:r>
            <a:r>
              <a:rPr lang="cs-CZ" dirty="0" smtClean="0"/>
              <a:t>my favorite P</a:t>
            </a:r>
            <a:r>
              <a:rPr lang="en-US" dirty="0" smtClean="0"/>
              <a:t>2P server goes down?</a:t>
            </a:r>
          </a:p>
          <a:p>
            <a:r>
              <a:rPr lang="en-US" dirty="0" smtClean="0"/>
              <a:t>Where do I go if there’s something I can’t </a:t>
            </a:r>
            <a:r>
              <a:rPr lang="en-US" dirty="0" smtClean="0"/>
              <a:t>find or to get assistance?</a:t>
            </a:r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89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You, As A Writer (=a READER)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Exercise:</a:t>
            </a:r>
          </a:p>
          <a:p>
            <a:r>
              <a:rPr lang="en-US" dirty="0" err="1" smtClean="0"/>
              <a:t>Freewriting</a:t>
            </a:r>
            <a:r>
              <a:rPr lang="en-US" dirty="0" smtClean="0"/>
              <a:t> (10 minutes): </a:t>
            </a:r>
          </a:p>
          <a:p>
            <a:pPr lvl="1"/>
            <a:r>
              <a:rPr lang="en-US" dirty="0" smtClean="0"/>
              <a:t>Have you identified at least 50 articles on your dissertation topic? Why or why not? What difficulties have you had? </a:t>
            </a:r>
          </a:p>
          <a:p>
            <a:pPr lvl="2"/>
            <a:r>
              <a:rPr lang="en-US" dirty="0" smtClean="0"/>
              <a:t>OR:</a:t>
            </a:r>
          </a:p>
          <a:p>
            <a:pPr lvl="1"/>
            <a:r>
              <a:rPr lang="en-US" dirty="0" smtClean="0"/>
              <a:t>Can you describe your primary research question in a way that an undergraduate would understand?</a:t>
            </a:r>
          </a:p>
          <a:p>
            <a:r>
              <a:rPr lang="en-US" dirty="0" smtClean="0"/>
              <a:t>Be prepared to discuss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54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You, as a Professional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Your plan for the next year (</a:t>
            </a:r>
            <a:r>
              <a:rPr lang="en-US" dirty="0" smtClean="0">
                <a:hlinkClick r:id="rId3"/>
              </a:rPr>
              <a:t>handout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Don Davis</a:t>
            </a:r>
            <a:r>
              <a:rPr lang="en-US" dirty="0" smtClean="0"/>
              <a:t>, Columbia University)</a:t>
            </a:r>
          </a:p>
          <a:p>
            <a:pPr lvl="1"/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Publishing</a:t>
            </a:r>
          </a:p>
          <a:p>
            <a:pPr lvl="1"/>
            <a:r>
              <a:rPr lang="en-US" dirty="0" smtClean="0"/>
              <a:t>Conferences</a:t>
            </a:r>
          </a:p>
          <a:p>
            <a:r>
              <a:rPr lang="en-US" dirty="0" smtClean="0"/>
              <a:t>3-5 year goal planning</a:t>
            </a:r>
          </a:p>
          <a:p>
            <a:pPr lvl="1"/>
            <a:r>
              <a:rPr lang="en-US" dirty="0" smtClean="0"/>
              <a:t>Academia or corporate?</a:t>
            </a:r>
          </a:p>
          <a:p>
            <a:pPr lvl="1"/>
            <a:r>
              <a:rPr lang="en-US" dirty="0" smtClean="0"/>
              <a:t>CZ or abroad?</a:t>
            </a:r>
          </a:p>
          <a:p>
            <a:pPr lvl="1"/>
            <a:r>
              <a:rPr lang="en-US" dirty="0" smtClean="0"/>
              <a:t>Postdoc or…?</a:t>
            </a:r>
          </a:p>
          <a:p>
            <a:pPr lvl="2"/>
            <a:r>
              <a:rPr lang="en-US" dirty="0" smtClean="0"/>
              <a:t>AEA: </a:t>
            </a:r>
            <a:r>
              <a:rPr lang="en-US" dirty="0" smtClean="0">
                <a:hlinkClick r:id="rId5"/>
              </a:rPr>
              <a:t>The Economics Profession</a:t>
            </a:r>
            <a:endParaRPr lang="en-US" dirty="0" smtClean="0"/>
          </a:p>
          <a:p>
            <a:pPr lvl="2"/>
            <a:r>
              <a:rPr lang="en-US" dirty="0" smtClean="0">
                <a:hlinkClick r:id="rId6"/>
              </a:rPr>
              <a:t>EURAXESS</a:t>
            </a:r>
            <a:endParaRPr lang="en-US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7"/>
          <a:srcRect l="617" t="4551" r="58648" b="33350"/>
          <a:stretch/>
        </p:blipFill>
        <p:spPr>
          <a:xfrm>
            <a:off x="5220072" y="2230253"/>
            <a:ext cx="3962710" cy="3417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5364088" y="5719165"/>
            <a:ext cx="420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8"/>
              </a:rPr>
              <a:t>Angus Deaton</a:t>
            </a:r>
            <a:r>
              <a:rPr lang="en-US" dirty="0" smtClean="0"/>
              <a:t>, Nobel Prize in Economic Sciences, 2015 (</a:t>
            </a:r>
            <a:r>
              <a:rPr lang="en-US" dirty="0" smtClean="0">
                <a:hlinkClick r:id="rId9"/>
              </a:rPr>
              <a:t>GS h-index 105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plan for the next year</a:t>
            </a:r>
          </a:p>
          <a:p>
            <a:r>
              <a:rPr lang="en-US" dirty="0" smtClean="0"/>
              <a:t>3-5 year goal planning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3" y="1111176"/>
            <a:ext cx="8653454" cy="5746824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90546" y="4980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r"/>
            <a:r>
              <a:rPr lang="en-US" b="1" dirty="0" smtClean="0"/>
              <a:t>Contact: </a:t>
            </a:r>
          </a:p>
          <a:p>
            <a:pPr lvl="1" algn="r"/>
            <a:r>
              <a:rPr lang="en-US" dirty="0" smtClean="0"/>
              <a:t>Dr. Stephanie Krueger</a:t>
            </a:r>
          </a:p>
          <a:p>
            <a:pPr lvl="1" algn="r"/>
            <a:r>
              <a:rPr lang="en-US" dirty="0" smtClean="0">
                <a:hlinkClick r:id="rId4"/>
              </a:rPr>
              <a:t>Head, Specialized </a:t>
            </a:r>
            <a:r>
              <a:rPr lang="en-US" smtClean="0">
                <a:hlinkClick r:id="rId4"/>
              </a:rPr>
              <a:t>Academic Services</a:t>
            </a:r>
            <a:endParaRPr lang="en-US" dirty="0" smtClean="0"/>
          </a:p>
          <a:p>
            <a:pPr lvl="1" algn="r"/>
            <a:r>
              <a:rPr lang="en-US" dirty="0" smtClean="0"/>
              <a:t>stephanie.krueger@techlib.cz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5716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Agenda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You, as an Author</a:t>
            </a:r>
          </a:p>
          <a:p>
            <a:r>
              <a:rPr lang="en-US" dirty="0" smtClean="0"/>
              <a:t>You, as a Writer</a:t>
            </a:r>
          </a:p>
          <a:p>
            <a:r>
              <a:rPr lang="en-US" dirty="0" smtClean="0"/>
              <a:t>You, as a Professional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Follow the links: </a:t>
            </a:r>
            <a:r>
              <a:rPr lang="en-US" dirty="0">
                <a:hlinkClick r:id="rId2"/>
              </a:rPr>
              <a:t>https://blog.techlib.cz/index.php/zlin/</a:t>
            </a:r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00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Introduce Yourself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name</a:t>
            </a:r>
          </a:p>
          <a:p>
            <a:r>
              <a:rPr lang="en-US" dirty="0" smtClean="0"/>
              <a:t>Your research topic</a:t>
            </a:r>
          </a:p>
          <a:p>
            <a:r>
              <a:rPr lang="en-US" dirty="0" smtClean="0"/>
              <a:t>Have you published in English?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Follow the links: </a:t>
            </a:r>
            <a:r>
              <a:rPr lang="en-US" dirty="0">
                <a:hlinkClick r:id="rId2"/>
              </a:rPr>
              <a:t>https://blog.techlib.cz/index.php/zlin/</a:t>
            </a:r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You, as an Author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ORCID</a:t>
            </a:r>
            <a:endParaRPr lang="en-US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4619" t="8793" r="50509" b="31999"/>
          <a:stretch/>
        </p:blipFill>
        <p:spPr>
          <a:xfrm>
            <a:off x="2051720" y="879913"/>
            <a:ext cx="5328592" cy="5117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ovéPole 4"/>
          <p:cNvSpPr txBox="1"/>
          <p:nvPr/>
        </p:nvSpPr>
        <p:spPr>
          <a:xfrm>
            <a:off x="2627784" y="6000519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ORCID: </a:t>
            </a:r>
            <a:r>
              <a:rPr lang="en-US" dirty="0">
                <a:hlinkClick r:id="rId4"/>
              </a:rPr>
              <a:t>0000-0001-6473-2954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4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You, as an Author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tools and profiles</a:t>
            </a:r>
          </a:p>
          <a:p>
            <a:pPr lvl="1"/>
            <a:r>
              <a:rPr lang="en-US" dirty="0" smtClean="0">
                <a:hlinkClick r:id="rId2"/>
              </a:rPr>
              <a:t>LinkedIn</a:t>
            </a:r>
            <a:r>
              <a:rPr lang="en-US" dirty="0" smtClean="0"/>
              <a:t>, </a:t>
            </a:r>
            <a:r>
              <a:rPr lang="en-US" dirty="0" smtClean="0">
                <a:hlinkClick r:id="rId3"/>
              </a:rPr>
              <a:t>Google Scholar</a:t>
            </a:r>
            <a:r>
              <a:rPr lang="en-US" dirty="0" smtClean="0"/>
              <a:t>, </a:t>
            </a:r>
            <a:r>
              <a:rPr lang="en-US" dirty="0" err="1" smtClean="0">
                <a:hlinkClick r:id="rId4"/>
              </a:rPr>
              <a:t>ResearchGate</a:t>
            </a:r>
            <a:endParaRPr lang="en-US" dirty="0" smtClean="0"/>
          </a:p>
          <a:p>
            <a:pPr lvl="1"/>
            <a:r>
              <a:rPr lang="en-US" dirty="0" smtClean="0"/>
              <a:t>Example: Darrick Hamilton (Professor of Economics and Urban Policy at The New School, NYC, US)</a:t>
            </a:r>
          </a:p>
          <a:p>
            <a:pPr lvl="2"/>
            <a:r>
              <a:rPr lang="en-US" dirty="0" smtClean="0">
                <a:hlinkClick r:id="rId5"/>
              </a:rPr>
              <a:t>LinkedIn</a:t>
            </a:r>
            <a:endParaRPr lang="en-US" dirty="0" smtClean="0"/>
          </a:p>
          <a:p>
            <a:pPr lvl="2"/>
            <a:r>
              <a:rPr lang="en-US" dirty="0" smtClean="0">
                <a:hlinkClick r:id="rId6"/>
              </a:rPr>
              <a:t>Google Scholar</a:t>
            </a:r>
            <a:endParaRPr lang="en-US" dirty="0" smtClean="0"/>
          </a:p>
          <a:p>
            <a:pPr lvl="2"/>
            <a:r>
              <a:rPr lang="en-US" dirty="0" err="1" smtClean="0">
                <a:hlinkClick r:id="rId7"/>
              </a:rPr>
              <a:t>ResearchGate</a:t>
            </a:r>
            <a:endParaRPr lang="en-US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9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You, as an Author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CV: </a:t>
            </a:r>
            <a:r>
              <a:rPr lang="en-US" dirty="0" smtClean="0">
                <a:hlinkClick r:id="rId2"/>
              </a:rPr>
              <a:t>Web</a:t>
            </a:r>
            <a:r>
              <a:rPr lang="en-US" dirty="0" smtClean="0"/>
              <a:t> / </a:t>
            </a:r>
            <a:r>
              <a:rPr lang="en-US" dirty="0" smtClean="0">
                <a:hlinkClick r:id="rId3"/>
              </a:rPr>
              <a:t>Full</a:t>
            </a:r>
            <a:r>
              <a:rPr lang="en-US" dirty="0" smtClean="0"/>
              <a:t> (Derrick Hamilton Example)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3419" t="4551" r="39309" b="31550"/>
          <a:stretch/>
        </p:blipFill>
        <p:spPr>
          <a:xfrm>
            <a:off x="251520" y="2636912"/>
            <a:ext cx="5361625" cy="3383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/>
          <a:srcRect l="5964" t="19400" r="39564" b="36050"/>
          <a:stretch/>
        </p:blipFill>
        <p:spPr>
          <a:xfrm>
            <a:off x="3097511" y="4005064"/>
            <a:ext cx="5589289" cy="2585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26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You, as an Author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Exercise: </a:t>
            </a:r>
          </a:p>
          <a:p>
            <a:r>
              <a:rPr lang="en-US" dirty="0" smtClean="0"/>
              <a:t>With a partner, discuss your online presence</a:t>
            </a:r>
          </a:p>
          <a:p>
            <a:r>
              <a:rPr lang="en-US" dirty="0" smtClean="0"/>
              <a:t>Tell the class about your partner’s online presence (or lack thereof)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53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You, an a Writer: </a:t>
            </a:r>
            <a:br>
              <a:rPr lang="en-US" b="1" dirty="0" smtClean="0"/>
            </a:br>
            <a:r>
              <a:rPr lang="en-US" b="1" dirty="0" smtClean="0"/>
              <a:t>Understanding the State-of-the-Art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302306"/>
            <a:ext cx="8229600" cy="4525963"/>
          </a:xfrm>
        </p:spPr>
        <p:txBody>
          <a:bodyPr/>
          <a:lstStyle/>
          <a:p>
            <a:r>
              <a:rPr lang="en-US" dirty="0" smtClean="0"/>
              <a:t>Getting Ready: </a:t>
            </a:r>
          </a:p>
          <a:p>
            <a:pPr lvl="1"/>
            <a:r>
              <a:rPr lang="en-US" dirty="0" smtClean="0"/>
              <a:t>Google Scholar Settings &amp; </a:t>
            </a:r>
            <a:r>
              <a:rPr lang="en-US" dirty="0" err="1" smtClean="0"/>
              <a:t>Kopernio</a:t>
            </a:r>
            <a:endParaRPr lang="en-US" dirty="0" smtClean="0"/>
          </a:p>
          <a:p>
            <a:r>
              <a:rPr lang="en-US" dirty="0" smtClean="0"/>
              <a:t>Understanding WOS </a:t>
            </a:r>
            <a:r>
              <a:rPr lang="en-US" dirty="0"/>
              <a:t>v. SCOPUS v. Scholar</a:t>
            </a:r>
          </a:p>
          <a:p>
            <a:pPr lvl="1"/>
            <a:r>
              <a:rPr lang="en-US" dirty="0" smtClean="0"/>
              <a:t>Follow citations</a:t>
            </a:r>
            <a:endParaRPr lang="en-US" dirty="0"/>
          </a:p>
          <a:p>
            <a:pPr lvl="1"/>
            <a:r>
              <a:rPr lang="en-US" dirty="0" smtClean="0"/>
              <a:t>Find journal rankings</a:t>
            </a:r>
          </a:p>
          <a:p>
            <a:r>
              <a:rPr lang="en-US" dirty="0" smtClean="0"/>
              <a:t>Key resources in Business &amp; Economics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1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The Problem: No One-Stop Shopping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7318" y="5229200"/>
            <a:ext cx="4176464" cy="11521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 err="1" smtClean="0"/>
              <a:t>Houle</a:t>
            </a:r>
            <a:r>
              <a:rPr lang="en-US" sz="1800" dirty="0"/>
              <a:t>, </a:t>
            </a:r>
            <a:r>
              <a:rPr lang="en-US" sz="1800" dirty="0" smtClean="0"/>
              <a:t>L. (2017). Google </a:t>
            </a:r>
            <a:r>
              <a:rPr lang="en-US" sz="1800" dirty="0"/>
              <a:t>Scholar, </a:t>
            </a:r>
            <a:r>
              <a:rPr lang="en-US" sz="1800" dirty="0" err="1"/>
              <a:t>Sci</a:t>
            </a:r>
            <a:r>
              <a:rPr lang="en-US" sz="1800" dirty="0"/>
              <a:t>-Hub and </a:t>
            </a:r>
            <a:r>
              <a:rPr lang="en-US" sz="1800" dirty="0" err="1"/>
              <a:t>LibGen</a:t>
            </a:r>
            <a:r>
              <a:rPr lang="en-US" sz="1800" dirty="0"/>
              <a:t>: Could they be our New Partners</a:t>
            </a:r>
            <a:r>
              <a:rPr lang="en-US" sz="1800" dirty="0" smtClean="0"/>
              <a:t>?. </a:t>
            </a:r>
            <a:r>
              <a:rPr lang="en-US" sz="1800" i="1" dirty="0" smtClean="0"/>
              <a:t>Proceedings </a:t>
            </a:r>
            <a:r>
              <a:rPr lang="en-US" sz="1800" i="1" dirty="0"/>
              <a:t>of the IATUL Conferences</a:t>
            </a:r>
            <a:r>
              <a:rPr lang="en-US" sz="1800" dirty="0" smtClean="0"/>
              <a:t>. Paper 3, 9. 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docs.lib.purdue.edu/iatul/2017/partnership/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2" t="14213" r="27325" b="10710"/>
          <a:stretch/>
        </p:blipFill>
        <p:spPr bwMode="auto">
          <a:xfrm>
            <a:off x="317318" y="1484784"/>
            <a:ext cx="4176465" cy="3636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3927" t="7251" r="58400" b="31550"/>
          <a:stretch/>
        </p:blipFill>
        <p:spPr>
          <a:xfrm>
            <a:off x="4857019" y="1676294"/>
            <a:ext cx="3957262" cy="3636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967536" y="5373216"/>
            <a:ext cx="417646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McKenzie, L. (2017). </a:t>
            </a:r>
            <a:r>
              <a:rPr lang="en-US" sz="1600" dirty="0" err="1"/>
              <a:t>Sci</a:t>
            </a:r>
            <a:r>
              <a:rPr lang="en-US" sz="1600" dirty="0"/>
              <a:t>-Hub’s cache of pirated papers is so big, subscription journals are doomed, data analyst suggests. </a:t>
            </a:r>
            <a:r>
              <a:rPr lang="en-US" sz="1600" i="1" dirty="0"/>
              <a:t>Science News. </a:t>
            </a:r>
            <a:r>
              <a:rPr lang="en-US" sz="1600" dirty="0"/>
              <a:t>doi:</a:t>
            </a:r>
            <a:r>
              <a:rPr lang="en-US" sz="1600" dirty="0">
                <a:hlinkClick r:id="rId5"/>
              </a:rPr>
              <a:t>10.1126/science.aan7164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19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712</Words>
  <Application>Microsoft Office PowerPoint</Application>
  <PresentationFormat>Předvádění na obrazovce (4:3)</PresentationFormat>
  <Paragraphs>104</Paragraphs>
  <Slides>19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Motiv systému Office</vt:lpstr>
      <vt:lpstr> Aim High Preparing Yourself to Compete as an  International Scholar  </vt:lpstr>
      <vt:lpstr>Agenda</vt:lpstr>
      <vt:lpstr>Introduce Yourself</vt:lpstr>
      <vt:lpstr>You, as an Author</vt:lpstr>
      <vt:lpstr>You, as an Author</vt:lpstr>
      <vt:lpstr>You, as an Author</vt:lpstr>
      <vt:lpstr>You, as an Author</vt:lpstr>
      <vt:lpstr>You, an a Writer:  Understanding the State-of-the-Art</vt:lpstr>
      <vt:lpstr>The Problem: No One-Stop Shopping</vt:lpstr>
      <vt:lpstr>You, as a Writer (=a READER)</vt:lpstr>
      <vt:lpstr>You, as a Writer (=a READER)</vt:lpstr>
      <vt:lpstr>You, as a Writer (=a READER)</vt:lpstr>
      <vt:lpstr>Library Resources</vt:lpstr>
      <vt:lpstr>Other Organization Tools</vt:lpstr>
      <vt:lpstr>Not Easy: Publishing Decisionmaking</vt:lpstr>
      <vt:lpstr>Key Questions Review</vt:lpstr>
      <vt:lpstr>You, As A Writer (=a READER)</vt:lpstr>
      <vt:lpstr>You, as a Professional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Stephanie Krueger</dc:creator>
  <cp:lastModifiedBy>Stephanie Krueger</cp:lastModifiedBy>
  <cp:revision>56</cp:revision>
  <dcterms:created xsi:type="dcterms:W3CDTF">2017-10-12T16:40:00Z</dcterms:created>
  <dcterms:modified xsi:type="dcterms:W3CDTF">2018-04-19T14:08:18Z</dcterms:modified>
</cp:coreProperties>
</file>