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7" r:id="rId3"/>
    <p:sldId id="258" r:id="rId4"/>
    <p:sldId id="259" r:id="rId5"/>
    <p:sldId id="312" r:id="rId6"/>
    <p:sldId id="313" r:id="rId7"/>
    <p:sldId id="263" r:id="rId8"/>
    <p:sldId id="270" r:id="rId9"/>
    <p:sldId id="271" r:id="rId10"/>
    <p:sldId id="269" r:id="rId11"/>
    <p:sldId id="273" r:id="rId12"/>
    <p:sldId id="274" r:id="rId13"/>
    <p:sldId id="275" r:id="rId14"/>
    <p:sldId id="276" r:id="rId15"/>
    <p:sldId id="277" r:id="rId16"/>
    <p:sldId id="278" r:id="rId17"/>
    <p:sldId id="314" r:id="rId18"/>
    <p:sldId id="315" r:id="rId19"/>
    <p:sldId id="268" r:id="rId20"/>
    <p:sldId id="265" r:id="rId21"/>
    <p:sldId id="279" r:id="rId22"/>
    <p:sldId id="280" r:id="rId23"/>
    <p:sldId id="281" r:id="rId24"/>
    <p:sldId id="302" r:id="rId25"/>
    <p:sldId id="301" r:id="rId26"/>
    <p:sldId id="282" r:id="rId27"/>
    <p:sldId id="284" r:id="rId28"/>
    <p:sldId id="285" r:id="rId29"/>
    <p:sldId id="286" r:id="rId30"/>
    <p:sldId id="290" r:id="rId31"/>
    <p:sldId id="292" r:id="rId32"/>
    <p:sldId id="293" r:id="rId33"/>
    <p:sldId id="294" r:id="rId34"/>
    <p:sldId id="306" r:id="rId35"/>
    <p:sldId id="308" r:id="rId36"/>
    <p:sldId id="310" r:id="rId37"/>
    <p:sldId id="311" r:id="rId38"/>
    <p:sldId id="299" r:id="rId39"/>
  </p:sldIdLst>
  <p:sldSz cx="9144000" cy="6858000" type="screen4x3"/>
  <p:notesSz cx="6797675" cy="98742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Výchozí oddíl" id="{00B0F7CD-E3A8-4AD4-B1AF-179BB9340F4F}">
          <p14:sldIdLst>
            <p14:sldId id="256"/>
            <p14:sldId id="257"/>
            <p14:sldId id="258"/>
            <p14:sldId id="259"/>
            <p14:sldId id="312"/>
            <p14:sldId id="313"/>
            <p14:sldId id="263"/>
            <p14:sldId id="270"/>
            <p14:sldId id="271"/>
            <p14:sldId id="269"/>
            <p14:sldId id="273"/>
            <p14:sldId id="274"/>
            <p14:sldId id="275"/>
            <p14:sldId id="276"/>
            <p14:sldId id="277"/>
            <p14:sldId id="278"/>
            <p14:sldId id="314"/>
            <p14:sldId id="315"/>
            <p14:sldId id="268"/>
            <p14:sldId id="265"/>
            <p14:sldId id="279"/>
            <p14:sldId id="280"/>
            <p14:sldId id="281"/>
            <p14:sldId id="302"/>
            <p14:sldId id="301"/>
            <p14:sldId id="282"/>
            <p14:sldId id="284"/>
            <p14:sldId id="285"/>
            <p14:sldId id="286"/>
            <p14:sldId id="290"/>
            <p14:sldId id="292"/>
            <p14:sldId id="293"/>
            <p14:sldId id="294"/>
            <p14:sldId id="306"/>
            <p14:sldId id="308"/>
            <p14:sldId id="310"/>
            <p14:sldId id="311"/>
            <p14:sldId id="29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706">
          <p15:clr>
            <a:srgbClr val="A4A3A4"/>
          </p15:clr>
        </p15:guide>
        <p15:guide id="2" orient="horz" pos="210">
          <p15:clr>
            <a:srgbClr val="A4A3A4"/>
          </p15:clr>
        </p15:guide>
        <p15:guide id="3" orient="horz" pos="709">
          <p15:clr>
            <a:srgbClr val="A4A3A4"/>
          </p15:clr>
        </p15:guide>
        <p15:guide id="4" orient="horz" pos="890">
          <p15:clr>
            <a:srgbClr val="A4A3A4"/>
          </p15:clr>
        </p15:guide>
        <p15:guide id="5" pos="158">
          <p15:clr>
            <a:srgbClr val="A4A3A4"/>
          </p15:clr>
        </p15:guide>
        <p15:guide id="6" pos="4694">
          <p15:clr>
            <a:srgbClr val="A4A3A4"/>
          </p15:clr>
        </p15:guide>
        <p15:guide id="7" pos="5738">
          <p15:clr>
            <a:srgbClr val="A4A3A4"/>
          </p15:clr>
        </p15:guide>
        <p15:guide id="8" pos="56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204ED0"/>
    <a:srgbClr val="EA04FC"/>
    <a:srgbClr val="9900FF"/>
    <a:srgbClr val="072297"/>
    <a:srgbClr val="B43C00"/>
    <a:srgbClr val="FF7733"/>
    <a:srgbClr val="07A926"/>
    <a:srgbClr val="0BF538"/>
    <a:srgbClr val="552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90" autoAdjust="0"/>
    <p:restoredTop sz="94620" autoAdjust="0"/>
  </p:normalViewPr>
  <p:slideViewPr>
    <p:cSldViewPr snapToObjects="1">
      <p:cViewPr varScale="1">
        <p:scale>
          <a:sx n="112" d="100"/>
          <a:sy n="112" d="100"/>
        </p:scale>
        <p:origin x="780" y="78"/>
      </p:cViewPr>
      <p:guideLst>
        <p:guide orient="horz" pos="1706"/>
        <p:guide orient="horz" pos="210"/>
        <p:guide orient="horz" pos="709"/>
        <p:guide orient="horz" pos="890"/>
        <p:guide pos="158"/>
        <p:guide pos="4694"/>
        <p:guide pos="5738"/>
        <p:guide pos="56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22524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97FD8C-12BE-4A9A-8F81-BE75326C1235}" type="datetimeFigureOut">
              <a:rPr lang="cs-CZ"/>
              <a:pPr>
                <a:defRPr/>
              </a:pPr>
              <a:t>6.4.2017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357A45D-7D52-417A-B7EF-CB60EFCF72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05153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AAFE70-BCF3-4492-929F-441BC024AB82}" type="datetimeFigureOut">
              <a:rPr lang="cs-CZ"/>
              <a:pPr>
                <a:defRPr/>
              </a:pPr>
              <a:t>6.4.2017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48D01C-991B-4F20-A499-77B15262E3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05898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9B69C-DE6D-471F-B881-DD5A24304337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6.4.2017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517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9B69C-DE6D-471F-B881-DD5A24304337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6.4.2017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7490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9B69C-DE6D-471F-B881-DD5A24304337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6.4.2017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0801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9B69C-DE6D-471F-B881-DD5A24304337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6.4.2017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8236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9B69C-DE6D-471F-B881-DD5A24304337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6.4.2017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8725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9B69C-DE6D-471F-B881-DD5A24304337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6.4.2017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5562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9B69C-DE6D-471F-B881-DD5A24304337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6.4.2017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929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9B69C-DE6D-471F-B881-DD5A24304337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6.4.2017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9401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9B69C-DE6D-471F-B881-DD5A24304337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6.4.2017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3225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9B69C-DE6D-471F-B881-DD5A24304337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6.4.2017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1086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9B69C-DE6D-471F-B881-DD5A24304337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6.4.2017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1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9B69C-DE6D-471F-B881-DD5A24304337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6.4.2017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8742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9B69C-DE6D-471F-B881-DD5A24304337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6.4.2017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7706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9B69C-DE6D-471F-B881-DD5A24304337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6.4.2017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0697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9B69C-DE6D-471F-B881-DD5A24304337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6.4.2017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8950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9B69C-DE6D-471F-B881-DD5A24304337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6.4.2017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0621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9B69C-DE6D-471F-B881-DD5A24304337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6.4.2017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8065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9B69C-DE6D-471F-B881-DD5A24304337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6.4.2017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4370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9B69C-DE6D-471F-B881-DD5A24304337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6.4.2017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9304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9B69C-DE6D-471F-B881-DD5A24304337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6.4.2017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97863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9B69C-DE6D-471F-B881-DD5A24304337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6.4.2017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03803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9B69C-DE6D-471F-B881-DD5A24304337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6.4.2017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628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9B69C-DE6D-471F-B881-DD5A24304337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6.4.2017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89599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9B69C-DE6D-471F-B881-DD5A24304337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6.4.2017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29431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9B69C-DE6D-471F-B881-DD5A24304337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6.4.2017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57264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9B69C-DE6D-471F-B881-DD5A24304337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6.4.2017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93921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9B69C-DE6D-471F-B881-DD5A24304337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6.4.2017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15507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9B69C-DE6D-471F-B881-DD5A24304337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6.4.2017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36163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9B69C-DE6D-471F-B881-DD5A24304337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6.4.2017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30841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9B69C-DE6D-471F-B881-DD5A24304337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6.4.2017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52259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9B69C-DE6D-471F-B881-DD5A24304337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6.4.2017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63478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9B69C-DE6D-471F-B881-DD5A24304337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6.4.2017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76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9B69C-DE6D-471F-B881-DD5A24304337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6.4.2017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125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9B69C-DE6D-471F-B881-DD5A24304337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6.4.2017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341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9B69C-DE6D-471F-B881-DD5A24304337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6.4.2017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8324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9B69C-DE6D-471F-B881-DD5A24304337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6.4.2017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7601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9B69C-DE6D-471F-B881-DD5A24304337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6.4.2017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7260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9B69C-DE6D-471F-B881-DD5A24304337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6.4.2017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401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BDDC5-D9D1-4C98-96D7-781F7BD971E9}" type="datetime1">
              <a:rPr lang="cs-CZ" smtClean="0"/>
              <a:pPr>
                <a:defRPr/>
              </a:pPr>
              <a:t>6.4.2017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88224" y="6448008"/>
            <a:ext cx="2133600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0D97083-9A32-4753-BC49-8869E2A0E43D}" type="slidenum">
              <a:rPr lang="cs-CZ" smtClean="0"/>
              <a:pPr>
                <a:defRPr/>
              </a:pPr>
              <a:t>‹#›</a:t>
            </a:fld>
            <a:r>
              <a:rPr lang="cs-CZ" dirty="0" smtClean="0"/>
              <a:t> z 90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7194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3F8EE-D0A1-45F5-A5DF-662DF806B421}" type="datetime1">
              <a:rPr lang="cs-CZ" smtClean="0"/>
              <a:pPr>
                <a:defRPr/>
              </a:pPr>
              <a:t>6.4.2017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45A43-5CD0-4104-8C29-83A1A1E8B3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140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1B2CE-39E9-4F04-8999-B8701D24218A}" type="datetime1">
              <a:rPr lang="cs-CZ" smtClean="0"/>
              <a:pPr>
                <a:defRPr/>
              </a:pPr>
              <a:t>6.4.2017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A34B7-0473-4800-8A8F-3C13F54DCB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318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FDD82-2883-4642-BE0E-AE46DD93DFB9}" type="datetime1">
              <a:rPr lang="cs-CZ" smtClean="0"/>
              <a:pPr>
                <a:defRPr/>
              </a:pPr>
              <a:t>6.4.2017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pic>
        <p:nvPicPr>
          <p:cNvPr id="7" name="Obrázek 15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3143"/>
            <a:ext cx="9155112" cy="454857"/>
          </a:xfrm>
          <a:prstGeom prst="rect">
            <a:avLst/>
          </a:prstGeom>
        </p:spPr>
      </p:pic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2240" y="6435841"/>
            <a:ext cx="2133600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0D97083-9A32-4753-BC49-8869E2A0E43D}" type="slidenum">
              <a:rPr lang="cs-CZ" smtClean="0"/>
              <a:pPr>
                <a:defRPr/>
              </a:pPr>
              <a:t>‹#›</a:t>
            </a:fld>
            <a:r>
              <a:rPr lang="cs-CZ" dirty="0" smtClean="0"/>
              <a:t> z 90</a:t>
            </a:r>
            <a:endParaRPr lang="cs-CZ" dirty="0"/>
          </a:p>
        </p:txBody>
      </p:sp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055" y="6489816"/>
            <a:ext cx="30480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2118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67DC4-C926-4B25-9E82-6020551B423A}" type="datetime1">
              <a:rPr lang="cs-CZ" smtClean="0"/>
              <a:pPr>
                <a:defRPr/>
              </a:pPr>
              <a:t>6.4.2017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3E453-A4AF-4C86-A019-95A22F6BE6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953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3C428-55B7-4AA5-9B07-23776F2FDA4B}" type="datetime1">
              <a:rPr lang="cs-CZ" smtClean="0"/>
              <a:pPr>
                <a:defRPr/>
              </a:pPr>
              <a:t>6.4.2017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61E22-BE04-4743-8B98-044C68E93B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295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DD28B-61D7-4FF8-90BE-42B2B93C53AC}" type="datetime1">
              <a:rPr lang="cs-CZ" smtClean="0"/>
              <a:pPr>
                <a:defRPr/>
              </a:pPr>
              <a:t>6.4.2017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2BC43-4804-4F6A-A212-822268ABB6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868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B2581-2E23-4870-B657-F63E4EF884ED}" type="datetime1">
              <a:rPr lang="cs-CZ" smtClean="0"/>
              <a:pPr>
                <a:defRPr/>
              </a:pPr>
              <a:t>6.4.2017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4B1F8-4D74-42EF-AF07-6C14A85670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4223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D47A6-2EBA-431C-AE82-CAECDABB60DB}" type="datetime1">
              <a:rPr lang="cs-CZ" smtClean="0"/>
              <a:pPr>
                <a:defRPr/>
              </a:pPr>
              <a:t>6.4.2017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82AB4-CD3E-4404-89D2-402FAE7BCD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7284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04062-E208-4112-86BE-2806A6CE848C}" type="datetime1">
              <a:rPr lang="cs-CZ" smtClean="0"/>
              <a:pPr>
                <a:defRPr/>
              </a:pPr>
              <a:t>6.4.2017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AB6B3-02B5-4C4E-8B42-0945B3649F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98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8DAF-F828-491D-AAFA-3136D557DC6D}" type="datetime1">
              <a:rPr lang="cs-CZ" smtClean="0"/>
              <a:pPr>
                <a:defRPr/>
              </a:pPr>
              <a:t>6.4.2017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3C454-2F49-4C8E-A865-1B6F758CBF0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2691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656CC4-51D5-4C19-B42E-8AC799938CA7}" type="datetime1">
              <a:rPr lang="cs-CZ" smtClean="0"/>
              <a:pPr>
                <a:defRPr/>
              </a:pPr>
              <a:t>6.4.2017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655FA3-D33B-4F65-BCE7-73E259FF19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techlib.cz/cs/" TargetMode="External"/><Relationship Id="rId5" Type="http://schemas.openxmlformats.org/officeDocument/2006/relationships/hyperlink" Target="http://www.vpk.cz/" TargetMode="Externa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4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>
            <a:lum bright="9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268413"/>
            <a:ext cx="8421688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Nadpis 1"/>
          <p:cNvSpPr>
            <a:spLocks noGrp="1"/>
          </p:cNvSpPr>
          <p:nvPr>
            <p:ph type="ctrTitle"/>
          </p:nvPr>
        </p:nvSpPr>
        <p:spPr>
          <a:xfrm>
            <a:off x="792696" y="1943835"/>
            <a:ext cx="7756630" cy="1730623"/>
          </a:xfrm>
        </p:spPr>
        <p:txBody>
          <a:bodyPr lIns="0" tIns="0" rIns="0" bIns="0" anchor="t"/>
          <a:lstStyle/>
          <a:p>
            <a:pPr eaLnBrk="1" hangingPunct="1"/>
            <a:r>
              <a:rPr lang="cs-CZ" sz="5400" b="1" dirty="0" smtClean="0">
                <a:solidFill>
                  <a:srgbClr val="CE3736"/>
                </a:solidFill>
                <a:latin typeface="Calibri" pitchFamily="34" charset="0"/>
              </a:rPr>
              <a:t>VPK</a:t>
            </a:r>
            <a:br>
              <a:rPr lang="cs-CZ" sz="5400" b="1" dirty="0" smtClean="0">
                <a:solidFill>
                  <a:srgbClr val="CE3736"/>
                </a:solidFill>
                <a:latin typeface="Calibri" pitchFamily="34" charset="0"/>
              </a:rPr>
            </a:br>
            <a:r>
              <a:rPr lang="cs-CZ" sz="5400" b="1" dirty="0" smtClean="0">
                <a:solidFill>
                  <a:srgbClr val="CE3736"/>
                </a:solidFill>
                <a:latin typeface="Calibri" pitchFamily="34" charset="0"/>
              </a:rPr>
              <a:t>- služba </a:t>
            </a:r>
            <a:r>
              <a:rPr lang="cs-CZ" sz="5400" b="1" dirty="0" err="1" smtClean="0">
                <a:solidFill>
                  <a:srgbClr val="CE3736"/>
                </a:solidFill>
                <a:latin typeface="Calibri" pitchFamily="34" charset="0"/>
              </a:rPr>
              <a:t>document</a:t>
            </a:r>
            <a:r>
              <a:rPr lang="cs-CZ" sz="5400" b="1" dirty="0" smtClean="0">
                <a:solidFill>
                  <a:srgbClr val="CE3736"/>
                </a:solidFill>
                <a:latin typeface="Calibri" pitchFamily="34" charset="0"/>
              </a:rPr>
              <a:t> </a:t>
            </a:r>
            <a:r>
              <a:rPr lang="cs-CZ" sz="5400" b="1" dirty="0" err="1" smtClean="0">
                <a:solidFill>
                  <a:srgbClr val="CE3736"/>
                </a:solidFill>
                <a:latin typeface="Calibri" pitchFamily="34" charset="0"/>
              </a:rPr>
              <a:t>delivery</a:t>
            </a:r>
            <a:endParaRPr lang="cs-CZ" sz="5400" b="1" dirty="0" smtClean="0">
              <a:solidFill>
                <a:srgbClr val="CE3736"/>
              </a:solidFill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221088"/>
            <a:ext cx="7920235" cy="1278142"/>
          </a:xfrm>
        </p:spPr>
        <p:txBody>
          <a:bodyPr lIns="0" tIns="0" rIns="0" bIns="0"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 smtClean="0">
                <a:solidFill>
                  <a:schemeClr val="tx1"/>
                </a:solidFill>
                <a:latin typeface="Calibri" pitchFamily="34" charset="0"/>
              </a:rPr>
              <a:t>Mgr. Marcela Ouzká</a:t>
            </a:r>
            <a:br>
              <a:rPr lang="cs-CZ" sz="2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cs-CZ" sz="2000" dirty="0" smtClean="0">
                <a:solidFill>
                  <a:schemeClr val="tx1"/>
                </a:solidFill>
                <a:latin typeface="Calibri" pitchFamily="34" charset="0"/>
              </a:rPr>
              <a:t>oddělení meziknihovních služeb NTK</a:t>
            </a: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611559" y="6094983"/>
            <a:ext cx="2448273" cy="358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600" dirty="0" smtClean="0">
                <a:solidFill>
                  <a:schemeClr val="tx1"/>
                </a:solidFill>
                <a:latin typeface="Calibri" pitchFamily="34" charset="0"/>
              </a:rPr>
              <a:t>NTK Praha, 18. 5. 2016</a:t>
            </a:r>
            <a:endParaRPr lang="en-US" sz="16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061" y="195619"/>
            <a:ext cx="1063579" cy="683729"/>
          </a:xfrm>
          <a:prstGeom prst="rect">
            <a:avLst/>
          </a:prstGeom>
        </p:spPr>
      </p:pic>
      <p:pic>
        <p:nvPicPr>
          <p:cNvPr id="7" name="Picture 8" descr="Logo VP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965" y="235033"/>
            <a:ext cx="940853" cy="1526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>
            <a:lum bright="9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767254"/>
            <a:ext cx="8421688" cy="463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000" y="274638"/>
            <a:ext cx="7243325" cy="1143000"/>
          </a:xfrm>
        </p:spPr>
        <p:txBody>
          <a:bodyPr/>
          <a:lstStyle/>
          <a:p>
            <a:r>
              <a:rPr lang="cs-CZ" sz="4200" dirty="0"/>
              <a:t>Jak se stát účastnickou knihovnou VPK </a:t>
            </a:r>
            <a:r>
              <a:rPr lang="cs-CZ" sz="4200" dirty="0" smtClean="0"/>
              <a:t> (4)</a:t>
            </a:r>
            <a:endParaRPr lang="cs-CZ" sz="42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358" y="195620"/>
            <a:ext cx="1039260" cy="668096"/>
          </a:xfrm>
          <a:prstGeom prst="rect">
            <a:avLst/>
          </a:prstGeom>
        </p:spPr>
      </p:pic>
      <p:sp>
        <p:nvSpPr>
          <p:cNvPr id="5" name="Zástupný symbol pro obsah 6"/>
          <p:cNvSpPr txBox="1">
            <a:spLocks/>
          </p:cNvSpPr>
          <p:nvPr/>
        </p:nvSpPr>
        <p:spPr bwMode="auto">
          <a:xfrm>
            <a:off x="461420" y="1417638"/>
            <a:ext cx="8229600" cy="5165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altLang="cs-CZ" sz="1100" dirty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altLang="cs-CZ" sz="11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lang="cs-CZ" altLang="cs-CZ" sz="2400" dirty="0">
              <a:solidFill>
                <a:sysClr val="windowText" lastClr="000000"/>
              </a:solidFill>
              <a:latin typeface="Calibri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lang="cs-CZ" altLang="cs-CZ" sz="2400" dirty="0">
              <a:solidFill>
                <a:sysClr val="windowText" lastClr="000000"/>
              </a:solidFill>
              <a:latin typeface="Calibri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lang="cs-CZ" altLang="cs-CZ" sz="2400" dirty="0">
              <a:solidFill>
                <a:sysClr val="windowText" lastClr="000000"/>
              </a:solidFill>
              <a:latin typeface="Calibri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lang="cs-CZ" altLang="cs-CZ" sz="2400" dirty="0">
              <a:solidFill>
                <a:sysClr val="windowText" lastClr="000000"/>
              </a:solidFill>
              <a:latin typeface="Calibri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lang="cs-CZ" altLang="cs-CZ" sz="2400" dirty="0">
              <a:solidFill>
                <a:sysClr val="windowText" lastClr="000000"/>
              </a:solidFill>
              <a:latin typeface="Calibri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11" name="Obrázek 10"/>
          <p:cNvPicPr/>
          <p:nvPr/>
        </p:nvPicPr>
        <p:blipFill rotWithShape="1">
          <a:blip r:embed="rId5"/>
          <a:srcRect l="23794" t="6709" r="23794" b="35386"/>
          <a:stretch/>
        </p:blipFill>
        <p:spPr bwMode="auto">
          <a:xfrm>
            <a:off x="1196624" y="1673805"/>
            <a:ext cx="6435715" cy="490959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4500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>
            <a:lum bright="9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767254"/>
            <a:ext cx="8421688" cy="463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000" y="274638"/>
            <a:ext cx="7243325" cy="1143000"/>
          </a:xfrm>
        </p:spPr>
        <p:txBody>
          <a:bodyPr/>
          <a:lstStyle/>
          <a:p>
            <a:r>
              <a:rPr lang="cs-CZ" sz="4200" dirty="0"/>
              <a:t>Jak se stát účastnickou knihovnou VPK </a:t>
            </a:r>
            <a:r>
              <a:rPr lang="cs-CZ" sz="4200" dirty="0" smtClean="0"/>
              <a:t> (5)</a:t>
            </a:r>
            <a:endParaRPr lang="cs-CZ" sz="42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358" y="195620"/>
            <a:ext cx="1039260" cy="668096"/>
          </a:xfrm>
          <a:prstGeom prst="rect">
            <a:avLst/>
          </a:prstGeom>
        </p:spPr>
      </p:pic>
      <p:pic>
        <p:nvPicPr>
          <p:cNvPr id="7" name="Obrázek 6"/>
          <p:cNvPicPr/>
          <p:nvPr/>
        </p:nvPicPr>
        <p:blipFill rotWithShape="1">
          <a:blip r:embed="rId5"/>
          <a:srcRect l="38987" t="6364" r="39610" b="62013"/>
          <a:stretch/>
        </p:blipFill>
        <p:spPr bwMode="auto">
          <a:xfrm>
            <a:off x="1466655" y="1772869"/>
            <a:ext cx="5265586" cy="422141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1808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>
            <a:lum bright="9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767254"/>
            <a:ext cx="8421688" cy="463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61" y="309218"/>
            <a:ext cx="7919113" cy="1143000"/>
          </a:xfrm>
        </p:spPr>
        <p:txBody>
          <a:bodyPr/>
          <a:lstStyle/>
          <a:p>
            <a:r>
              <a:rPr lang="cs-CZ" sz="4000" dirty="0" smtClean="0"/>
              <a:t>Jak se stát uživatelem VPK? (1)</a:t>
            </a:r>
            <a:endParaRPr lang="cs-CZ" sz="40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374" y="195620"/>
            <a:ext cx="899243" cy="578085"/>
          </a:xfrm>
          <a:prstGeom prst="rect">
            <a:avLst/>
          </a:prstGeom>
        </p:spPr>
      </p:pic>
      <p:sp>
        <p:nvSpPr>
          <p:cNvPr id="5" name="Zástupný symbol pro obsah 6"/>
          <p:cNvSpPr txBox="1">
            <a:spLocks/>
          </p:cNvSpPr>
          <p:nvPr/>
        </p:nvSpPr>
        <p:spPr bwMode="auto">
          <a:xfrm>
            <a:off x="370479" y="1213332"/>
            <a:ext cx="8229600" cy="5501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buNone/>
              <a:defRPr/>
            </a:pPr>
            <a:r>
              <a:rPr lang="cs-CZ" altLang="cs-CZ" sz="2400" dirty="0" smtClean="0">
                <a:solidFill>
                  <a:sysClr val="windowText" lastClr="000000"/>
                </a:solidFill>
                <a:latin typeface="Calibri"/>
              </a:rPr>
              <a:t>Uživatelem se může stát</a:t>
            </a:r>
            <a:r>
              <a:rPr kumimoji="0" lang="cs-CZ" altLang="cs-CZ" sz="24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</a:t>
            </a:r>
            <a:br>
              <a:rPr kumimoji="0" lang="cs-CZ" altLang="cs-CZ" sz="24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</a:br>
            <a:r>
              <a:rPr kumimoji="0" lang="cs-CZ" altLang="cs-CZ" sz="24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1. </a:t>
            </a:r>
            <a:r>
              <a:rPr kumimoji="0" lang="cs-CZ" altLang="cs-CZ" sz="2400" b="1" i="1" u="none" strike="noStrike" kern="1200" cap="none" spc="0" normalizeH="0" noProof="0" dirty="0" smtClean="0">
                <a:ln>
                  <a:noFill/>
                </a:ln>
                <a:solidFill>
                  <a:srgbClr val="204ED0"/>
                </a:solidFill>
                <a:effectLst/>
                <a:uLnTx/>
                <a:uFillTx/>
                <a:latin typeface="Calibri"/>
              </a:rPr>
              <a:t>fyzická osoba</a:t>
            </a:r>
            <a:r>
              <a:rPr kumimoji="0" lang="cs-CZ" altLang="cs-CZ" sz="24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/>
            </a:r>
            <a:br>
              <a:rPr kumimoji="0" lang="cs-CZ" altLang="cs-CZ" sz="24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</a:br>
            <a:r>
              <a:rPr kumimoji="0" lang="cs-CZ" altLang="cs-CZ" sz="22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a/ </a:t>
            </a:r>
            <a:r>
              <a:rPr kumimoji="0" lang="cs-CZ" altLang="cs-CZ" sz="22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občan </a:t>
            </a:r>
            <a:r>
              <a:rPr lang="cs-CZ" altLang="cs-CZ" sz="2200" b="1" dirty="0">
                <a:solidFill>
                  <a:sysClr val="windowText" lastClr="000000"/>
                </a:solidFill>
                <a:latin typeface="Calibri"/>
              </a:rPr>
              <a:t>ČR 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>starší 18 let, způsobilý k právním úkonům, může využívat tyto služby: 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/>
              </a:rPr>
              <a:t>služby 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>typu </a:t>
            </a:r>
            <a:r>
              <a:rPr lang="cs-CZ" altLang="cs-CZ" sz="2200" dirty="0" err="1">
                <a:solidFill>
                  <a:sysClr val="windowText" lastClr="000000"/>
                </a:solidFill>
                <a:latin typeface="Calibri"/>
              </a:rPr>
              <a:t>document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cs-CZ" altLang="cs-CZ" sz="2200" dirty="0" err="1">
                <a:solidFill>
                  <a:sysClr val="windowText" lastClr="000000"/>
                </a:solidFill>
                <a:latin typeface="Calibri"/>
              </a:rPr>
              <a:t>delivery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> (bez omezení)</a:t>
            </a:r>
            <a:b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>             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/>
              </a:rPr>
              <a:t>        služby 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>typu </a:t>
            </a:r>
            <a:r>
              <a:rPr lang="cs-CZ" altLang="cs-CZ" sz="2200" dirty="0" err="1">
                <a:solidFill>
                  <a:sysClr val="windowText" lastClr="000000"/>
                </a:solidFill>
                <a:latin typeface="Calibri"/>
              </a:rPr>
              <a:t>electronic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cs-CZ" altLang="cs-CZ" sz="2200" dirty="0" err="1">
                <a:solidFill>
                  <a:sysClr val="windowText" lastClr="000000"/>
                </a:solidFill>
                <a:latin typeface="Calibri"/>
              </a:rPr>
              <a:t>document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cs-CZ" altLang="cs-CZ" sz="2200" dirty="0" err="1" smtClean="0">
                <a:solidFill>
                  <a:sysClr val="windowText" lastClr="000000"/>
                </a:solidFill>
                <a:latin typeface="Calibri"/>
              </a:rPr>
              <a:t>delivery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/>
              </a:rPr>
              <a:t> (EDD)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>b/ </a:t>
            </a:r>
            <a:r>
              <a:rPr lang="cs-CZ" altLang="cs-CZ" sz="2200" b="1" dirty="0" smtClean="0">
                <a:solidFill>
                  <a:sysClr val="windowText" lastClr="000000"/>
                </a:solidFill>
                <a:latin typeface="Calibri"/>
              </a:rPr>
              <a:t>cizí </a:t>
            </a:r>
            <a:r>
              <a:rPr lang="cs-CZ" altLang="cs-CZ" sz="2200" b="1" dirty="0">
                <a:solidFill>
                  <a:sysClr val="windowText" lastClr="000000"/>
                </a:solidFill>
                <a:latin typeface="Calibri"/>
              </a:rPr>
              <a:t>státní příslušník 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>starší 18 let, způsobilý k právním úkonům, může využívat tyto služby: 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/>
              </a:rPr>
              <a:t>služby 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>typu 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/>
              </a:rPr>
              <a:t>DD 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>(bez omezení)</a:t>
            </a:r>
            <a:b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>		     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/>
              </a:rPr>
              <a:t>   služby 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>typu 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/>
              </a:rPr>
              <a:t>EDD 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>(pouze po doložení  povolení k pobytu maximálně na dobu omezenou platností doloženého 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/>
              </a:rPr>
              <a:t>dokumentu)</a:t>
            </a:r>
          </a:p>
          <a:p>
            <a:pPr marL="0" lvl="0" indent="0" eaLnBrk="1" hangingPunct="1">
              <a:buNone/>
              <a:defRPr/>
            </a:pPr>
            <a:r>
              <a:rPr kumimoji="0" lang="cs-CZ" altLang="cs-CZ" sz="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/>
            </a:r>
            <a:br>
              <a:rPr kumimoji="0" lang="cs-CZ" altLang="cs-CZ" sz="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</a:br>
            <a:r>
              <a:rPr kumimoji="0" lang="cs-CZ" altLang="cs-CZ" sz="2200" b="0" i="0" u="sng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Z fyzického fondu účastnické knihovny – služby:</a:t>
            </a:r>
            <a:br>
              <a:rPr kumimoji="0" lang="cs-CZ" altLang="cs-CZ" sz="2200" b="0" i="0" u="sng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</a:br>
            <a:r>
              <a:rPr lang="cs-CZ" altLang="cs-CZ" sz="2200" dirty="0" smtClean="0">
                <a:solidFill>
                  <a:sysClr val="windowText" lastClr="000000"/>
                </a:solidFill>
                <a:latin typeface="Calibri"/>
              </a:rPr>
              <a:t>▪  papírová kopie</a:t>
            </a:r>
            <a:br>
              <a:rPr lang="cs-CZ" altLang="cs-CZ" sz="22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200" dirty="0" smtClean="0">
                <a:solidFill>
                  <a:sysClr val="windowText" lastClr="000000"/>
                </a:solidFill>
                <a:latin typeface="Calibri"/>
              </a:rPr>
              <a:t>▪  služba EDD</a:t>
            </a:r>
          </a:p>
          <a:p>
            <a:pPr marL="0" lvl="0" indent="0" eaLnBrk="1" hangingPunct="1">
              <a:buNone/>
              <a:defRPr/>
            </a:pPr>
            <a:r>
              <a:rPr lang="cs-CZ" altLang="cs-CZ" sz="2200" u="sng" dirty="0" smtClean="0">
                <a:solidFill>
                  <a:sysClr val="windowText" lastClr="000000"/>
                </a:solidFill>
                <a:latin typeface="Calibri"/>
              </a:rPr>
              <a:t>Z on-line zdrojů – služby:</a:t>
            </a:r>
            <a:br>
              <a:rPr lang="cs-CZ" altLang="cs-CZ" sz="2200" u="sng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200" dirty="0" smtClean="0">
                <a:solidFill>
                  <a:sysClr val="windowText" lastClr="000000"/>
                </a:solidFill>
                <a:latin typeface="Calibri"/>
              </a:rPr>
              <a:t>▪  papírová kopie</a:t>
            </a:r>
            <a:r>
              <a:rPr lang="cs-CZ" altLang="cs-CZ" sz="2000" dirty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altLang="cs-CZ" sz="2000" dirty="0">
                <a:solidFill>
                  <a:sysClr val="windowText" lastClr="000000"/>
                </a:solidFill>
                <a:latin typeface="Calibri"/>
              </a:rPr>
            </a:br>
            <a:endParaRPr lang="cs-CZ" altLang="cs-CZ" sz="2000" dirty="0" smtClean="0">
              <a:solidFill>
                <a:sysClr val="windowText" lastClr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490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>
            <a:lum bright="9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767254"/>
            <a:ext cx="8421688" cy="463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7932374" cy="1143000"/>
          </a:xfrm>
        </p:spPr>
        <p:txBody>
          <a:bodyPr/>
          <a:lstStyle/>
          <a:p>
            <a:r>
              <a:rPr lang="cs-CZ" sz="4000" dirty="0" smtClean="0"/>
              <a:t>Jak se stát uživatelem VPK? (2)</a:t>
            </a:r>
            <a:endParaRPr lang="cs-CZ" sz="40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374" y="195620"/>
            <a:ext cx="899243" cy="578085"/>
          </a:xfrm>
          <a:prstGeom prst="rect">
            <a:avLst/>
          </a:prstGeom>
        </p:spPr>
      </p:pic>
      <p:sp>
        <p:nvSpPr>
          <p:cNvPr id="5" name="Zástupný symbol pro obsah 6"/>
          <p:cNvSpPr txBox="1">
            <a:spLocks/>
          </p:cNvSpPr>
          <p:nvPr/>
        </p:nvSpPr>
        <p:spPr bwMode="auto">
          <a:xfrm>
            <a:off x="461420" y="1417638"/>
            <a:ext cx="8229600" cy="5165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buNone/>
              <a:defRPr/>
            </a:pPr>
            <a:r>
              <a:rPr kumimoji="0" lang="cs-CZ" altLang="cs-CZ" sz="20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/>
            </a:r>
            <a:br>
              <a:rPr kumimoji="0" lang="cs-CZ" altLang="cs-CZ" sz="20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</a:br>
            <a:r>
              <a:rPr kumimoji="0" lang="cs-CZ" altLang="cs-CZ" sz="24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2. </a:t>
            </a:r>
            <a:r>
              <a:rPr kumimoji="0" lang="cs-CZ" altLang="cs-CZ" sz="2400" b="1" i="1" u="none" strike="noStrike" kern="1200" cap="none" spc="0" normalizeH="0" noProof="0" dirty="0" smtClean="0">
                <a:ln>
                  <a:noFill/>
                </a:ln>
                <a:solidFill>
                  <a:srgbClr val="204ED0"/>
                </a:solidFill>
                <a:effectLst/>
                <a:uLnTx/>
                <a:uFillTx/>
                <a:latin typeface="Calibri"/>
              </a:rPr>
              <a:t>právnická osoba </a:t>
            </a:r>
            <a:r>
              <a:rPr kumimoji="0" lang="cs-CZ" altLang="cs-CZ" sz="2400" b="0" i="1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/>
            </a:r>
            <a:br>
              <a:rPr kumimoji="0" lang="cs-CZ" altLang="cs-CZ" sz="2400" b="0" i="1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</a:br>
            <a:r>
              <a:rPr kumimoji="0" lang="cs-CZ" altLang="cs-CZ" sz="2200" b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a/ </a:t>
            </a:r>
            <a:r>
              <a:rPr kumimoji="0" lang="cs-CZ" altLang="cs-CZ" sz="2200" b="0" i="0" u="none" strike="noStrike" kern="1200" cap="none" spc="0" normalizeH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knihovn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/>
              </a:rPr>
              <a:t>a </a:t>
            </a:r>
            <a:r>
              <a:rPr lang="cs-CZ" altLang="cs-CZ" sz="2200" b="1" dirty="0" smtClean="0">
                <a:solidFill>
                  <a:sysClr val="windowText" lastClr="000000"/>
                </a:solidFill>
                <a:latin typeface="Calibri"/>
              </a:rPr>
              <a:t>registrovaná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/>
              </a:rPr>
              <a:t> na MK ČR – 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>služby:</a:t>
            </a:r>
            <a:b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200" dirty="0" smtClean="0">
                <a:solidFill>
                  <a:sysClr val="windowText" lastClr="000000"/>
                </a:solidFill>
                <a:latin typeface="Calibri"/>
              </a:rPr>
              <a:t>▪  služby 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>typu 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/>
              </a:rPr>
              <a:t>DD (využívání 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>služby VPK v rámci meziknihovních služeb pro své koncové uživatele - fyzické osoby, resp. pro vlastní vnitřní potřebu právnické osoby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/>
              </a:rPr>
              <a:t>)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>▪ 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/>
              </a:rPr>
              <a:t> služby 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>typu 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/>
              </a:rPr>
              <a:t>EDD (pro 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>vlastní koncové 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/>
              </a:rPr>
              <a:t>uživatele)</a:t>
            </a:r>
          </a:p>
          <a:p>
            <a:pPr marL="0" lvl="0" indent="0" eaLnBrk="1" hangingPunct="1">
              <a:buNone/>
              <a:defRPr/>
            </a:pPr>
            <a:endParaRPr lang="cs-CZ" altLang="cs-CZ" sz="800" u="sng" dirty="0" smtClean="0">
              <a:solidFill>
                <a:sysClr val="windowText" lastClr="000000"/>
              </a:solidFill>
              <a:latin typeface="Calibri"/>
            </a:endParaRPr>
          </a:p>
          <a:p>
            <a:pPr marL="0" lvl="0" indent="0" eaLnBrk="1" hangingPunct="1">
              <a:buNone/>
              <a:defRPr/>
            </a:pPr>
            <a:r>
              <a:rPr lang="cs-CZ" altLang="cs-CZ" sz="2200" u="sng" dirty="0" smtClean="0">
                <a:solidFill>
                  <a:sysClr val="windowText" lastClr="000000"/>
                </a:solidFill>
                <a:latin typeface="Calibri"/>
              </a:rPr>
              <a:t>Z </a:t>
            </a:r>
            <a:r>
              <a:rPr lang="cs-CZ" altLang="cs-CZ" sz="2200" u="sng" dirty="0">
                <a:solidFill>
                  <a:sysClr val="windowText" lastClr="000000"/>
                </a:solidFill>
                <a:latin typeface="Calibri"/>
              </a:rPr>
              <a:t>fyzického fondu účastnické knihovny – služby:</a:t>
            </a:r>
            <a:br>
              <a:rPr lang="cs-CZ" altLang="cs-CZ" sz="2200" u="sng" dirty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>▪  papírová kopie</a:t>
            </a:r>
            <a:b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>▪  služba EDD</a:t>
            </a:r>
          </a:p>
          <a:p>
            <a:pPr marL="0" lvl="0" indent="0" eaLnBrk="1" hangingPunct="1">
              <a:buNone/>
              <a:defRPr/>
            </a:pPr>
            <a:r>
              <a:rPr lang="cs-CZ" altLang="cs-CZ" sz="2200" u="sng" dirty="0">
                <a:solidFill>
                  <a:sysClr val="windowText" lastClr="000000"/>
                </a:solidFill>
                <a:latin typeface="Calibri"/>
              </a:rPr>
              <a:t>Z on-line zdrojů – služby</a:t>
            </a:r>
            <a:r>
              <a:rPr lang="cs-CZ" altLang="cs-CZ" sz="2200" u="sng" dirty="0" smtClean="0">
                <a:solidFill>
                  <a:sysClr val="windowText" lastClr="000000"/>
                </a:solidFill>
                <a:latin typeface="Calibri"/>
              </a:rPr>
              <a:t>:</a:t>
            </a:r>
            <a:br>
              <a:rPr lang="cs-CZ" altLang="cs-CZ" sz="2200" u="sng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200" dirty="0" smtClean="0">
                <a:solidFill>
                  <a:sysClr val="windowText" lastClr="000000"/>
                </a:solidFill>
                <a:latin typeface="Calibri"/>
              </a:rPr>
              <a:t>    </a:t>
            </a:r>
            <a:r>
              <a:rPr lang="cs-CZ" altLang="cs-CZ" sz="2200" dirty="0" smtClean="0">
                <a:solidFill>
                  <a:srgbClr val="FF0000"/>
                </a:solidFill>
                <a:latin typeface="Calibri"/>
              </a:rPr>
              <a:t>dle licenčních podmínek</a:t>
            </a:r>
            <a:r>
              <a:rPr lang="cs-CZ" altLang="cs-CZ" sz="2200" u="sng" dirty="0">
                <a:solidFill>
                  <a:srgbClr val="FF0000"/>
                </a:solidFill>
                <a:latin typeface="Calibri"/>
              </a:rPr>
              <a:t/>
            </a:r>
            <a:br>
              <a:rPr lang="cs-CZ" altLang="cs-CZ" sz="2200" u="sng" dirty="0">
                <a:solidFill>
                  <a:srgbClr val="FF0000"/>
                </a:solidFill>
                <a:latin typeface="Calibri"/>
              </a:rPr>
            </a:b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>▪ 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/>
              </a:rPr>
              <a:t> elektronicky – koncovému uživateli vždy </a:t>
            </a:r>
            <a:r>
              <a:rPr lang="cs-CZ" altLang="cs-CZ" sz="2200" b="1" dirty="0" smtClean="0">
                <a:solidFill>
                  <a:sysClr val="windowText" lastClr="000000"/>
                </a:solidFill>
                <a:latin typeface="Calibri"/>
              </a:rPr>
              <a:t>papírovou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/>
              </a:rPr>
              <a:t> kopii (výjimka např. </a:t>
            </a:r>
            <a:r>
              <a:rPr lang="cs-CZ" altLang="cs-CZ" sz="2200" dirty="0" err="1" smtClean="0">
                <a:solidFill>
                  <a:sysClr val="windowText" lastClr="000000"/>
                </a:solidFill>
                <a:latin typeface="Calibri"/>
              </a:rPr>
              <a:t>db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cs-CZ" altLang="cs-CZ" sz="2200" dirty="0" err="1" smtClean="0">
                <a:solidFill>
                  <a:sysClr val="windowText" lastClr="000000"/>
                </a:solidFill>
                <a:latin typeface="Calibri"/>
              </a:rPr>
              <a:t>ProQuest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2766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>
            <a:lum bright="9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767254"/>
            <a:ext cx="8421688" cy="463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7932374" cy="1143000"/>
          </a:xfrm>
        </p:spPr>
        <p:txBody>
          <a:bodyPr/>
          <a:lstStyle/>
          <a:p>
            <a:r>
              <a:rPr lang="cs-CZ" sz="4000" dirty="0" smtClean="0"/>
              <a:t>Jak se stát uživatelem VPK? (3)</a:t>
            </a:r>
            <a:endParaRPr lang="cs-CZ" sz="40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374" y="195619"/>
            <a:ext cx="899243" cy="578085"/>
          </a:xfrm>
          <a:prstGeom prst="rect">
            <a:avLst/>
          </a:prstGeom>
        </p:spPr>
      </p:pic>
      <p:sp>
        <p:nvSpPr>
          <p:cNvPr id="5" name="Zástupný symbol pro obsah 6"/>
          <p:cNvSpPr txBox="1">
            <a:spLocks/>
          </p:cNvSpPr>
          <p:nvPr/>
        </p:nvSpPr>
        <p:spPr bwMode="auto">
          <a:xfrm>
            <a:off x="461420" y="1417638"/>
            <a:ext cx="8229600" cy="5165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buNone/>
              <a:defRPr/>
            </a:pPr>
            <a:r>
              <a:rPr kumimoji="0" lang="cs-CZ" altLang="cs-CZ" sz="20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/>
            </a:r>
            <a:br>
              <a:rPr kumimoji="0" lang="cs-CZ" altLang="cs-CZ" sz="20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</a:br>
            <a:r>
              <a:rPr kumimoji="0" lang="cs-CZ" altLang="cs-CZ" sz="24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2. </a:t>
            </a:r>
            <a:r>
              <a:rPr kumimoji="0" lang="cs-CZ" altLang="cs-CZ" sz="2400" b="1" i="1" u="none" strike="noStrike" kern="1200" cap="none" spc="0" normalizeH="0" noProof="0" dirty="0" smtClean="0">
                <a:ln>
                  <a:noFill/>
                </a:ln>
                <a:solidFill>
                  <a:srgbClr val="204ED0"/>
                </a:solidFill>
                <a:effectLst/>
                <a:uLnTx/>
                <a:uFillTx/>
                <a:latin typeface="Calibri"/>
              </a:rPr>
              <a:t>právnická osoba </a:t>
            </a:r>
            <a:r>
              <a:rPr kumimoji="0" lang="cs-CZ" altLang="cs-CZ" sz="2400" b="0" i="1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/>
            </a:r>
            <a:br>
              <a:rPr kumimoji="0" lang="cs-CZ" altLang="cs-CZ" sz="2400" b="0" i="1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</a:br>
            <a:r>
              <a:rPr lang="cs-CZ" altLang="cs-CZ" sz="2200" noProof="0" dirty="0" smtClean="0">
                <a:solidFill>
                  <a:sysClr val="windowText" lastClr="000000"/>
                </a:solidFill>
                <a:latin typeface="Calibri"/>
              </a:rPr>
              <a:t>b</a:t>
            </a:r>
            <a:r>
              <a:rPr kumimoji="0" lang="cs-CZ" altLang="cs-CZ" sz="2200" b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/ 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>knihovna </a:t>
            </a:r>
            <a:r>
              <a:rPr lang="cs-CZ" altLang="cs-CZ" sz="2200" b="1" dirty="0">
                <a:solidFill>
                  <a:sysClr val="windowText" lastClr="000000"/>
                </a:solidFill>
                <a:latin typeface="Calibri"/>
              </a:rPr>
              <a:t>neregistrovaná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> – služby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/>
              </a:rPr>
              <a:t>: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200" dirty="0" smtClean="0">
                <a:solidFill>
                  <a:sysClr val="windowText" lastClr="000000"/>
                </a:solidFill>
                <a:latin typeface="Calibri"/>
              </a:rPr>
              <a:t>▪  služby 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>typu 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/>
              </a:rPr>
              <a:t>DD (využívání 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>služby VPK v rámci meziknihovních služeb pro své koncové uživatele - fyzické osoby, resp. pro vlastní vnitřní potřebu právnické osoby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/>
              </a:rPr>
              <a:t>)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>▪ 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/>
              </a:rPr>
              <a:t> služby 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>typu 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/>
              </a:rPr>
              <a:t>EDD  </a:t>
            </a:r>
            <a:r>
              <a:rPr lang="cs-CZ" altLang="cs-CZ" sz="2200" b="1" dirty="0" smtClean="0">
                <a:solidFill>
                  <a:srgbClr val="FF0000"/>
                </a:solidFill>
                <a:latin typeface="Calibri"/>
              </a:rPr>
              <a:t>NESMÍ</a:t>
            </a:r>
          </a:p>
          <a:p>
            <a:pPr marL="0" lvl="0" indent="0" eaLnBrk="1" hangingPunct="1">
              <a:buNone/>
              <a:defRPr/>
            </a:pPr>
            <a:endParaRPr lang="cs-CZ" altLang="cs-CZ" sz="2000" u="sng" dirty="0" smtClean="0">
              <a:solidFill>
                <a:sysClr val="windowText" lastClr="000000"/>
              </a:solidFill>
              <a:latin typeface="Calibri"/>
            </a:endParaRPr>
          </a:p>
          <a:p>
            <a:pPr marL="0" lvl="0" indent="0" eaLnBrk="1" hangingPunct="1">
              <a:buNone/>
              <a:defRPr/>
            </a:pPr>
            <a:r>
              <a:rPr lang="cs-CZ" altLang="cs-CZ" sz="2200" u="sng" dirty="0" smtClean="0">
                <a:solidFill>
                  <a:sysClr val="windowText" lastClr="000000"/>
                </a:solidFill>
                <a:latin typeface="Calibri"/>
              </a:rPr>
              <a:t>Z </a:t>
            </a:r>
            <a:r>
              <a:rPr lang="cs-CZ" altLang="cs-CZ" sz="2200" u="sng" dirty="0">
                <a:solidFill>
                  <a:sysClr val="windowText" lastClr="000000"/>
                </a:solidFill>
                <a:latin typeface="Calibri"/>
              </a:rPr>
              <a:t>fyzického fondu účastnické knihovny – služby:</a:t>
            </a:r>
            <a:br>
              <a:rPr lang="cs-CZ" altLang="cs-CZ" sz="2200" u="sng" dirty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>▪  papírová kopie</a:t>
            </a:r>
            <a:r>
              <a:rPr lang="cs-CZ" altLang="cs-CZ" sz="2000" dirty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altLang="cs-CZ" sz="2000" dirty="0">
                <a:solidFill>
                  <a:sysClr val="windowText" lastClr="000000"/>
                </a:solidFill>
                <a:latin typeface="Calibri"/>
              </a:rPr>
            </a:br>
            <a:endParaRPr lang="cs-CZ" altLang="cs-CZ" sz="2000" dirty="0" smtClean="0">
              <a:solidFill>
                <a:sysClr val="windowText" lastClr="000000"/>
              </a:solidFill>
              <a:latin typeface="Calibri"/>
            </a:endParaRPr>
          </a:p>
          <a:p>
            <a:pPr marL="0" lvl="0" indent="0" eaLnBrk="1" hangingPunct="1">
              <a:buNone/>
              <a:defRPr/>
            </a:pPr>
            <a:r>
              <a:rPr lang="cs-CZ" altLang="cs-CZ" sz="100" dirty="0" smtClean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altLang="cs-CZ" sz="1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200" u="sng" dirty="0" smtClean="0">
                <a:solidFill>
                  <a:sysClr val="windowText" lastClr="000000"/>
                </a:solidFill>
                <a:latin typeface="Calibri"/>
              </a:rPr>
              <a:t>Z </a:t>
            </a:r>
            <a:r>
              <a:rPr lang="cs-CZ" altLang="cs-CZ" sz="2200" u="sng" dirty="0">
                <a:solidFill>
                  <a:sysClr val="windowText" lastClr="000000"/>
                </a:solidFill>
                <a:latin typeface="Calibri"/>
              </a:rPr>
              <a:t>on-line zdrojů – služby:</a:t>
            </a:r>
            <a:br>
              <a:rPr lang="cs-CZ" altLang="cs-CZ" sz="2200" u="sng" dirty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>▪ </a:t>
            </a:r>
            <a:r>
              <a:rPr lang="cs-CZ" altLang="cs-CZ" sz="2200" dirty="0">
                <a:solidFill>
                  <a:srgbClr val="C00000"/>
                </a:solidFill>
                <a:latin typeface="Calibri"/>
              </a:rPr>
              <a:t>elektronické kopie 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>(záleží na licenčních podmínkách) – koncovému uživateli </a:t>
            </a:r>
            <a:r>
              <a:rPr lang="cs-CZ" altLang="cs-CZ" sz="2200" b="1" dirty="0">
                <a:solidFill>
                  <a:srgbClr val="C00000"/>
                </a:solidFill>
                <a:latin typeface="Calibri"/>
              </a:rPr>
              <a:t>VŽDY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cs-CZ" altLang="cs-CZ" sz="2200" b="1" dirty="0">
                <a:solidFill>
                  <a:sysClr val="windowText" lastClr="000000"/>
                </a:solidFill>
                <a:latin typeface="Calibri"/>
              </a:rPr>
              <a:t>papírová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> kopie</a:t>
            </a:r>
            <a:r>
              <a:rPr lang="cs-CZ" altLang="cs-CZ" sz="2200" u="sng" dirty="0" smtClean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altLang="cs-CZ" sz="2200" u="sng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200" dirty="0" smtClean="0">
                <a:solidFill>
                  <a:sysClr val="windowText" lastClr="000000"/>
                </a:solidFill>
                <a:latin typeface="Calibri"/>
              </a:rPr>
              <a:t>▪  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>papírová kopie</a:t>
            </a:r>
            <a:endParaRPr lang="cs-CZ" altLang="cs-CZ" sz="2200" dirty="0" smtClean="0">
              <a:solidFill>
                <a:sysClr val="windowText" lastClr="000000"/>
              </a:solidFill>
              <a:latin typeface="Calibri"/>
            </a:endParaRPr>
          </a:p>
          <a:p>
            <a:pPr marL="0" lvl="0" indent="0" eaLnBrk="1" hangingPunct="1">
              <a:buNone/>
              <a:defRPr/>
            </a:pPr>
            <a:endParaRPr lang="cs-CZ" altLang="cs-CZ" sz="2000" dirty="0" smtClean="0">
              <a:solidFill>
                <a:sysClr val="windowText" lastClr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461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>
            <a:lum bright="9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767254"/>
            <a:ext cx="8421688" cy="463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7739" y="265828"/>
            <a:ext cx="7926730" cy="1143000"/>
          </a:xfrm>
        </p:spPr>
        <p:txBody>
          <a:bodyPr/>
          <a:lstStyle/>
          <a:p>
            <a:r>
              <a:rPr lang="cs-CZ" sz="4000" dirty="0" smtClean="0"/>
              <a:t>Jak se stát uživatelem VPK? (4)</a:t>
            </a:r>
            <a:endParaRPr lang="cs-CZ" sz="40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8992" y="195620"/>
            <a:ext cx="922626" cy="593117"/>
          </a:xfrm>
          <a:prstGeom prst="rect">
            <a:avLst/>
          </a:prstGeom>
        </p:spPr>
      </p:pic>
      <p:sp>
        <p:nvSpPr>
          <p:cNvPr id="5" name="Zástupný symbol pro obsah 6"/>
          <p:cNvSpPr txBox="1">
            <a:spLocks/>
          </p:cNvSpPr>
          <p:nvPr/>
        </p:nvSpPr>
        <p:spPr bwMode="auto">
          <a:xfrm>
            <a:off x="461420" y="1417638"/>
            <a:ext cx="8229600" cy="5165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buNone/>
              <a:defRPr/>
            </a:pPr>
            <a:r>
              <a:rPr kumimoji="0" lang="cs-CZ" altLang="cs-CZ" sz="24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2. </a:t>
            </a:r>
            <a:r>
              <a:rPr kumimoji="0" lang="cs-CZ" altLang="cs-CZ" sz="2400" b="1" i="1" u="none" strike="noStrike" kern="1200" cap="none" spc="0" normalizeH="0" noProof="0" dirty="0" smtClean="0">
                <a:ln>
                  <a:noFill/>
                </a:ln>
                <a:solidFill>
                  <a:srgbClr val="204ED0"/>
                </a:solidFill>
                <a:effectLst/>
                <a:uLnTx/>
                <a:uFillTx/>
                <a:latin typeface="Calibri"/>
              </a:rPr>
              <a:t>právnická osoba </a:t>
            </a:r>
            <a:r>
              <a:rPr kumimoji="0" lang="cs-CZ" altLang="cs-CZ" sz="2400" b="0" i="1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/>
            </a:r>
            <a:br>
              <a:rPr kumimoji="0" lang="cs-CZ" altLang="cs-CZ" sz="2400" b="0" i="1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</a:br>
            <a:r>
              <a:rPr kumimoji="0" lang="cs-CZ" altLang="cs-CZ" sz="2400" b="0" i="1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c</a:t>
            </a:r>
            <a:r>
              <a:rPr kumimoji="0" lang="cs-CZ" altLang="cs-CZ" sz="2200" b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/ </a:t>
            </a:r>
            <a:r>
              <a:rPr lang="cs-CZ" altLang="cs-CZ" sz="2200" b="1" dirty="0" smtClean="0">
                <a:solidFill>
                  <a:sysClr val="windowText" lastClr="000000"/>
                </a:solidFill>
                <a:latin typeface="Calibri"/>
              </a:rPr>
              <a:t>komerční subjekt 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>– služby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/>
              </a:rPr>
              <a:t>: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200" dirty="0" smtClean="0">
                <a:solidFill>
                  <a:sysClr val="windowText" lastClr="000000"/>
                </a:solidFill>
                <a:latin typeface="Calibri"/>
              </a:rPr>
              <a:t>▪  služby 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>typu 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/>
              </a:rPr>
              <a:t>DD (využívání 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>služby VPK v rámci meziknihovních služeb pro své 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/>
              </a:rPr>
              <a:t>potřeby a zaměstnance-fyzické osoby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>, resp. pro vlastní vnitřní potřebu právnické osoby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/>
              </a:rPr>
              <a:t>)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>▪ 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/>
              </a:rPr>
              <a:t> služby 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>typu 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/>
              </a:rPr>
              <a:t>EDD  </a:t>
            </a:r>
            <a:r>
              <a:rPr lang="cs-CZ" altLang="cs-CZ" sz="2200" b="1" dirty="0" smtClean="0">
                <a:solidFill>
                  <a:srgbClr val="FF0000"/>
                </a:solidFill>
                <a:latin typeface="Calibri"/>
              </a:rPr>
              <a:t>NESMÍ</a:t>
            </a:r>
          </a:p>
          <a:p>
            <a:pPr marL="0" lvl="0" indent="0" eaLnBrk="1" hangingPunct="1">
              <a:buNone/>
              <a:defRPr/>
            </a:pPr>
            <a:endParaRPr lang="cs-CZ" altLang="cs-CZ" sz="800" u="sng" dirty="0" smtClean="0">
              <a:solidFill>
                <a:sysClr val="windowText" lastClr="000000"/>
              </a:solidFill>
              <a:latin typeface="Calibri"/>
            </a:endParaRPr>
          </a:p>
          <a:p>
            <a:pPr marL="0" lvl="0" indent="0" eaLnBrk="1" hangingPunct="1">
              <a:buNone/>
              <a:defRPr/>
            </a:pPr>
            <a:r>
              <a:rPr lang="cs-CZ" altLang="cs-CZ" sz="2200" u="sng" dirty="0" smtClean="0">
                <a:solidFill>
                  <a:sysClr val="windowText" lastClr="000000"/>
                </a:solidFill>
                <a:latin typeface="Calibri"/>
              </a:rPr>
              <a:t>Z </a:t>
            </a:r>
            <a:r>
              <a:rPr lang="cs-CZ" altLang="cs-CZ" sz="2200" u="sng" dirty="0">
                <a:solidFill>
                  <a:sysClr val="windowText" lastClr="000000"/>
                </a:solidFill>
                <a:latin typeface="Calibri"/>
              </a:rPr>
              <a:t>fyzického fondu účastnické knihovny – služby:</a:t>
            </a:r>
            <a:br>
              <a:rPr lang="cs-CZ" altLang="cs-CZ" sz="2200" u="sng" dirty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>▪  papírová 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/>
              </a:rPr>
              <a:t>kopie</a:t>
            </a:r>
            <a: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</a:br>
            <a:endParaRPr lang="cs-CZ" altLang="cs-CZ" sz="2000" dirty="0" smtClean="0">
              <a:solidFill>
                <a:sysClr val="windowText" lastClr="000000"/>
              </a:solidFill>
              <a:latin typeface="Calibri"/>
            </a:endParaRPr>
          </a:p>
          <a:p>
            <a:pPr marL="0" lvl="0" indent="0" eaLnBrk="1" hangingPunct="1">
              <a:buNone/>
              <a:defRPr/>
            </a:pPr>
            <a:r>
              <a:rPr lang="cs-CZ" altLang="cs-CZ" sz="100" dirty="0" smtClean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altLang="cs-CZ" sz="1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200" u="sng" dirty="0" smtClean="0">
                <a:solidFill>
                  <a:sysClr val="windowText" lastClr="000000"/>
                </a:solidFill>
                <a:latin typeface="Calibri"/>
              </a:rPr>
              <a:t>Z </a:t>
            </a:r>
            <a:r>
              <a:rPr lang="cs-CZ" altLang="cs-CZ" sz="2200" u="sng" dirty="0">
                <a:solidFill>
                  <a:sysClr val="windowText" lastClr="000000"/>
                </a:solidFill>
                <a:latin typeface="Calibri"/>
              </a:rPr>
              <a:t>on-line zdrojů – služby:</a:t>
            </a:r>
            <a:br>
              <a:rPr lang="cs-CZ" altLang="cs-CZ" sz="2200" u="sng" dirty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200" dirty="0">
                <a:solidFill>
                  <a:sysClr val="windowText" lastClr="000000"/>
                </a:solidFill>
                <a:latin typeface="Calibri"/>
              </a:rPr>
              <a:t>▪  </a:t>
            </a:r>
            <a:r>
              <a:rPr lang="cs-CZ" altLang="cs-CZ" sz="2200" b="1" dirty="0" smtClean="0">
                <a:solidFill>
                  <a:srgbClr val="FF0000"/>
                </a:solidFill>
                <a:latin typeface="Calibri"/>
              </a:rPr>
              <a:t>ŽÁDNÉ</a:t>
            </a:r>
          </a:p>
          <a:p>
            <a:pPr marL="0" lvl="0" indent="0" eaLnBrk="1" hangingPunct="1">
              <a:buNone/>
              <a:defRPr/>
            </a:pPr>
            <a:endParaRPr lang="cs-CZ" altLang="cs-CZ" sz="2000" dirty="0" smtClean="0">
              <a:solidFill>
                <a:sysClr val="windowText" lastClr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614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>
            <a:lum bright="9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767254"/>
            <a:ext cx="8421688" cy="463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" y="35750"/>
            <a:ext cx="7910189" cy="1143000"/>
          </a:xfrm>
        </p:spPr>
        <p:txBody>
          <a:bodyPr/>
          <a:lstStyle/>
          <a:p>
            <a:r>
              <a:rPr lang="cs-CZ" sz="4000" dirty="0" smtClean="0"/>
              <a:t>Jak se stát uživatelem VPK? (5)</a:t>
            </a:r>
            <a:endParaRPr lang="cs-CZ" sz="40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190" y="195620"/>
            <a:ext cx="921428" cy="592347"/>
          </a:xfrm>
          <a:prstGeom prst="rect">
            <a:avLst/>
          </a:prstGeom>
        </p:spPr>
      </p:pic>
      <p:sp>
        <p:nvSpPr>
          <p:cNvPr id="5" name="Zástupný symbol pro obsah 6"/>
          <p:cNvSpPr txBox="1">
            <a:spLocks/>
          </p:cNvSpPr>
          <p:nvPr/>
        </p:nvSpPr>
        <p:spPr bwMode="auto">
          <a:xfrm>
            <a:off x="461420" y="947837"/>
            <a:ext cx="8521070" cy="5721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buNone/>
              <a:defRPr/>
            </a:pPr>
            <a:endParaRPr lang="cs-CZ" altLang="cs-CZ" sz="100" b="1" dirty="0" smtClean="0">
              <a:solidFill>
                <a:srgbClr val="204ED0"/>
              </a:solidFill>
              <a:latin typeface="Calibri"/>
            </a:endParaRPr>
          </a:p>
          <a:p>
            <a:pPr marL="0" lvl="0" indent="0" eaLnBrk="1" hangingPunct="1">
              <a:buNone/>
              <a:defRPr/>
            </a:pPr>
            <a:r>
              <a:rPr lang="cs-CZ" altLang="cs-CZ" sz="2000" b="1" dirty="0" smtClean="0">
                <a:solidFill>
                  <a:srgbClr val="204ED0"/>
                </a:solidFill>
                <a:latin typeface="Calibri"/>
              </a:rPr>
              <a:t>Smlouva:</a:t>
            </a:r>
            <a:r>
              <a:rPr lang="cs-CZ" altLang="cs-CZ" sz="2000" b="1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  <a:t>osobní podpis</a:t>
            </a:r>
            <a:b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  <a:t>	  2 exempláře (1 zůstává v NTK) – </a:t>
            </a:r>
            <a:r>
              <a:rPr lang="cs-CZ" altLang="cs-CZ" sz="2000" b="1" dirty="0" smtClean="0">
                <a:solidFill>
                  <a:sysClr val="windowText" lastClr="000000"/>
                </a:solidFill>
                <a:latin typeface="Calibri"/>
              </a:rPr>
              <a:t>razítko + podpis</a:t>
            </a:r>
            <a: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  <a:t> obou účastníků na</a:t>
            </a:r>
            <a:b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  <a:t>                       str. 5!!!</a:t>
            </a:r>
            <a:b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  <a:t>	  možnosti uzavření: osobně v NTK</a:t>
            </a:r>
            <a:b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  <a:t>			    vytisknout z www stránek, zaslat poštou</a:t>
            </a:r>
          </a:p>
          <a:p>
            <a:pPr marL="0" lvl="0" indent="0" eaLnBrk="1" hangingPunct="1">
              <a:buNone/>
              <a:defRPr/>
            </a:pPr>
            <a:endParaRPr lang="cs-CZ" altLang="cs-CZ" sz="100" dirty="0" smtClean="0">
              <a:solidFill>
                <a:sysClr val="windowText" lastClr="000000"/>
              </a:solidFill>
              <a:latin typeface="Calibri"/>
            </a:endParaRPr>
          </a:p>
          <a:p>
            <a:pPr marL="0" lvl="0" indent="0" eaLnBrk="1" hangingPunct="1">
              <a:buNone/>
              <a:defRPr/>
            </a:pPr>
            <a:r>
              <a:rPr lang="cs-CZ" altLang="cs-CZ" sz="2000" b="1" dirty="0" smtClean="0">
                <a:solidFill>
                  <a:srgbClr val="204ED0"/>
                </a:solidFill>
                <a:latin typeface="Calibri"/>
              </a:rPr>
              <a:t>Uživatel:</a:t>
            </a:r>
            <a: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  <a:t> číslo uživatelského konta</a:t>
            </a:r>
            <a:b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  <a:t>	 uživatelské jméno</a:t>
            </a:r>
            <a:b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  <a:t>	 přístupové heslo</a:t>
            </a:r>
            <a:b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  <a:t>	 </a:t>
            </a:r>
            <a:r>
              <a:rPr lang="cs-CZ" altLang="cs-CZ" sz="2000" u="sng" dirty="0" smtClean="0">
                <a:solidFill>
                  <a:sysClr val="windowText" lastClr="000000"/>
                </a:solidFill>
                <a:latin typeface="Calibri"/>
              </a:rPr>
              <a:t>KŘ VPK v tištěné podobě</a:t>
            </a:r>
            <a: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  <a:t>	 složí na účet minimální částku </a:t>
            </a:r>
            <a: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˃ </a:t>
            </a:r>
            <a:r>
              <a:rPr lang="cs-CZ" altLang="cs-CZ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50 Kč </a:t>
            </a:r>
            <a: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(= poplatek za zřízení uživ. konta)</a:t>
            </a:r>
            <a:b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</a:br>
            <a:endParaRPr lang="cs-CZ" altLang="cs-CZ" sz="2000" dirty="0" smtClean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 marL="0" lvl="0" indent="0" eaLnBrk="1" hangingPunct="1">
              <a:buNone/>
              <a:defRPr/>
            </a:pPr>
            <a:r>
              <a:rPr lang="cs-CZ" altLang="cs-CZ" sz="2000" u="sng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Finanční konto – doplnění: </a:t>
            </a:r>
            <a: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/>
            </a:r>
            <a:b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</a:br>
            <a: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a/ hotově v NTK</a:t>
            </a:r>
            <a:b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</a:br>
            <a: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b/ bankovním převodem na účet v NTK na základě faktury (uvést č. konta!)</a:t>
            </a:r>
            <a:b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</a:br>
            <a: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c/ poštovní poukázkou vydanou v NTK</a:t>
            </a:r>
            <a:b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</a:br>
            <a: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d/ bankovním převodem </a:t>
            </a:r>
            <a:r>
              <a:rPr lang="cs-CZ" altLang="cs-CZ" sz="20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na běžný účet v NTK (VS 67xxxxxx; bankovní spojení: ČNB Praha, č. účtu 10006-8032031/0710</a:t>
            </a:r>
            <a: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)</a:t>
            </a:r>
            <a:b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</a:br>
            <a: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e/ poštovní poukázka A </a:t>
            </a:r>
            <a:endParaRPr lang="cs-CZ" altLang="cs-CZ" sz="2000" dirty="0" smtClean="0">
              <a:solidFill>
                <a:sysClr val="windowText" lastClr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53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>
            <a:lum bright="9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767254"/>
            <a:ext cx="8421688" cy="463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500" y="637068"/>
            <a:ext cx="7910189" cy="931469"/>
          </a:xfrm>
        </p:spPr>
        <p:txBody>
          <a:bodyPr/>
          <a:lstStyle/>
          <a:p>
            <a:r>
              <a:rPr lang="cs-CZ" sz="4000" dirty="0" smtClean="0"/>
              <a:t>Jak se stát uživatelem VPK? (6)</a:t>
            </a:r>
            <a:br>
              <a:rPr lang="cs-CZ" sz="4000" dirty="0" smtClean="0"/>
            </a:br>
            <a:endParaRPr lang="cs-CZ" sz="40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190" y="195620"/>
            <a:ext cx="921428" cy="592347"/>
          </a:xfrm>
          <a:prstGeom prst="rect">
            <a:avLst/>
          </a:prstGeom>
        </p:spPr>
      </p:pic>
      <p:sp>
        <p:nvSpPr>
          <p:cNvPr id="5" name="Zástupný symbol pro obsah 6"/>
          <p:cNvSpPr txBox="1">
            <a:spLocks/>
          </p:cNvSpPr>
          <p:nvPr/>
        </p:nvSpPr>
        <p:spPr bwMode="auto">
          <a:xfrm>
            <a:off x="461420" y="1417638"/>
            <a:ext cx="8521070" cy="5165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buNone/>
              <a:defRPr/>
            </a:pPr>
            <a:endParaRPr lang="cs-CZ" altLang="cs-CZ" sz="100" b="1" dirty="0" smtClean="0">
              <a:solidFill>
                <a:srgbClr val="204ED0"/>
              </a:solidFill>
              <a:latin typeface="Calibri"/>
            </a:endParaRPr>
          </a:p>
          <a:p>
            <a:pPr marL="0" lvl="0" indent="0" eaLnBrk="1" hangingPunct="1">
              <a:buNone/>
              <a:defRPr/>
            </a:pPr>
            <a:r>
              <a:rPr lang="cs-CZ" altLang="cs-CZ" sz="2000" b="1" dirty="0" smtClean="0">
                <a:latin typeface="Calibri"/>
              </a:rPr>
              <a:t>I. REGISTRACE</a:t>
            </a:r>
          </a:p>
          <a:p>
            <a:pPr marL="0" lvl="0" indent="0" eaLnBrk="1" hangingPunct="1">
              <a:buNone/>
              <a:defRPr/>
            </a:pPr>
            <a:r>
              <a:rPr lang="cs-CZ" altLang="cs-CZ" sz="2000" b="1" dirty="0" smtClean="0">
                <a:latin typeface="Calibri"/>
              </a:rPr>
              <a:t>1.</a:t>
            </a:r>
            <a:r>
              <a:rPr lang="cs-CZ" altLang="cs-CZ" sz="2000" b="1" dirty="0" smtClean="0">
                <a:solidFill>
                  <a:srgbClr val="204ED0"/>
                </a:solidFill>
                <a:latin typeface="Calibri"/>
              </a:rPr>
              <a:t> </a:t>
            </a:r>
            <a:r>
              <a:rPr lang="cs-CZ" altLang="cs-CZ" sz="2000" b="1" dirty="0" smtClean="0">
                <a:solidFill>
                  <a:srgbClr val="204ED0"/>
                </a:solidFill>
                <a:latin typeface="Calibri"/>
                <a:hlinkClick r:id="rId5"/>
              </a:rPr>
              <a:t>www.vpk.cz</a:t>
            </a:r>
            <a:r>
              <a:rPr lang="cs-CZ" altLang="cs-CZ" sz="2000" b="1" dirty="0" smtClean="0">
                <a:solidFill>
                  <a:srgbClr val="204ED0"/>
                </a:solidFill>
                <a:latin typeface="Calibri"/>
              </a:rPr>
              <a:t> / </a:t>
            </a:r>
            <a:r>
              <a:rPr lang="cs-CZ" altLang="cs-CZ" sz="2000" b="1" dirty="0" smtClean="0">
                <a:solidFill>
                  <a:srgbClr val="204ED0"/>
                </a:solidFill>
                <a:latin typeface="Calibri"/>
                <a:hlinkClick r:id="rId6"/>
              </a:rPr>
              <a:t>techlib.cz</a:t>
            </a:r>
            <a:r>
              <a:rPr lang="cs-CZ" altLang="cs-CZ" sz="2000" b="1" dirty="0" smtClean="0">
                <a:solidFill>
                  <a:srgbClr val="204ED0"/>
                </a:solidFill>
                <a:latin typeface="Calibri"/>
              </a:rPr>
              <a:t> </a:t>
            </a:r>
            <a:r>
              <a:rPr lang="cs-CZ" altLang="cs-CZ" sz="2000" b="1" dirty="0" smtClean="0">
                <a:solidFill>
                  <a:srgbClr val="204ED0"/>
                </a:solidFill>
                <a:latin typeface="Calibri" panose="020F0502020204030204" pitchFamily="34" charset="0"/>
              </a:rPr>
              <a:t>→ </a:t>
            </a:r>
            <a:r>
              <a:rPr lang="cs-CZ" altLang="cs-CZ" sz="2000" b="1" dirty="0" smtClean="0">
                <a:latin typeface="Calibri" panose="020F0502020204030204" pitchFamily="34" charset="0"/>
              </a:rPr>
              <a:t>VPK v rychlých odkazech</a:t>
            </a:r>
          </a:p>
          <a:p>
            <a:pPr marL="0" indent="0" eaLnBrk="1" hangingPunct="1">
              <a:buNone/>
              <a:defRPr/>
            </a:pPr>
            <a:r>
              <a:rPr lang="cs-CZ" altLang="cs-CZ" sz="2000" b="1" dirty="0" smtClean="0">
                <a:latin typeface="Calibri"/>
              </a:rPr>
              <a:t>2. Vstup pro registrované uživatele </a:t>
            </a:r>
            <a:r>
              <a:rPr lang="cs-CZ" altLang="cs-CZ" sz="2000" b="1" dirty="0">
                <a:solidFill>
                  <a:srgbClr val="204ED0"/>
                </a:solidFill>
                <a:latin typeface="Calibri" panose="020F0502020204030204" pitchFamily="34" charset="0"/>
              </a:rPr>
              <a:t>→</a:t>
            </a:r>
            <a:r>
              <a:rPr lang="cs-CZ" altLang="cs-CZ" sz="2000" b="1" dirty="0">
                <a:latin typeface="Calibri"/>
              </a:rPr>
              <a:t> </a:t>
            </a:r>
            <a:r>
              <a:rPr lang="cs-CZ" altLang="cs-CZ" sz="2000" dirty="0">
                <a:latin typeface="Calibri"/>
              </a:rPr>
              <a:t>uživ. jméno</a:t>
            </a:r>
            <a:r>
              <a:rPr lang="cs-CZ" altLang="cs-CZ" sz="2000" dirty="0" smtClean="0">
                <a:latin typeface="Calibri"/>
              </a:rPr>
              <a:t>:</a:t>
            </a:r>
            <a:r>
              <a:rPr lang="cs-CZ" altLang="cs-CZ" sz="2000" dirty="0">
                <a:solidFill>
                  <a:srgbClr val="C00000"/>
                </a:solidFill>
                <a:latin typeface="Calibri"/>
              </a:rPr>
              <a:t> </a:t>
            </a:r>
            <a:r>
              <a:rPr lang="cs-CZ" altLang="cs-CZ" sz="2000" b="1" dirty="0">
                <a:solidFill>
                  <a:srgbClr val="C00000"/>
                </a:solidFill>
                <a:latin typeface="Calibri"/>
              </a:rPr>
              <a:t>SC-REG</a:t>
            </a:r>
            <a:r>
              <a:rPr lang="cs-CZ" altLang="cs-CZ" sz="2000" b="1" dirty="0" smtClean="0">
                <a:latin typeface="Calibri"/>
              </a:rPr>
              <a:t> </a:t>
            </a:r>
            <a:br>
              <a:rPr lang="cs-CZ" altLang="cs-CZ" sz="2000" b="1" dirty="0" smtClean="0">
                <a:latin typeface="Calibri"/>
              </a:rPr>
            </a:br>
            <a:r>
              <a:rPr lang="cs-CZ" altLang="cs-CZ" sz="2000" b="1" dirty="0" smtClean="0">
                <a:latin typeface="Calibri"/>
              </a:rPr>
              <a:t>                                                                      </a:t>
            </a:r>
            <a:r>
              <a:rPr lang="cs-CZ" altLang="cs-CZ" sz="2000" dirty="0" smtClean="0">
                <a:latin typeface="Calibri"/>
              </a:rPr>
              <a:t>heslo</a:t>
            </a:r>
            <a:r>
              <a:rPr lang="cs-CZ" altLang="cs-CZ" sz="2000" dirty="0">
                <a:latin typeface="Calibri"/>
              </a:rPr>
              <a:t>: </a:t>
            </a:r>
            <a:r>
              <a:rPr lang="cs-CZ" altLang="cs-CZ" sz="2000" b="1" dirty="0" smtClean="0">
                <a:solidFill>
                  <a:srgbClr val="C00000"/>
                </a:solidFill>
                <a:latin typeface="Calibri"/>
              </a:rPr>
              <a:t>Stkinf96</a:t>
            </a:r>
            <a:br>
              <a:rPr lang="cs-CZ" altLang="cs-CZ" sz="2000" b="1" dirty="0" smtClean="0">
                <a:solidFill>
                  <a:srgbClr val="C00000"/>
                </a:solidFill>
                <a:latin typeface="Calibri"/>
              </a:rPr>
            </a:br>
            <a:endParaRPr lang="cs-CZ" altLang="cs-CZ" sz="800" b="1" dirty="0" smtClean="0">
              <a:solidFill>
                <a:srgbClr val="C00000"/>
              </a:solidFill>
              <a:latin typeface="Calibri"/>
            </a:endParaRPr>
          </a:p>
          <a:p>
            <a:pPr marL="0" indent="0" eaLnBrk="1" hangingPunct="1">
              <a:buNone/>
              <a:defRPr/>
            </a:pPr>
            <a:r>
              <a:rPr lang="cs-CZ" altLang="cs-CZ" sz="2000" b="1" dirty="0" smtClean="0">
                <a:latin typeface="Calibri"/>
              </a:rPr>
              <a:t>3. Registrace nového uživatele – voláme </a:t>
            </a:r>
            <a:r>
              <a:rPr lang="cs-CZ" altLang="cs-CZ" sz="2000" b="1" dirty="0" smtClean="0">
                <a:solidFill>
                  <a:srgbClr val="C00000"/>
                </a:solidFill>
                <a:latin typeface="Calibri"/>
              </a:rPr>
              <a:t>453 </a:t>
            </a:r>
            <a:r>
              <a:rPr lang="cs-CZ" altLang="cs-CZ" sz="2000" b="1" dirty="0" smtClean="0">
                <a:latin typeface="Calibri"/>
              </a:rPr>
              <a:t>n. </a:t>
            </a:r>
            <a:r>
              <a:rPr lang="cs-CZ" altLang="cs-CZ" sz="2000" b="1" dirty="0" smtClean="0">
                <a:solidFill>
                  <a:srgbClr val="C00000"/>
                </a:solidFill>
                <a:latin typeface="Calibri"/>
              </a:rPr>
              <a:t>446 </a:t>
            </a:r>
            <a:r>
              <a:rPr lang="cs-CZ" altLang="cs-CZ" sz="2000" b="1" dirty="0" smtClean="0">
                <a:latin typeface="Calibri"/>
              </a:rPr>
              <a:t>a zároveň vyplňujeme: </a:t>
            </a:r>
            <a:br>
              <a:rPr lang="cs-CZ" altLang="cs-CZ" sz="2000" b="1" dirty="0" smtClean="0">
                <a:latin typeface="Calibri"/>
              </a:rPr>
            </a:br>
            <a:r>
              <a:rPr lang="cs-CZ" altLang="cs-CZ" sz="2000" b="1" dirty="0" smtClean="0">
                <a:latin typeface="Calibri"/>
              </a:rPr>
              <a:t>	</a:t>
            </a:r>
            <a:r>
              <a:rPr lang="cs-CZ" altLang="cs-CZ" sz="2000" dirty="0" smtClean="0">
                <a:latin typeface="Calibri"/>
              </a:rPr>
              <a:t>jméno a příjmení </a:t>
            </a:r>
            <a:br>
              <a:rPr lang="cs-CZ" altLang="cs-CZ" sz="2000" dirty="0" smtClean="0">
                <a:latin typeface="Calibri"/>
              </a:rPr>
            </a:br>
            <a:r>
              <a:rPr lang="cs-CZ" altLang="cs-CZ" sz="2000" dirty="0" smtClean="0">
                <a:latin typeface="Calibri"/>
              </a:rPr>
              <a:t>	adresa </a:t>
            </a:r>
            <a:br>
              <a:rPr lang="cs-CZ" altLang="cs-CZ" sz="2000" dirty="0" smtClean="0">
                <a:latin typeface="Calibri"/>
              </a:rPr>
            </a:br>
            <a:r>
              <a:rPr lang="cs-CZ" altLang="cs-CZ" sz="2000" dirty="0" smtClean="0">
                <a:latin typeface="Calibri"/>
              </a:rPr>
              <a:t>	typ uživatele (individuální = FO X kolektivní = knihovna; firma)</a:t>
            </a:r>
            <a:br>
              <a:rPr lang="cs-CZ" altLang="cs-CZ" sz="2000" dirty="0" smtClean="0">
                <a:latin typeface="Calibri"/>
              </a:rPr>
            </a:br>
            <a:r>
              <a:rPr lang="cs-CZ" altLang="cs-CZ" sz="2000" dirty="0" smtClean="0">
                <a:latin typeface="Calibri"/>
              </a:rPr>
              <a:t>	RČ nebo IČO</a:t>
            </a:r>
            <a:br>
              <a:rPr lang="cs-CZ" altLang="cs-CZ" sz="2000" dirty="0" smtClean="0">
                <a:latin typeface="Calibri"/>
              </a:rPr>
            </a:br>
            <a:r>
              <a:rPr lang="cs-CZ" altLang="cs-CZ" sz="2000" dirty="0" smtClean="0">
                <a:latin typeface="Calibri"/>
              </a:rPr>
              <a:t>	kontaktní osoba – u kolektivních uživatelů!!!</a:t>
            </a:r>
            <a:br>
              <a:rPr lang="cs-CZ" altLang="cs-CZ" sz="2000" dirty="0" smtClean="0">
                <a:latin typeface="Calibri"/>
              </a:rPr>
            </a:br>
            <a:r>
              <a:rPr lang="cs-CZ" altLang="cs-CZ" sz="2000" dirty="0" smtClean="0">
                <a:latin typeface="Calibri"/>
              </a:rPr>
              <a:t>	telefon, email</a:t>
            </a:r>
            <a:br>
              <a:rPr lang="cs-CZ" altLang="cs-CZ" sz="2000" dirty="0" smtClean="0">
                <a:latin typeface="Calibri"/>
              </a:rPr>
            </a:br>
            <a:r>
              <a:rPr lang="cs-CZ" altLang="cs-CZ" sz="2000" dirty="0" smtClean="0">
                <a:latin typeface="Calibri"/>
              </a:rPr>
              <a:t>	evidenční číslo smlouvy – </a:t>
            </a:r>
            <a:r>
              <a:rPr lang="cs-CZ" altLang="cs-CZ" sz="2000" b="1" dirty="0" smtClean="0">
                <a:solidFill>
                  <a:srgbClr val="C00000"/>
                </a:solidFill>
                <a:latin typeface="Calibri"/>
              </a:rPr>
              <a:t>přidělí pracovník MS</a:t>
            </a:r>
            <a:r>
              <a:rPr lang="cs-CZ" altLang="cs-CZ" sz="2000" b="1" dirty="0" smtClean="0">
                <a:latin typeface="Calibri"/>
              </a:rPr>
              <a:t>!!!</a:t>
            </a:r>
          </a:p>
          <a:p>
            <a:pPr marL="0" lvl="0" indent="0" eaLnBrk="1" hangingPunct="1">
              <a:buNone/>
              <a:defRPr/>
            </a:pPr>
            <a:r>
              <a:rPr lang="cs-CZ" altLang="cs-CZ" sz="2000" b="1" dirty="0">
                <a:solidFill>
                  <a:srgbClr val="204ED0"/>
                </a:solidFill>
                <a:latin typeface="Calibri" panose="020F0502020204030204" pitchFamily="34" charset="0"/>
              </a:rPr>
              <a:t>→ </a:t>
            </a:r>
            <a:r>
              <a:rPr lang="cs-CZ" altLang="cs-CZ" sz="2000" b="1" dirty="0" smtClean="0">
                <a:latin typeface="Calibri" panose="020F0502020204030204" pitchFamily="34" charset="0"/>
              </a:rPr>
              <a:t>z</a:t>
            </a:r>
            <a:r>
              <a:rPr lang="cs-CZ" altLang="cs-CZ" sz="2000" b="1" dirty="0" smtClean="0">
                <a:latin typeface="Calibri"/>
              </a:rPr>
              <a:t>aložit nové konto; </a:t>
            </a:r>
            <a:r>
              <a:rPr lang="cs-CZ" altLang="cs-CZ" sz="2000" dirty="0" smtClean="0">
                <a:latin typeface="Calibri"/>
              </a:rPr>
              <a:t>poté se objeví stránka s údaji o kontě (majitel, číslo, přihlašovací údaje atd.) – </a:t>
            </a:r>
            <a:r>
              <a:rPr lang="cs-CZ" altLang="cs-CZ" sz="2000" b="1" dirty="0" smtClean="0">
                <a:latin typeface="Calibri"/>
              </a:rPr>
              <a:t>VYTISKNOUT 2x!!! </a:t>
            </a:r>
            <a:br>
              <a:rPr lang="cs-CZ" altLang="cs-CZ" sz="2000" b="1" dirty="0" smtClean="0">
                <a:latin typeface="Calibri"/>
              </a:rPr>
            </a:br>
            <a:r>
              <a:rPr lang="cs-CZ" altLang="cs-CZ" sz="2000" b="1" dirty="0" smtClean="0">
                <a:latin typeface="Calibri"/>
              </a:rPr>
              <a:t>1. exemplář pro uživatele, 2. exemplář se smlouvou (1 ks) pro pracovníky MS</a:t>
            </a:r>
            <a:endParaRPr lang="cs-CZ" altLang="cs-CZ" sz="2000" dirty="0" smtClean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166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>
            <a:lum bright="9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767254"/>
            <a:ext cx="8421688" cy="463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83" y="811875"/>
            <a:ext cx="7910189" cy="931469"/>
          </a:xfrm>
        </p:spPr>
        <p:txBody>
          <a:bodyPr/>
          <a:lstStyle/>
          <a:p>
            <a:r>
              <a:rPr lang="cs-CZ" sz="4000" dirty="0" smtClean="0"/>
              <a:t>Jak se stát uživatelem VPK? (7)</a:t>
            </a:r>
            <a:br>
              <a:rPr lang="cs-CZ" sz="4000" dirty="0" smtClean="0"/>
            </a:br>
            <a:endParaRPr lang="cs-CZ" sz="40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190" y="195620"/>
            <a:ext cx="921428" cy="592347"/>
          </a:xfrm>
          <a:prstGeom prst="rect">
            <a:avLst/>
          </a:prstGeom>
        </p:spPr>
      </p:pic>
      <p:sp>
        <p:nvSpPr>
          <p:cNvPr id="5" name="Zástupný symbol pro obsah 6"/>
          <p:cNvSpPr txBox="1">
            <a:spLocks/>
          </p:cNvSpPr>
          <p:nvPr/>
        </p:nvSpPr>
        <p:spPr bwMode="auto">
          <a:xfrm>
            <a:off x="461420" y="1943836"/>
            <a:ext cx="8521070" cy="4140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buNone/>
              <a:defRPr/>
            </a:pPr>
            <a:endParaRPr lang="cs-CZ" altLang="cs-CZ" sz="100" b="1" dirty="0" smtClean="0">
              <a:solidFill>
                <a:srgbClr val="204ED0"/>
              </a:solidFill>
              <a:latin typeface="Calibri"/>
            </a:endParaRPr>
          </a:p>
          <a:p>
            <a:pPr marL="0" lvl="0" indent="0" eaLnBrk="1" hangingPunct="1">
              <a:buNone/>
              <a:defRPr/>
            </a:pPr>
            <a:r>
              <a:rPr lang="cs-CZ" altLang="cs-CZ" sz="2000" b="1" dirty="0" smtClean="0">
                <a:latin typeface="Calibri"/>
              </a:rPr>
              <a:t>II. PŘÍJEM PLATEB</a:t>
            </a:r>
          </a:p>
          <a:p>
            <a:pPr marL="0" indent="0" eaLnBrk="1" hangingPunct="1">
              <a:buNone/>
              <a:defRPr/>
            </a:pPr>
            <a:r>
              <a:rPr lang="cs-CZ" altLang="cs-CZ" sz="2000" b="1" dirty="0" smtClean="0">
                <a:latin typeface="Calibri"/>
              </a:rPr>
              <a:t>1.</a:t>
            </a:r>
            <a:r>
              <a:rPr lang="cs-CZ" altLang="cs-CZ" sz="2000" b="1" dirty="0" smtClean="0">
                <a:solidFill>
                  <a:srgbClr val="204ED0"/>
                </a:solidFill>
                <a:latin typeface="Calibri"/>
              </a:rPr>
              <a:t> </a:t>
            </a:r>
            <a:r>
              <a:rPr lang="cs-CZ" altLang="cs-CZ" sz="2000" dirty="0" smtClean="0">
                <a:latin typeface="Calibri"/>
              </a:rPr>
              <a:t>vepsat </a:t>
            </a:r>
            <a:r>
              <a:rPr lang="cs-CZ" altLang="cs-CZ" sz="2000" b="1" dirty="0" smtClean="0">
                <a:latin typeface="Calibri"/>
              </a:rPr>
              <a:t>číslo uživatelského konta </a:t>
            </a:r>
            <a:r>
              <a:rPr lang="cs-CZ" altLang="cs-CZ" sz="2000" dirty="0" smtClean="0">
                <a:latin typeface="Calibri"/>
              </a:rPr>
              <a:t>108 + 3 další čísla </a:t>
            </a:r>
            <a:r>
              <a:rPr lang="cs-CZ" altLang="cs-CZ" sz="2000" b="1" dirty="0">
                <a:solidFill>
                  <a:srgbClr val="204ED0"/>
                </a:solidFill>
                <a:latin typeface="Calibri" panose="020F0502020204030204" pitchFamily="34" charset="0"/>
              </a:rPr>
              <a:t>→</a:t>
            </a:r>
            <a:r>
              <a:rPr lang="cs-CZ" altLang="cs-CZ" sz="2000" b="1" dirty="0" smtClean="0">
                <a:latin typeface="Calibri"/>
              </a:rPr>
              <a:t> pokračovat</a:t>
            </a:r>
            <a:br>
              <a:rPr lang="cs-CZ" altLang="cs-CZ" sz="2000" b="1" dirty="0" smtClean="0">
                <a:latin typeface="Calibri"/>
              </a:rPr>
            </a:br>
            <a:r>
              <a:rPr lang="cs-CZ" altLang="cs-CZ" sz="2000" b="1" dirty="0">
                <a:latin typeface="Calibri"/>
              </a:rPr>
              <a:t>2</a:t>
            </a:r>
            <a:r>
              <a:rPr lang="cs-CZ" altLang="cs-CZ" sz="2000" b="1" dirty="0" smtClean="0">
                <a:latin typeface="Calibri"/>
              </a:rPr>
              <a:t>. </a:t>
            </a:r>
            <a:r>
              <a:rPr lang="cs-CZ" altLang="cs-CZ" sz="2000" dirty="0" smtClean="0">
                <a:latin typeface="Calibri"/>
              </a:rPr>
              <a:t>napsat</a:t>
            </a:r>
            <a:r>
              <a:rPr lang="cs-CZ" altLang="cs-CZ" sz="2000" b="1" dirty="0" smtClean="0">
                <a:latin typeface="Calibri"/>
              </a:rPr>
              <a:t> částku, kterou uživatel zaplatil v pokladně </a:t>
            </a:r>
            <a:r>
              <a:rPr lang="cs-CZ" altLang="cs-CZ" sz="2000" b="1" dirty="0" smtClean="0">
                <a:solidFill>
                  <a:srgbClr val="204ED0"/>
                </a:solidFill>
                <a:latin typeface="Calibri" panose="020F0502020204030204" pitchFamily="34" charset="0"/>
              </a:rPr>
              <a:t>→ </a:t>
            </a:r>
            <a:r>
              <a:rPr lang="cs-CZ" altLang="cs-CZ" sz="2000" b="1" dirty="0" smtClean="0">
                <a:latin typeface="Calibri" panose="020F0502020204030204" pitchFamily="34" charset="0"/>
              </a:rPr>
              <a:t>z</a:t>
            </a:r>
            <a:r>
              <a:rPr lang="cs-CZ" altLang="cs-CZ" sz="2000" b="1" dirty="0" smtClean="0">
                <a:latin typeface="Calibri"/>
              </a:rPr>
              <a:t>aregistrovat novou platbu (</a:t>
            </a:r>
            <a:r>
              <a:rPr lang="cs-CZ" altLang="cs-CZ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˃ 50 Kč!!!</a:t>
            </a:r>
            <a:r>
              <a:rPr lang="cs-CZ" altLang="cs-CZ" sz="2000" b="1" dirty="0" smtClean="0">
                <a:latin typeface="Calibri" panose="020F0502020204030204" pitchFamily="34" charset="0"/>
              </a:rPr>
              <a:t>)</a:t>
            </a:r>
            <a:endParaRPr lang="cs-CZ" altLang="cs-CZ" sz="2000" dirty="0" smtClean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619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>
            <a:lum bright="9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767254"/>
            <a:ext cx="8421688" cy="463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65150" cy="1143000"/>
          </a:xfrm>
        </p:spPr>
        <p:txBody>
          <a:bodyPr/>
          <a:lstStyle/>
          <a:p>
            <a:r>
              <a:rPr lang="cs-CZ" dirty="0" smtClean="0"/>
              <a:t>Servisní centrum VPK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375" y="195620"/>
            <a:ext cx="884242" cy="568441"/>
          </a:xfrm>
          <a:prstGeom prst="rect">
            <a:avLst/>
          </a:prstGeom>
        </p:spPr>
      </p:pic>
      <p:sp>
        <p:nvSpPr>
          <p:cNvPr id="5" name="Zástupný symbol pro obsah 6"/>
          <p:cNvSpPr txBox="1">
            <a:spLocks/>
          </p:cNvSpPr>
          <p:nvPr/>
        </p:nvSpPr>
        <p:spPr bwMode="auto">
          <a:xfrm>
            <a:off x="481092" y="1313765"/>
            <a:ext cx="8229600" cy="5165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altLang="cs-CZ" sz="11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</a:rPr>
              <a:t>vedení a správa SK VPK (opravy, úpravy, vkládání dat)</a:t>
            </a: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/>
            </a:r>
            <a:b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</a:br>
            <a:endParaRPr kumimoji="0" lang="cs-CZ" altLang="cs-CZ" sz="8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vedení a správa uživatelských kont (uzavírání/rušení smluv, centrální evidence smluv, doplňování kont, opravy údajů)</a:t>
            </a:r>
            <a:b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</a:br>
            <a:endParaRPr kumimoji="0" lang="cs-CZ" altLang="cs-CZ" sz="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další vývoj a údržba této technologie</a:t>
            </a:r>
            <a:b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</a:br>
            <a:endParaRPr kumimoji="0" lang="cs-CZ" altLang="cs-CZ" sz="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poskytování služeb v rozsahu účastnické knihovny </a:t>
            </a:r>
            <a:b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</a:br>
            <a:endParaRPr kumimoji="0" lang="cs-CZ" altLang="cs-CZ" sz="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zajištění a provoz dalších souvisejících technologií (distribuce požadavků, účtovací systém, reklamace apod.)</a:t>
            </a:r>
            <a:b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</a:br>
            <a:endParaRPr kumimoji="0" lang="cs-CZ" altLang="cs-CZ" sz="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pomoc a podpora při problémech či nejasnostech (ověření titulu, technická podpora) </a:t>
            </a:r>
          </a:p>
        </p:txBody>
      </p:sp>
    </p:spTree>
    <p:extLst>
      <p:ext uri="{BB962C8B-B14F-4D97-AF65-F5344CB8AC3E}">
        <p14:creationId xmlns:p14="http://schemas.microsoft.com/office/powerpoint/2010/main" val="417308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>
            <a:lum bright="9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96" y="921680"/>
            <a:ext cx="8421688" cy="5580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6984" y="443194"/>
            <a:ext cx="8229600" cy="544072"/>
          </a:xfrm>
        </p:spPr>
        <p:txBody>
          <a:bodyPr/>
          <a:lstStyle/>
          <a:p>
            <a:r>
              <a:rPr lang="cs-CZ" dirty="0" smtClean="0"/>
              <a:t>VPK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350" y="195619"/>
            <a:ext cx="1109268" cy="713101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457200" y="1135680"/>
            <a:ext cx="8374418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Tx/>
              <a:buChar char="-"/>
              <a:defRPr/>
            </a:pPr>
            <a:r>
              <a:rPr lang="cs-CZ" altLang="cs-CZ" sz="2500" dirty="0">
                <a:latin typeface="Calibri" panose="020F0502020204030204" pitchFamily="34" charset="0"/>
              </a:rPr>
              <a:t>vznik r. </a:t>
            </a:r>
            <a:r>
              <a:rPr lang="cs-CZ" altLang="cs-CZ" sz="2500" dirty="0" smtClean="0">
                <a:latin typeface="Calibri" panose="020F0502020204030204" pitchFamily="34" charset="0"/>
              </a:rPr>
              <a:t>2001 (předchůdce INVIK – 1997)</a:t>
            </a:r>
            <a:endParaRPr lang="cs-CZ" altLang="cs-CZ" sz="2500" dirty="0">
              <a:latin typeface="Calibri" panose="020F0502020204030204" pitchFamily="34" charset="0"/>
            </a:endParaRPr>
          </a:p>
          <a:p>
            <a:pPr eaLnBrk="1" hangingPunct="1">
              <a:buFontTx/>
              <a:buChar char="-"/>
              <a:defRPr/>
            </a:pPr>
            <a:r>
              <a:rPr lang="cs-CZ" altLang="cs-CZ" sz="2500" dirty="0">
                <a:latin typeface="Calibri" panose="020F0502020204030204" pitchFamily="34" charset="0"/>
              </a:rPr>
              <a:t>společný projekt </a:t>
            </a:r>
            <a:r>
              <a:rPr lang="cs-CZ" altLang="cs-CZ" sz="2500" dirty="0" smtClean="0">
                <a:latin typeface="Calibri" panose="020F0502020204030204" pitchFamily="34" charset="0"/>
              </a:rPr>
              <a:t>dosud především technicky</a:t>
            </a:r>
            <a:r>
              <a:rPr lang="cs-CZ" altLang="cs-CZ" sz="25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(!) </a:t>
            </a:r>
            <a:r>
              <a:rPr lang="cs-CZ" altLang="cs-CZ" sz="2500" dirty="0">
                <a:latin typeface="Calibri" panose="020F0502020204030204" pitchFamily="34" charset="0"/>
              </a:rPr>
              <a:t>zaměřených knihoven, které chtějí dosáhnout radikálního zvýšení dostupnosti informačních zdrojů místním i vzdáleným uživatelům</a:t>
            </a:r>
          </a:p>
          <a:p>
            <a:pPr eaLnBrk="1" hangingPunct="1">
              <a:buFontTx/>
              <a:buChar char="-"/>
              <a:defRPr/>
            </a:pPr>
            <a:r>
              <a:rPr lang="cs-CZ" altLang="cs-CZ" sz="2500" dirty="0" smtClean="0">
                <a:latin typeface="Calibri" panose="020F0502020204030204" pitchFamily="34" charset="0"/>
              </a:rPr>
              <a:t>55</a:t>
            </a:r>
            <a:r>
              <a:rPr lang="cs-CZ" altLang="cs-CZ" sz="2500" dirty="0" smtClean="0">
                <a:solidFill>
                  <a:srgbClr val="072297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2500" dirty="0">
                <a:latin typeface="Calibri" panose="020F0502020204030204" pitchFamily="34" charset="0"/>
              </a:rPr>
              <a:t>knihovnických institucí sjednotilo informace o své periodické literatuře ve fondech do jednoho katalogu (SK VPK)</a:t>
            </a:r>
          </a:p>
          <a:p>
            <a:pPr eaLnBrk="1" hangingPunct="1">
              <a:buFontTx/>
              <a:buChar char="-"/>
              <a:defRPr/>
            </a:pPr>
            <a:r>
              <a:rPr lang="cs-CZ" altLang="cs-CZ" sz="2500" dirty="0">
                <a:latin typeface="Calibri" panose="020F0502020204030204" pitchFamily="34" charset="0"/>
              </a:rPr>
              <a:t>v současné době převaha odborných časopisů zaměřených především na techniku a aplikované přírodní vědy, medicínu a v menší míře na společenské </a:t>
            </a:r>
            <a:r>
              <a:rPr lang="cs-CZ" altLang="cs-CZ" sz="2500" dirty="0" smtClean="0">
                <a:latin typeface="Calibri" panose="020F0502020204030204" pitchFamily="34" charset="0"/>
              </a:rPr>
              <a:t>vědy</a:t>
            </a:r>
            <a:br>
              <a:rPr lang="cs-CZ" altLang="cs-CZ" sz="2500" dirty="0" smtClean="0">
                <a:latin typeface="Calibri" panose="020F0502020204030204" pitchFamily="34" charset="0"/>
              </a:rPr>
            </a:br>
            <a:endParaRPr lang="cs-CZ" altLang="cs-CZ" sz="2500" dirty="0">
              <a:latin typeface="Calibri" panose="020F050202020403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cs-CZ" altLang="cs-CZ" sz="2500" dirty="0">
                <a:latin typeface="Calibri" panose="020F0502020204030204" pitchFamily="34" charset="0"/>
              </a:rPr>
              <a:t>→ 40 knihoven poskytuje DD služby prostřednictvím systému VPK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cs-CZ" altLang="cs-CZ" sz="2500" dirty="0">
                <a:latin typeface="Calibri" panose="020F0502020204030204" pitchFamily="34" charset="0"/>
              </a:rPr>
              <a:t>→ zbylé knihovny poskytují klasické meziknihovní služby</a:t>
            </a:r>
          </a:p>
        </p:txBody>
      </p:sp>
    </p:spTree>
    <p:extLst>
      <p:ext uri="{BB962C8B-B14F-4D97-AF65-F5344CB8AC3E}">
        <p14:creationId xmlns:p14="http://schemas.microsoft.com/office/powerpoint/2010/main" val="62320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>
            <a:lum bright="9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763814"/>
            <a:ext cx="8421688" cy="4635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40225" cy="1143000"/>
          </a:xfrm>
        </p:spPr>
        <p:txBody>
          <a:bodyPr/>
          <a:lstStyle/>
          <a:p>
            <a:r>
              <a:rPr lang="cs-CZ" dirty="0" smtClean="0"/>
              <a:t>Souborný katalog VPK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372" y="195620"/>
            <a:ext cx="899245" cy="578086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457199" y="1434692"/>
            <a:ext cx="8374417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alibri" panose="020F0502020204030204" pitchFamily="34" charset="0"/>
              </a:rPr>
              <a:t>= </a:t>
            </a:r>
            <a:r>
              <a:rPr lang="cs-CZ" sz="2400" b="1" dirty="0" smtClean="0">
                <a:latin typeface="Calibri" panose="020F0502020204030204" pitchFamily="34" charset="0"/>
              </a:rPr>
              <a:t>veřejně přístupný </a:t>
            </a:r>
            <a:r>
              <a:rPr lang="cs-CZ" sz="2400" dirty="0" smtClean="0">
                <a:latin typeface="Calibri" panose="020F0502020204030204" pitchFamily="34" charset="0"/>
              </a:rPr>
              <a:t>automatizovaný knihovní katalog, který obsahuje záznamy časopisů uchovávaných ve fondech účastnických knihoven VPK.</a:t>
            </a:r>
          </a:p>
          <a:p>
            <a:r>
              <a:rPr lang="cs-CZ" sz="2400" dirty="0" smtClean="0">
                <a:latin typeface="Calibri" panose="020F0502020204030204" pitchFamily="34" charset="0"/>
              </a:rPr>
              <a:t>- provozovatel a správce: SC VPK</a:t>
            </a:r>
          </a:p>
          <a:p>
            <a:r>
              <a:rPr lang="cs-CZ" sz="2400" dirty="0" smtClean="0">
                <a:latin typeface="Calibri" panose="020F0502020204030204" pitchFamily="34" charset="0"/>
              </a:rPr>
              <a:t>- součástí SK též informace o účastnických knihovnách </a:t>
            </a:r>
            <a:r>
              <a:rPr lang="cs-CZ" sz="2200" dirty="0" smtClean="0">
                <a:latin typeface="Calibri" panose="020F0502020204030204" pitchFamily="34" charset="0"/>
              </a:rPr>
              <a:t/>
            </a:r>
            <a:br>
              <a:rPr lang="cs-CZ" sz="2200" dirty="0" smtClean="0">
                <a:latin typeface="Calibri" panose="020F0502020204030204" pitchFamily="34" charset="0"/>
              </a:rPr>
            </a:br>
            <a:r>
              <a:rPr lang="cs-CZ" sz="2200" i="1" dirty="0" smtClean="0">
                <a:latin typeface="Calibri" panose="020F0502020204030204" pitchFamily="34" charset="0"/>
              </a:rPr>
              <a:t>Každý záznam v SK VPK obsahuje krom bibliografických údajů rovněž informace o vlastnících požadovaného dokumentu vč. konkrétních parametrů služeb vztahujících se k danému dokumentu.</a:t>
            </a:r>
            <a:br>
              <a:rPr lang="cs-CZ" sz="2200" i="1" dirty="0" smtClean="0">
                <a:latin typeface="Calibri" panose="020F0502020204030204" pitchFamily="34" charset="0"/>
              </a:rPr>
            </a:br>
            <a:endParaRPr lang="cs-CZ" sz="800" i="1" dirty="0" smtClean="0">
              <a:latin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</a:rPr>
              <a:t>- původní zaměření: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    technika, aplikované přírodní a společenské vědy, medicína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    odbornost</a:t>
            </a:r>
          </a:p>
          <a:p>
            <a:r>
              <a:rPr lang="cs-CZ" sz="2400" dirty="0" smtClean="0">
                <a:latin typeface="Calibri" panose="020F0502020204030204" pitchFamily="34" charset="0"/>
              </a:rPr>
              <a:t>- nový trend: veškerý časopisecký fond knihoven X </a:t>
            </a:r>
            <a:r>
              <a:rPr lang="cs-CZ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těžké</a:t>
            </a:r>
            <a:r>
              <a:rPr lang="cs-CZ" sz="2400" dirty="0" smtClean="0">
                <a:latin typeface="Calibri" panose="020F0502020204030204" pitchFamily="34" charset="0"/>
              </a:rPr>
              <a:t> informace získat a udržovat jejich aktuálnost</a:t>
            </a:r>
          </a:p>
        </p:txBody>
      </p:sp>
    </p:spTree>
    <p:extLst>
      <p:ext uri="{BB962C8B-B14F-4D97-AF65-F5344CB8AC3E}">
        <p14:creationId xmlns:p14="http://schemas.microsoft.com/office/powerpoint/2010/main" val="3862478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>
            <a:lum bright="9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763814"/>
            <a:ext cx="8421688" cy="4635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4295" y="217287"/>
            <a:ext cx="7940225" cy="1112838"/>
          </a:xfrm>
        </p:spPr>
        <p:txBody>
          <a:bodyPr/>
          <a:lstStyle/>
          <a:p>
            <a:r>
              <a:rPr lang="cs-CZ" dirty="0" smtClean="0"/>
              <a:t>Služby SC VPK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372" y="195620"/>
            <a:ext cx="899245" cy="578086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445820" y="1223755"/>
            <a:ext cx="837441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u="sng" dirty="0" smtClean="0">
                <a:solidFill>
                  <a:srgbClr val="072297"/>
                </a:solidFill>
                <a:latin typeface="Calibri" panose="020F0502020204030204" pitchFamily="34" charset="0"/>
              </a:rPr>
              <a:t>REKLAMACE</a:t>
            </a:r>
            <a:r>
              <a:rPr lang="cs-CZ" sz="2200" dirty="0" smtClean="0">
                <a:latin typeface="Calibri" panose="020F0502020204030204" pitchFamily="34" charset="0"/>
              </a:rPr>
              <a:t/>
            </a:r>
            <a:br>
              <a:rPr lang="cs-CZ" sz="2200" dirty="0" smtClean="0">
                <a:latin typeface="Calibri" panose="020F0502020204030204" pitchFamily="34" charset="0"/>
              </a:rPr>
            </a:br>
            <a:r>
              <a:rPr lang="cs-CZ" sz="2200" dirty="0" smtClean="0">
                <a:latin typeface="Calibri" panose="020F0502020204030204" pitchFamily="34" charset="0"/>
              </a:rPr>
              <a:t>- veškeré druhy přes SC VPK</a:t>
            </a:r>
            <a:br>
              <a:rPr lang="cs-CZ" sz="2200" dirty="0" smtClean="0">
                <a:latin typeface="Calibri" panose="020F0502020204030204" pitchFamily="34" charset="0"/>
              </a:rPr>
            </a:br>
            <a:r>
              <a:rPr lang="cs-CZ" sz="2200" dirty="0" smtClean="0">
                <a:latin typeface="Calibri" panose="020F0502020204030204" pitchFamily="34" charset="0"/>
              </a:rPr>
              <a:t>- co: kvalita kopií x obsah požadavku x cena požadavku</a:t>
            </a:r>
            <a:br>
              <a:rPr lang="cs-CZ" sz="2200" dirty="0" smtClean="0">
                <a:latin typeface="Calibri" panose="020F0502020204030204" pitchFamily="34" charset="0"/>
              </a:rPr>
            </a:br>
            <a:r>
              <a:rPr lang="cs-CZ" sz="2200" dirty="0" smtClean="0">
                <a:latin typeface="Calibri" panose="020F0502020204030204" pitchFamily="34" charset="0"/>
              </a:rPr>
              <a:t>- jak</a:t>
            </a:r>
            <a:r>
              <a:rPr lang="cs-CZ" sz="2200" dirty="0">
                <a:latin typeface="Calibri" panose="020F0502020204030204" pitchFamily="34" charset="0"/>
              </a:rPr>
              <a:t>: ▪ </a:t>
            </a:r>
            <a:r>
              <a:rPr lang="cs-CZ" sz="2200" dirty="0" smtClean="0">
                <a:latin typeface="Calibri" panose="020F0502020204030204" pitchFamily="34" charset="0"/>
              </a:rPr>
              <a:t>písemná </a:t>
            </a:r>
            <a:r>
              <a:rPr lang="cs-CZ" sz="2200" dirty="0">
                <a:latin typeface="Calibri" panose="020F0502020204030204" pitchFamily="34" charset="0"/>
              </a:rPr>
              <a:t>či telefonická </a:t>
            </a:r>
            <a:r>
              <a:rPr lang="cs-CZ" sz="2200" dirty="0" smtClean="0">
                <a:latin typeface="Calibri" panose="020F0502020204030204" pitchFamily="34" charset="0"/>
              </a:rPr>
              <a:t>žádost z knihovny či od uživatele</a:t>
            </a:r>
            <a:br>
              <a:rPr lang="cs-CZ" sz="2200" dirty="0" smtClean="0">
                <a:latin typeface="Calibri" panose="020F0502020204030204" pitchFamily="34" charset="0"/>
              </a:rPr>
            </a:br>
            <a:r>
              <a:rPr lang="cs-CZ" sz="2200" dirty="0" smtClean="0">
                <a:latin typeface="Calibri" panose="020F0502020204030204" pitchFamily="34" charset="0"/>
              </a:rPr>
              <a:t>         ▪ nutné číslo objednávky ze systému VPK</a:t>
            </a:r>
            <a:br>
              <a:rPr lang="cs-CZ" sz="2200" dirty="0" smtClean="0">
                <a:latin typeface="Calibri" panose="020F0502020204030204" pitchFamily="34" charset="0"/>
              </a:rPr>
            </a:br>
            <a:r>
              <a:rPr lang="cs-CZ" sz="2200" dirty="0" smtClean="0">
                <a:latin typeface="Calibri" panose="020F0502020204030204" pitchFamily="34" charset="0"/>
              </a:rPr>
              <a:t>- rozdělení: dle druhu požadavků </a:t>
            </a:r>
            <a:br>
              <a:rPr lang="cs-CZ" sz="2200" dirty="0" smtClean="0">
                <a:latin typeface="Calibri" panose="020F0502020204030204" pitchFamily="34" charset="0"/>
              </a:rPr>
            </a:br>
            <a:r>
              <a:rPr lang="cs-CZ" sz="2200" dirty="0" smtClean="0">
                <a:latin typeface="Calibri" panose="020F0502020204030204" pitchFamily="34" charset="0"/>
              </a:rPr>
              <a:t>(vnitrostátní - označení </a:t>
            </a:r>
            <a:r>
              <a:rPr lang="cs-CZ" sz="2200" b="1" dirty="0" smtClean="0">
                <a:solidFill>
                  <a:srgbClr val="FF00FF"/>
                </a:solidFill>
                <a:latin typeface="Calibri" panose="020F0502020204030204" pitchFamily="34" charset="0"/>
              </a:rPr>
              <a:t>A</a:t>
            </a:r>
            <a:r>
              <a:rPr lang="cs-CZ" sz="2200" dirty="0" smtClean="0">
                <a:latin typeface="Calibri" panose="020F0502020204030204" pitchFamily="34" charset="0"/>
              </a:rPr>
              <a:t> X </a:t>
            </a:r>
            <a:r>
              <a:rPr lang="cs-CZ" sz="2200" b="1" dirty="0" smtClean="0">
                <a:solidFill>
                  <a:srgbClr val="FF00FF"/>
                </a:solidFill>
                <a:latin typeface="Calibri" panose="020F0502020204030204" pitchFamily="34" charset="0"/>
              </a:rPr>
              <a:t>B</a:t>
            </a:r>
            <a:r>
              <a:rPr lang="cs-CZ" sz="2200" dirty="0" smtClean="0">
                <a:latin typeface="Calibri" panose="020F0502020204030204" pitchFamily="34" charset="0"/>
              </a:rPr>
              <a:t> </a:t>
            </a:r>
            <a:r>
              <a:rPr lang="cs-CZ" sz="2200" dirty="0">
                <a:latin typeface="Calibri" panose="020F0502020204030204" pitchFamily="34" charset="0"/>
              </a:rPr>
              <a:t>X </a:t>
            </a:r>
            <a:r>
              <a:rPr lang="cs-CZ" sz="2200" b="1" dirty="0" smtClean="0">
                <a:solidFill>
                  <a:srgbClr val="FF00FF"/>
                </a:solidFill>
                <a:latin typeface="Calibri" panose="020F0502020204030204" pitchFamily="34" charset="0"/>
              </a:rPr>
              <a:t>C</a:t>
            </a:r>
            <a:r>
              <a:rPr lang="cs-CZ" sz="2200" dirty="0" smtClean="0">
                <a:latin typeface="Calibri" panose="020F0502020204030204" pitchFamily="34" charset="0"/>
              </a:rPr>
              <a:t> X </a:t>
            </a:r>
            <a:r>
              <a:rPr lang="cs-CZ" sz="2200" b="1" dirty="0" smtClean="0">
                <a:solidFill>
                  <a:srgbClr val="FF00FF"/>
                </a:solidFill>
                <a:latin typeface="Calibri" panose="020F0502020204030204" pitchFamily="34" charset="0"/>
              </a:rPr>
              <a:t>D</a:t>
            </a:r>
            <a:r>
              <a:rPr lang="cs-CZ" sz="2200" dirty="0" smtClean="0">
                <a:latin typeface="Calibri" panose="020F0502020204030204" pitchFamily="34" charset="0"/>
              </a:rPr>
              <a:t>; zahraniční - označení </a:t>
            </a:r>
            <a:r>
              <a:rPr lang="cs-CZ" sz="22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I</a:t>
            </a:r>
            <a:r>
              <a:rPr lang="cs-CZ" sz="2200" dirty="0" smtClean="0">
                <a:latin typeface="Calibri" panose="020F0502020204030204" pitchFamily="34" charset="0"/>
              </a:rPr>
              <a:t>) </a:t>
            </a:r>
            <a:r>
              <a:rPr lang="cs-CZ" sz="2000" i="1" dirty="0" smtClean="0"/>
              <a:t/>
            </a:r>
            <a:br>
              <a:rPr lang="cs-CZ" sz="2000" i="1" dirty="0" smtClean="0"/>
            </a:br>
            <a:endParaRPr lang="cs-CZ" sz="800" i="1" dirty="0" smtClean="0"/>
          </a:p>
          <a:p>
            <a:endParaRPr lang="cs-CZ" sz="800" i="1" dirty="0" smtClean="0">
              <a:solidFill>
                <a:srgbClr val="072297"/>
              </a:solidFill>
            </a:endParaRPr>
          </a:p>
          <a:p>
            <a:r>
              <a:rPr lang="cs-CZ" sz="2200" u="sng" dirty="0" smtClean="0">
                <a:solidFill>
                  <a:srgbClr val="072297"/>
                </a:solidFill>
                <a:latin typeface="Calibri" panose="020F0502020204030204" pitchFamily="34" charset="0"/>
              </a:rPr>
              <a:t>VEDENÍ ÚČTŮ</a:t>
            </a:r>
          </a:p>
          <a:p>
            <a:r>
              <a:rPr lang="cs-CZ" sz="2200" dirty="0" smtClean="0">
                <a:latin typeface="Calibri" panose="020F0502020204030204" pitchFamily="34" charset="0"/>
              </a:rPr>
              <a:t>- účastnické knihovny: účet příjmový (částky za vyřízený požadavek)</a:t>
            </a:r>
            <a:br>
              <a:rPr lang="cs-CZ" sz="2200" dirty="0" smtClean="0">
                <a:latin typeface="Calibri" panose="020F0502020204030204" pitchFamily="34" charset="0"/>
              </a:rPr>
            </a:br>
            <a:r>
              <a:rPr lang="cs-CZ" sz="2200" dirty="0" smtClean="0">
                <a:latin typeface="Calibri" panose="020F0502020204030204" pitchFamily="34" charset="0"/>
              </a:rPr>
              <a:t>		           účet výdajový (odečet částky za objednaný </a:t>
            </a:r>
            <a:r>
              <a:rPr lang="cs-CZ" sz="2200" dirty="0" err="1" smtClean="0">
                <a:latin typeface="Calibri" panose="020F0502020204030204" pitchFamily="34" charset="0"/>
              </a:rPr>
              <a:t>pož</a:t>
            </a:r>
            <a:r>
              <a:rPr lang="cs-CZ" sz="2200" dirty="0" smtClean="0">
                <a:latin typeface="Calibri" panose="020F0502020204030204" pitchFamily="34" charset="0"/>
              </a:rPr>
              <a:t>.)</a:t>
            </a:r>
          </a:p>
          <a:p>
            <a:r>
              <a:rPr lang="cs-CZ" sz="2200" dirty="0">
                <a:latin typeface="Calibri" panose="020F0502020204030204" pitchFamily="34" charset="0"/>
              </a:rPr>
              <a:t> </a:t>
            </a:r>
            <a:r>
              <a:rPr lang="cs-CZ" sz="2200" dirty="0" smtClean="0">
                <a:latin typeface="Calibri" panose="020F0502020204030204" pitchFamily="34" charset="0"/>
              </a:rPr>
              <a:t>  uživatel: pouze účet výdajový</a:t>
            </a:r>
          </a:p>
          <a:p>
            <a:r>
              <a:rPr lang="cs-CZ" sz="2200" dirty="0" smtClean="0">
                <a:latin typeface="Calibri" panose="020F0502020204030204" pitchFamily="34" charset="0"/>
              </a:rPr>
              <a:t>- </a:t>
            </a:r>
            <a:r>
              <a:rPr lang="cs-CZ" sz="2200" b="1" dirty="0" smtClean="0">
                <a:latin typeface="Calibri" panose="020F0502020204030204" pitchFamily="34" charset="0"/>
              </a:rPr>
              <a:t>výpisy z účtů </a:t>
            </a:r>
            <a:r>
              <a:rPr lang="cs-CZ" sz="2200" dirty="0" smtClean="0">
                <a:latin typeface="Calibri" panose="020F0502020204030204" pitchFamily="34" charset="0"/>
              </a:rPr>
              <a:t>–  na požádání (např. měsíčně, čtvrtletně, pololetně...)</a:t>
            </a:r>
            <a:br>
              <a:rPr lang="cs-CZ" sz="2200" dirty="0" smtClean="0">
                <a:latin typeface="Calibri" panose="020F0502020204030204" pitchFamily="34" charset="0"/>
              </a:rPr>
            </a:br>
            <a:r>
              <a:rPr lang="cs-CZ" sz="2200" dirty="0" smtClean="0">
                <a:latin typeface="Calibri" panose="020F0502020204030204" pitchFamily="34" charset="0"/>
              </a:rPr>
              <a:t>   </a:t>
            </a:r>
            <a:r>
              <a:rPr lang="cs-CZ" sz="2100" dirty="0" smtClean="0">
                <a:latin typeface="Calibri" panose="020F0502020204030204" pitchFamily="34" charset="0"/>
              </a:rPr>
              <a:t>▪ každý možnost sledovat pohyb na svém účtu (= přístupný na uživ. </a:t>
            </a:r>
            <a:r>
              <a:rPr lang="cs-CZ" sz="2100" dirty="0">
                <a:latin typeface="Calibri" panose="020F0502020204030204" pitchFamily="34" charset="0"/>
              </a:rPr>
              <a:t>k</a:t>
            </a:r>
            <a:r>
              <a:rPr lang="cs-CZ" sz="2100" dirty="0" smtClean="0">
                <a:latin typeface="Calibri" panose="020F0502020204030204" pitchFamily="34" charset="0"/>
              </a:rPr>
              <a:t>ontě)</a:t>
            </a:r>
            <a:br>
              <a:rPr lang="cs-CZ" sz="2100" dirty="0" smtClean="0">
                <a:latin typeface="Calibri" panose="020F0502020204030204" pitchFamily="34" charset="0"/>
              </a:rPr>
            </a:br>
            <a:r>
              <a:rPr lang="cs-CZ" sz="2200" dirty="0" smtClean="0">
                <a:latin typeface="Calibri" panose="020F0502020204030204" pitchFamily="34" charset="0"/>
              </a:rPr>
              <a:t>   </a:t>
            </a:r>
            <a:r>
              <a:rPr lang="cs-CZ" sz="2200" dirty="0">
                <a:latin typeface="Calibri" panose="020F0502020204030204" pitchFamily="34" charset="0"/>
              </a:rPr>
              <a:t>▪ </a:t>
            </a:r>
            <a:r>
              <a:rPr lang="cs-CZ" sz="2200" dirty="0" smtClean="0">
                <a:latin typeface="Calibri" panose="020F0502020204030204" pitchFamily="34" charset="0"/>
              </a:rPr>
              <a:t>roční přehled čerpání prostředků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68369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>
            <a:lum bright="9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767254"/>
            <a:ext cx="8421688" cy="463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000" y="274638"/>
            <a:ext cx="7243325" cy="1143000"/>
          </a:xfrm>
        </p:spPr>
        <p:txBody>
          <a:bodyPr/>
          <a:lstStyle/>
          <a:p>
            <a:r>
              <a:rPr lang="cs-CZ" sz="4800" b="1" dirty="0" smtClean="0">
                <a:latin typeface="Calibri" panose="020F0502020204030204" pitchFamily="34" charset="0"/>
              </a:rPr>
              <a:t>Nabídka služeb (1)</a:t>
            </a:r>
            <a:endParaRPr lang="cs-CZ" sz="4800" b="1" dirty="0">
              <a:latin typeface="Calibri" panose="020F0502020204030204" pitchFamily="34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2366" y="195620"/>
            <a:ext cx="969251" cy="623090"/>
          </a:xfrm>
          <a:prstGeom prst="rect">
            <a:avLst/>
          </a:prstGeom>
        </p:spPr>
      </p:pic>
      <p:sp>
        <p:nvSpPr>
          <p:cNvPr id="5" name="Zástupný symbol pro obsah 6"/>
          <p:cNvSpPr txBox="1">
            <a:spLocks/>
          </p:cNvSpPr>
          <p:nvPr/>
        </p:nvSpPr>
        <p:spPr bwMode="auto">
          <a:xfrm>
            <a:off x="461420" y="1380964"/>
            <a:ext cx="8521070" cy="5404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eaLnBrk="1" hangingPunct="1">
              <a:buNone/>
              <a:defRPr/>
            </a:pPr>
            <a:r>
              <a:rPr lang="cs-CZ" altLang="cs-CZ" sz="2200" u="sng" dirty="0">
                <a:solidFill>
                  <a:sysClr val="windowText" lastClr="000000"/>
                </a:solidFill>
                <a:latin typeface="Calibri"/>
              </a:rPr>
              <a:t>a</a:t>
            </a:r>
            <a:r>
              <a:rPr lang="cs-CZ" altLang="cs-CZ" sz="2200" u="sng" dirty="0" smtClean="0">
                <a:solidFill>
                  <a:sysClr val="windowText" lastClr="000000"/>
                </a:solidFill>
                <a:latin typeface="Calibri"/>
              </a:rPr>
              <a:t>/ Objednávka kopie článku z časopisu s využitím SK VPK</a:t>
            </a:r>
            <a: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</a:br>
            <a:endParaRPr lang="cs-CZ" altLang="cs-CZ" sz="800" dirty="0" smtClean="0">
              <a:solidFill>
                <a:sysClr val="windowText" lastClr="000000"/>
              </a:solidFill>
              <a:latin typeface="Calibri"/>
            </a:endParaRPr>
          </a:p>
          <a:p>
            <a:pPr marL="0" lvl="0" indent="0" eaLnBrk="1" hangingPunct="1">
              <a:buNone/>
              <a:defRPr/>
            </a:pPr>
            <a: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  <a:t>1. nalézt časopis v SK VPK (zkontrolovat, zda obsahuje příslušný rok), př. Epocha</a:t>
            </a:r>
            <a:b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  <a:t>2. </a:t>
            </a:r>
            <a:r>
              <a:rPr lang="cs-CZ" altLang="cs-CZ" sz="2000" dirty="0" smtClean="0">
                <a:solidFill>
                  <a:srgbClr val="204ED0"/>
                </a:solidFill>
                <a:latin typeface="Calibri"/>
              </a:rPr>
              <a:t>Přehled dostupných ročníků </a:t>
            </a:r>
            <a: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  <a:t>→ zvolíme rok</a:t>
            </a:r>
            <a:b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  <a:t>3. zvolíme způsob dodání dokument (z tištěné předlohy x z on-line zdroje)</a:t>
            </a:r>
            <a:b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  <a:t>4. zobrazí se předvyplněná objednávka </a:t>
            </a:r>
            <a:b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  <a:t>→ vyplníme název článku, autora, ročník, číslo, strany</a:t>
            </a:r>
            <a:b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  <a:t>→ pokud objednává knihovna, i jméno koncového uživatele</a:t>
            </a:r>
            <a:b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  <a:t>→ možno zvolit dodavatele, parametry kopie; příp. napsat komentář</a:t>
            </a:r>
            <a:endParaRPr lang="cs-CZ" altLang="cs-CZ" sz="800" dirty="0" smtClean="0">
              <a:solidFill>
                <a:sysClr val="windowText" lastClr="000000"/>
              </a:solidFill>
              <a:latin typeface="Calibri"/>
            </a:endParaRPr>
          </a:p>
          <a:p>
            <a:pPr marL="0" lvl="0" indent="0" eaLnBrk="1" hangingPunct="1">
              <a:buNone/>
              <a:defRPr/>
            </a:pPr>
            <a: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  <a:t>=</a:t>
            </a:r>
            <a: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˃ </a:t>
            </a:r>
            <a:r>
              <a:rPr lang="cs-CZ" altLang="cs-CZ" sz="20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ODESLAT		</a:t>
            </a:r>
            <a:r>
              <a:rPr lang="cs-CZ" altLang="cs-CZ" sz="2000" dirty="0">
                <a:solidFill>
                  <a:sysClr val="windowText" lastClr="000000"/>
                </a:solidFill>
                <a:latin typeface="Calibri"/>
              </a:rPr>
              <a:t>===</a:t>
            </a:r>
            <a:r>
              <a:rPr lang="cs-CZ" altLang="cs-CZ" sz="20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˃  objednávka s označením </a:t>
            </a:r>
            <a:r>
              <a:rPr lang="cs-CZ" altLang="cs-CZ" sz="2000" b="1" dirty="0" smtClean="0">
                <a:solidFill>
                  <a:srgbClr val="FF00FF"/>
                </a:solidFill>
                <a:latin typeface="Calibri" panose="020F0502020204030204" pitchFamily="34" charset="0"/>
              </a:rPr>
              <a:t>A</a:t>
            </a:r>
          </a:p>
          <a:p>
            <a:pPr marL="0" lvl="0" indent="0" eaLnBrk="1" hangingPunct="1">
              <a:buNone/>
              <a:defRPr/>
            </a:pPr>
            <a:r>
              <a:rPr lang="cs-CZ" altLang="cs-CZ" sz="800" dirty="0" smtClean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altLang="cs-CZ" sz="8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800" dirty="0" smtClean="0">
                <a:solidFill>
                  <a:sysClr val="windowText" lastClr="000000"/>
                </a:solidFill>
                <a:latin typeface="Calibri"/>
              </a:rPr>
              <a:t> 	</a:t>
            </a:r>
          </a:p>
          <a:p>
            <a:pPr marL="0" lvl="0" indent="0" algn="ctr" eaLnBrk="1" hangingPunct="1">
              <a:buNone/>
              <a:defRPr/>
            </a:pPr>
            <a:r>
              <a:rPr lang="cs-CZ" altLang="cs-CZ" sz="2200" u="sng" dirty="0" smtClean="0">
                <a:solidFill>
                  <a:sysClr val="windowText" lastClr="000000"/>
                </a:solidFill>
                <a:latin typeface="Calibri"/>
              </a:rPr>
              <a:t>b/ Objednávka kopie z časopisu neobsaženého v SK VPK</a:t>
            </a:r>
            <a:br>
              <a:rPr lang="cs-CZ" altLang="cs-CZ" sz="2200" u="sng" dirty="0" smtClean="0">
                <a:solidFill>
                  <a:sysClr val="windowText" lastClr="000000"/>
                </a:solidFill>
                <a:latin typeface="Calibri"/>
              </a:rPr>
            </a:br>
            <a:endParaRPr lang="cs-CZ" altLang="cs-CZ" sz="800" u="sng" dirty="0" smtClean="0">
              <a:solidFill>
                <a:sysClr val="windowText" lastClr="000000"/>
              </a:solidFill>
              <a:latin typeface="Calibri"/>
            </a:endParaRPr>
          </a:p>
          <a:p>
            <a:pPr marL="0" lvl="0" indent="0" eaLnBrk="1" hangingPunct="1">
              <a:buNone/>
              <a:defRPr/>
            </a:pPr>
            <a: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  <a:t>1. zvolíme způsob doručení</a:t>
            </a:r>
            <a:b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  <a:t>2. zobrazí se bianko objednávka → nutné vyplnit všechny údaje</a:t>
            </a:r>
            <a:b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000" b="1" dirty="0" smtClean="0">
                <a:solidFill>
                  <a:srgbClr val="FF0000"/>
                </a:solidFill>
                <a:latin typeface="Calibri"/>
              </a:rPr>
              <a:t>NEZAPOMENOUT zvolit dodávající knihovnu!!!</a:t>
            </a:r>
          </a:p>
          <a:p>
            <a:pPr marL="0" indent="0" eaLnBrk="1" hangingPunct="1">
              <a:buNone/>
              <a:defRPr/>
            </a:pPr>
            <a: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  <a:t>=</a:t>
            </a:r>
            <a:r>
              <a:rPr lang="cs-CZ" altLang="cs-CZ" sz="20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˃ </a:t>
            </a:r>
            <a:r>
              <a:rPr lang="cs-CZ" altLang="cs-CZ" sz="20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ODESLAT		</a:t>
            </a:r>
            <a:r>
              <a:rPr lang="cs-CZ" altLang="cs-CZ" sz="20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===˃ objednávka s označením </a:t>
            </a:r>
            <a:r>
              <a:rPr lang="cs-CZ" altLang="cs-CZ" sz="2000" b="1" dirty="0">
                <a:solidFill>
                  <a:srgbClr val="FF00FF"/>
                </a:solidFill>
                <a:latin typeface="Calibri" panose="020F0502020204030204" pitchFamily="34" charset="0"/>
              </a:rPr>
              <a:t>D</a:t>
            </a:r>
            <a:endParaRPr lang="cs-CZ" altLang="cs-CZ" sz="2000" b="1" dirty="0">
              <a:solidFill>
                <a:srgbClr val="FF00FF"/>
              </a:solidFill>
              <a:latin typeface="Calibri"/>
            </a:endParaRPr>
          </a:p>
          <a:p>
            <a:pPr marL="0" lvl="0" indent="0" eaLnBrk="1" hangingPunct="1">
              <a:buNone/>
              <a:defRPr/>
            </a:pPr>
            <a:endParaRPr lang="cs-CZ" altLang="cs-CZ" sz="2000" b="1" dirty="0" smtClean="0">
              <a:solidFill>
                <a:sysClr val="windowText" lastClr="000000"/>
              </a:solidFill>
              <a:latin typeface="Calibri"/>
            </a:endParaRPr>
          </a:p>
          <a:p>
            <a:pPr marL="0" lvl="0" indent="0" eaLnBrk="1" hangingPunct="1">
              <a:buNone/>
              <a:defRPr/>
            </a:pPr>
            <a:endParaRPr lang="cs-CZ" altLang="cs-CZ" sz="2000" u="sng" dirty="0" smtClean="0">
              <a:solidFill>
                <a:sysClr val="windowText" lastClr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2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>
            <a:lum bright="9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767254"/>
            <a:ext cx="8421688" cy="463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000" y="195620"/>
            <a:ext cx="7243325" cy="1143000"/>
          </a:xfrm>
        </p:spPr>
        <p:txBody>
          <a:bodyPr/>
          <a:lstStyle/>
          <a:p>
            <a:r>
              <a:rPr lang="cs-CZ" sz="4200" dirty="0" smtClean="0"/>
              <a:t>Nabídka služeb (2)</a:t>
            </a:r>
            <a:endParaRPr lang="cs-CZ" sz="42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370" y="195620"/>
            <a:ext cx="929248" cy="597374"/>
          </a:xfrm>
          <a:prstGeom prst="rect">
            <a:avLst/>
          </a:prstGeom>
        </p:spPr>
      </p:pic>
      <p:sp>
        <p:nvSpPr>
          <p:cNvPr id="5" name="Zástupný symbol pro obsah 6"/>
          <p:cNvSpPr txBox="1">
            <a:spLocks/>
          </p:cNvSpPr>
          <p:nvPr/>
        </p:nvSpPr>
        <p:spPr bwMode="auto">
          <a:xfrm>
            <a:off x="239842" y="1518639"/>
            <a:ext cx="8521070" cy="4880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eaLnBrk="1" hangingPunct="1">
              <a:buNone/>
              <a:defRPr/>
            </a:pPr>
            <a:r>
              <a:rPr lang="cs-CZ" altLang="cs-CZ" u="sng" dirty="0" smtClean="0">
                <a:solidFill>
                  <a:sysClr val="windowText" lastClr="000000"/>
                </a:solidFill>
                <a:latin typeface="Calibri"/>
              </a:rPr>
              <a:t>c/ Objednávka MVS - NOVINKA</a:t>
            </a:r>
          </a:p>
          <a:p>
            <a:pPr marL="0" lvl="0" indent="0" eaLnBrk="1" hangingPunct="1">
              <a:buNone/>
              <a:defRPr/>
            </a:pPr>
            <a:r>
              <a:rPr lang="cs-CZ" altLang="cs-CZ" sz="28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▪ služba určena pro knihovny evidované na MK ČR; možnost zadat objednávku mají i knihovny neregistrované – necháváme na uvážení dožádané knihovny, zda požadavku vyhoví</a:t>
            </a:r>
          </a:p>
          <a:p>
            <a:pPr marL="0" lvl="0" indent="0" eaLnBrk="1" hangingPunct="1">
              <a:buNone/>
              <a:defRPr/>
            </a:pPr>
            <a:r>
              <a:rPr lang="cs-CZ" altLang="cs-CZ" sz="8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/>
            </a:r>
            <a:br>
              <a:rPr lang="cs-CZ" altLang="cs-CZ" sz="8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</a:br>
            <a:r>
              <a:rPr lang="cs-CZ" altLang="cs-CZ" sz="28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▪ </a:t>
            </a:r>
            <a:r>
              <a:rPr lang="cs-CZ" altLang="cs-CZ" sz="28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výhodné</a:t>
            </a:r>
            <a:r>
              <a:rPr lang="cs-CZ" altLang="cs-CZ" sz="28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v případě, že žádající i dožádaná knihovna jsou v systému VPK a dožádaná knihovna poskytuje MVS via VPK = všechny MVS objednávky v 1 systému</a:t>
            </a:r>
            <a:br>
              <a:rPr lang="cs-CZ" altLang="cs-CZ" sz="28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</a:br>
            <a:r>
              <a:rPr lang="cs-CZ" altLang="cs-CZ" sz="28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  </a:t>
            </a:r>
            <a:r>
              <a:rPr lang="cs-CZ" altLang="cs-CZ" sz="28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výhodné</a:t>
            </a:r>
            <a:r>
              <a:rPr lang="cs-CZ" altLang="cs-CZ" sz="28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zejména při účtování poštovného</a:t>
            </a:r>
            <a:r>
              <a:rPr lang="cs-CZ" altLang="cs-CZ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/>
            </a:r>
            <a:br>
              <a:rPr lang="cs-CZ" altLang="cs-CZ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</a:br>
            <a:endParaRPr lang="cs-CZ" altLang="cs-CZ" u="sng" dirty="0" smtClean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 marL="0" lvl="0" indent="0" eaLnBrk="1" hangingPunct="1">
              <a:buNone/>
              <a:defRPr/>
            </a:pPr>
            <a:endParaRPr lang="cs-CZ" altLang="cs-CZ" sz="800" dirty="0" smtClean="0">
              <a:solidFill>
                <a:sysClr val="windowText" lastClr="000000"/>
              </a:solidFill>
              <a:latin typeface="Calibri"/>
            </a:endParaRPr>
          </a:p>
          <a:p>
            <a:pPr marL="0" lvl="0" indent="0" algn="ctr" eaLnBrk="1" hangingPunct="1">
              <a:buNone/>
              <a:defRPr/>
            </a:pPr>
            <a:r>
              <a:rPr lang="cs-CZ" altLang="cs-CZ" sz="20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		</a:t>
            </a:r>
            <a:endParaRPr lang="cs-CZ" altLang="cs-CZ" sz="2000" u="sng" dirty="0" smtClean="0">
              <a:solidFill>
                <a:sysClr val="windowText" lastClr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55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>
            <a:lum bright="9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767254"/>
            <a:ext cx="8421688" cy="463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000" y="195620"/>
            <a:ext cx="7243325" cy="1143000"/>
          </a:xfrm>
        </p:spPr>
        <p:txBody>
          <a:bodyPr/>
          <a:lstStyle/>
          <a:p>
            <a:r>
              <a:rPr lang="cs-CZ" sz="4200" dirty="0" smtClean="0"/>
              <a:t>Nabídka služeb (2)</a:t>
            </a:r>
            <a:endParaRPr lang="cs-CZ" sz="42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370" y="195620"/>
            <a:ext cx="929248" cy="597374"/>
          </a:xfrm>
          <a:prstGeom prst="rect">
            <a:avLst/>
          </a:prstGeom>
        </p:spPr>
      </p:pic>
      <p:sp>
        <p:nvSpPr>
          <p:cNvPr id="5" name="Zástupný symbol pro obsah 6"/>
          <p:cNvSpPr txBox="1">
            <a:spLocks/>
          </p:cNvSpPr>
          <p:nvPr/>
        </p:nvSpPr>
        <p:spPr bwMode="auto">
          <a:xfrm>
            <a:off x="254000" y="1338620"/>
            <a:ext cx="8521070" cy="5369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eaLnBrk="1" hangingPunct="1">
              <a:buNone/>
              <a:defRPr/>
            </a:pPr>
            <a:r>
              <a:rPr lang="cs-CZ" altLang="cs-CZ" sz="2800" u="sng" dirty="0" smtClean="0">
                <a:solidFill>
                  <a:sysClr val="windowText" lastClr="000000"/>
                </a:solidFill>
                <a:latin typeface="Calibri"/>
              </a:rPr>
              <a:t>c/ Objednávka MVS – NOVINKA</a:t>
            </a:r>
          </a:p>
          <a:p>
            <a:pPr marL="0" lvl="0" indent="0" algn="ctr" eaLnBrk="1" hangingPunct="1">
              <a:buNone/>
              <a:defRPr/>
            </a:pPr>
            <a:endParaRPr lang="cs-CZ" altLang="cs-CZ" sz="800" u="sng" dirty="0" smtClean="0">
              <a:solidFill>
                <a:sysClr val="windowText" lastClr="000000"/>
              </a:solidFill>
              <a:latin typeface="Calibri"/>
            </a:endParaRPr>
          </a:p>
          <a:p>
            <a:pPr marL="0" lvl="0" indent="0" eaLnBrk="1" hangingPunct="1">
              <a:buNone/>
              <a:defRPr/>
            </a:pPr>
            <a:r>
              <a:rPr lang="cs-CZ" altLang="cs-CZ" sz="1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/>
            </a:r>
            <a:br>
              <a:rPr lang="cs-CZ" altLang="cs-CZ" sz="1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</a:br>
            <a:r>
              <a:rPr lang="cs-CZ" altLang="cs-CZ" sz="2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▪ </a:t>
            </a:r>
            <a:r>
              <a:rPr lang="cs-CZ" altLang="cs-CZ" sz="2400" b="1" dirty="0" smtClean="0">
                <a:solidFill>
                  <a:srgbClr val="9900FF"/>
                </a:solidFill>
                <a:latin typeface="Calibri" panose="020F0502020204030204" pitchFamily="34" charset="0"/>
              </a:rPr>
              <a:t>˃</a:t>
            </a:r>
            <a:r>
              <a:rPr lang="cs-CZ" altLang="cs-CZ" sz="2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nevyplněná objednávka = neexistuje katalog, který by dodal bibliografické informace (v SK VPK pouze katalog časopisů z fondů účastnických knihoven); </a:t>
            </a:r>
            <a:r>
              <a:rPr lang="cs-CZ" altLang="cs-CZ" sz="28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/>
            </a:r>
            <a:br>
              <a:rPr lang="cs-CZ" altLang="cs-CZ" sz="28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</a:br>
            <a:r>
              <a:rPr lang="cs-CZ" altLang="cs-CZ" sz="28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 </a:t>
            </a:r>
            <a:r>
              <a:rPr lang="cs-CZ" altLang="cs-CZ" sz="2400" b="1" dirty="0" smtClean="0">
                <a:solidFill>
                  <a:srgbClr val="9900FF"/>
                </a:solidFill>
                <a:latin typeface="Calibri" panose="020F0502020204030204" pitchFamily="34" charset="0"/>
              </a:rPr>
              <a:t>˃</a:t>
            </a:r>
            <a:r>
              <a:rPr lang="cs-CZ" altLang="cs-CZ" sz="2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NUTNO vybrat dožádanou knihovnu (17 knihoven poskytuje MVS via VPK)</a:t>
            </a:r>
            <a:r>
              <a:rPr lang="cs-CZ" altLang="cs-CZ" sz="28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/>
            </a:r>
            <a:br>
              <a:rPr lang="cs-CZ" altLang="cs-CZ" sz="28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</a:br>
            <a:r>
              <a:rPr lang="cs-CZ" altLang="cs-CZ" sz="28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                 </a:t>
            </a:r>
            <a:r>
              <a:rPr lang="cs-CZ" altLang="cs-CZ" sz="2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=˃ musíme předem dohledat všechny informace</a:t>
            </a:r>
            <a:r>
              <a:rPr lang="cs-CZ" altLang="cs-CZ" sz="28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/>
            </a:r>
            <a:br>
              <a:rPr lang="cs-CZ" altLang="cs-CZ" sz="28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</a:br>
            <a:r>
              <a:rPr lang="cs-CZ" altLang="cs-CZ" sz="28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                 </a:t>
            </a:r>
            <a:r>
              <a:rPr lang="cs-CZ" altLang="cs-CZ" sz="2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=˃ vyplníme objednávku </a:t>
            </a:r>
            <a:r>
              <a:rPr lang="cs-CZ" altLang="cs-CZ" sz="24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→</a:t>
            </a:r>
            <a:r>
              <a:rPr lang="cs-CZ" altLang="cs-CZ" sz="2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zvolíme dožádanou knihovnu </a:t>
            </a:r>
            <a:r>
              <a:rPr lang="cs-CZ" altLang="cs-CZ" sz="24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→</a:t>
            </a:r>
            <a:r>
              <a:rPr lang="cs-CZ" altLang="cs-CZ" sz="2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odešleme</a:t>
            </a:r>
            <a:r>
              <a:rPr lang="cs-CZ" altLang="cs-CZ" sz="28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/>
            </a:r>
            <a:br>
              <a:rPr lang="cs-CZ" altLang="cs-CZ" sz="28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</a:br>
            <a:r>
              <a:rPr lang="cs-CZ" altLang="cs-CZ" sz="28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                 </a:t>
            </a:r>
            <a:r>
              <a:rPr lang="cs-CZ" altLang="cs-CZ" sz="2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===˃ objednávka s označením </a:t>
            </a:r>
            <a:r>
              <a:rPr lang="cs-CZ" altLang="cs-CZ" sz="2400" b="1" dirty="0" smtClean="0">
                <a:solidFill>
                  <a:srgbClr val="EA04FC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2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/>
            </a:r>
            <a:br>
              <a:rPr lang="cs-CZ" altLang="cs-CZ" sz="2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</a:br>
            <a:r>
              <a:rPr lang="cs-CZ" altLang="cs-CZ" sz="1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/>
            </a:r>
            <a:br>
              <a:rPr lang="cs-CZ" altLang="cs-CZ" sz="1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</a:br>
            <a:r>
              <a:rPr lang="cs-CZ" altLang="cs-CZ" sz="28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▪ </a:t>
            </a:r>
            <a:r>
              <a:rPr lang="cs-CZ" altLang="cs-CZ" sz="28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propojení se </a:t>
            </a:r>
            <a:r>
              <a:rPr lang="cs-CZ" altLang="cs-CZ" sz="28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SK ČR</a:t>
            </a:r>
            <a:endParaRPr lang="cs-CZ" altLang="cs-CZ" sz="2800" dirty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 marL="0" lvl="0" indent="0" eaLnBrk="1" hangingPunct="1">
              <a:buNone/>
              <a:defRPr/>
            </a:pPr>
            <a:endParaRPr lang="cs-CZ" altLang="cs-CZ" sz="2200" u="sng" dirty="0" smtClean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 marL="0" lvl="0" indent="0" eaLnBrk="1" hangingPunct="1">
              <a:buNone/>
              <a:defRPr/>
            </a:pPr>
            <a:endParaRPr lang="cs-CZ" altLang="cs-CZ" sz="800" dirty="0" smtClean="0">
              <a:solidFill>
                <a:sysClr val="windowText" lastClr="000000"/>
              </a:solidFill>
              <a:latin typeface="Calibri"/>
            </a:endParaRPr>
          </a:p>
          <a:p>
            <a:pPr marL="0" lvl="0" indent="0" algn="ctr" eaLnBrk="1" hangingPunct="1">
              <a:buNone/>
              <a:defRPr/>
            </a:pPr>
            <a:r>
              <a:rPr lang="cs-CZ" altLang="cs-CZ" sz="20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		</a:t>
            </a:r>
            <a:endParaRPr lang="cs-CZ" altLang="cs-CZ" sz="2000" u="sng" dirty="0" smtClean="0">
              <a:solidFill>
                <a:sysClr val="windowText" lastClr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0002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>
            <a:lum bright="9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767254"/>
            <a:ext cx="8421688" cy="463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000" y="195620"/>
            <a:ext cx="7243325" cy="1143000"/>
          </a:xfrm>
        </p:spPr>
        <p:txBody>
          <a:bodyPr/>
          <a:lstStyle/>
          <a:p>
            <a:r>
              <a:rPr lang="cs-CZ" sz="4200" dirty="0" smtClean="0"/>
              <a:t>Nabídka služeb (3)</a:t>
            </a:r>
            <a:endParaRPr lang="cs-CZ" sz="42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370" y="195620"/>
            <a:ext cx="929248" cy="597374"/>
          </a:xfrm>
          <a:prstGeom prst="rect">
            <a:avLst/>
          </a:prstGeom>
        </p:spPr>
      </p:pic>
      <p:sp>
        <p:nvSpPr>
          <p:cNvPr id="5" name="Zástupný symbol pro obsah 6"/>
          <p:cNvSpPr txBox="1">
            <a:spLocks/>
          </p:cNvSpPr>
          <p:nvPr/>
        </p:nvSpPr>
        <p:spPr bwMode="auto">
          <a:xfrm>
            <a:off x="254000" y="1259073"/>
            <a:ext cx="8521070" cy="5648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eaLnBrk="1" hangingPunct="1">
              <a:buNone/>
              <a:defRPr/>
            </a:pPr>
            <a:r>
              <a:rPr lang="cs-CZ" altLang="cs-CZ" sz="2800" u="sng" dirty="0" smtClean="0">
                <a:solidFill>
                  <a:sysClr val="windowText" lastClr="000000"/>
                </a:solidFill>
                <a:latin typeface="Calibri"/>
              </a:rPr>
              <a:t>d</a:t>
            </a:r>
            <a:r>
              <a:rPr lang="cs-CZ" altLang="cs-CZ" sz="2800" u="sng" dirty="0">
                <a:solidFill>
                  <a:sysClr val="windowText" lastClr="000000"/>
                </a:solidFill>
                <a:latin typeface="Calibri"/>
              </a:rPr>
              <a:t>/ Objednávka mezinárodní meziknihovní služby  (MMS)</a:t>
            </a:r>
            <a:r>
              <a:rPr lang="cs-CZ" altLang="cs-CZ" sz="2400" dirty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altLang="cs-CZ" sz="2400" dirty="0">
                <a:solidFill>
                  <a:sysClr val="windowText" lastClr="000000"/>
                </a:solidFill>
                <a:latin typeface="Calibri"/>
              </a:rPr>
            </a:br>
            <a:endParaRPr lang="cs-CZ" altLang="cs-CZ" sz="900" dirty="0">
              <a:solidFill>
                <a:sysClr val="windowText" lastClr="000000"/>
              </a:solidFill>
              <a:latin typeface="Calibri"/>
            </a:endParaRPr>
          </a:p>
          <a:p>
            <a:pPr marL="0" lvl="0" indent="0" eaLnBrk="1" hangingPunct="1">
              <a:buNone/>
              <a:defRPr/>
            </a:pPr>
            <a:r>
              <a:rPr lang="cs-CZ" altLang="cs-CZ" sz="20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▪ </a:t>
            </a:r>
            <a:r>
              <a:rPr lang="cs-CZ" altLang="cs-CZ" sz="2000" dirty="0">
                <a:solidFill>
                  <a:sysClr val="windowText" lastClr="000000"/>
                </a:solidFill>
                <a:latin typeface="Calibri"/>
              </a:rPr>
              <a:t>využíváme v případě, že kniha/časopis není ve fondu knihovny na území ČR</a:t>
            </a:r>
            <a:r>
              <a:rPr lang="cs-CZ" altLang="cs-CZ" sz="2400" dirty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altLang="cs-CZ" sz="2400" dirty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0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▪ </a:t>
            </a:r>
            <a:r>
              <a:rPr lang="cs-CZ" altLang="cs-CZ" sz="2000" dirty="0">
                <a:solidFill>
                  <a:sysClr val="windowText" lastClr="000000"/>
                </a:solidFill>
                <a:latin typeface="Calibri"/>
              </a:rPr>
              <a:t>služba určena pro knihovny a pro uživatele, </a:t>
            </a:r>
            <a: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  <a:t>kteří </a:t>
            </a:r>
            <a:r>
              <a:rPr lang="cs-CZ" altLang="cs-CZ" sz="2000" dirty="0">
                <a:solidFill>
                  <a:sysClr val="windowText" lastClr="000000"/>
                </a:solidFill>
                <a:latin typeface="Calibri"/>
              </a:rPr>
              <a:t>mají konto ve VPK</a:t>
            </a:r>
            <a:r>
              <a:rPr lang="cs-CZ" altLang="cs-CZ" sz="2400" dirty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altLang="cs-CZ" sz="2400" dirty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0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▪ </a:t>
            </a:r>
            <a:r>
              <a:rPr lang="cs-CZ" altLang="cs-CZ" sz="2000" dirty="0">
                <a:solidFill>
                  <a:sysClr val="windowText" lastClr="000000"/>
                </a:solidFill>
                <a:latin typeface="Calibri"/>
              </a:rPr>
              <a:t>službu ve VPK zajišťují NTK, NLK a AV ČR (do budoucna i NK ČR)</a:t>
            </a:r>
            <a:br>
              <a:rPr lang="cs-CZ" altLang="cs-CZ" sz="2000" dirty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000" dirty="0">
                <a:solidFill>
                  <a:sysClr val="windowText" lastClr="000000"/>
                </a:solidFill>
                <a:latin typeface="Calibri"/>
              </a:rPr>
              <a:t>1. v</a:t>
            </a:r>
            <a:r>
              <a:rPr lang="cs-CZ" altLang="cs-CZ" sz="2000" dirty="0">
                <a:latin typeface="Calibri"/>
              </a:rPr>
              <a:t>yplníme formulář</a:t>
            </a:r>
            <a:r>
              <a:rPr lang="cs-CZ" altLang="cs-CZ" sz="2400" dirty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altLang="cs-CZ" sz="2400" dirty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000" dirty="0">
                <a:solidFill>
                  <a:sysClr val="windowText" lastClr="000000"/>
                </a:solidFill>
                <a:latin typeface="Calibri"/>
              </a:rPr>
              <a:t>2. vybereme knihovnu, kterou pověříme zajištěním dokumentu ze zahraničí </a:t>
            </a:r>
            <a:r>
              <a:rPr lang="cs-CZ" altLang="cs-CZ" sz="2400" dirty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altLang="cs-CZ" sz="2400" dirty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000" dirty="0">
                <a:solidFill>
                  <a:sysClr val="windowText" lastClr="000000"/>
                </a:solidFill>
                <a:latin typeface="Calibri"/>
              </a:rPr>
              <a:t>3. POZOR cena!!! Možno zvolit cenový limit</a:t>
            </a:r>
            <a:r>
              <a:rPr lang="cs-CZ" altLang="cs-CZ" sz="900" dirty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altLang="cs-CZ" sz="900" dirty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000" dirty="0">
                <a:solidFill>
                  <a:sysClr val="windowText" lastClr="000000"/>
                </a:solidFill>
                <a:latin typeface="Calibri"/>
              </a:rPr>
              <a:t>=</a:t>
            </a:r>
            <a:r>
              <a:rPr lang="cs-CZ" altLang="cs-CZ" sz="20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˃ </a:t>
            </a:r>
            <a:r>
              <a:rPr lang="cs-CZ" altLang="cs-CZ" sz="2000" b="1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ODESLAT</a:t>
            </a:r>
            <a:r>
              <a:rPr lang="cs-CZ" altLang="cs-CZ" sz="2000" dirty="0">
                <a:solidFill>
                  <a:sysClr val="windowText" lastClr="000000"/>
                </a:solidFill>
                <a:latin typeface="Calibri"/>
              </a:rPr>
              <a:t> 		===</a:t>
            </a:r>
            <a:r>
              <a:rPr lang="cs-CZ" altLang="cs-CZ" sz="20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˃ </a:t>
            </a:r>
            <a:r>
              <a:rPr lang="cs-CZ" altLang="cs-CZ" sz="2000" dirty="0">
                <a:solidFill>
                  <a:sysClr val="windowText" lastClr="000000"/>
                </a:solidFill>
                <a:latin typeface="Calibri"/>
              </a:rPr>
              <a:t> objednávka s </a:t>
            </a:r>
            <a:r>
              <a:rPr lang="cs-CZ" altLang="cs-CZ" sz="2000" dirty="0">
                <a:latin typeface="Calibri"/>
              </a:rPr>
              <a:t>označením</a:t>
            </a:r>
            <a:r>
              <a:rPr lang="cs-CZ" altLang="cs-CZ" sz="2000" dirty="0">
                <a:solidFill>
                  <a:srgbClr val="EA04FC"/>
                </a:solidFill>
                <a:latin typeface="Calibri"/>
              </a:rPr>
              <a:t> </a:t>
            </a:r>
            <a:r>
              <a:rPr lang="cs-CZ" altLang="cs-CZ" sz="2000" b="1" dirty="0">
                <a:solidFill>
                  <a:srgbClr val="072297"/>
                </a:solidFill>
                <a:latin typeface="Calibri"/>
              </a:rPr>
              <a:t>I</a:t>
            </a:r>
          </a:p>
          <a:p>
            <a:pPr marL="0" lvl="0" indent="0" algn="ctr" eaLnBrk="1" hangingPunct="1">
              <a:buNone/>
              <a:defRPr/>
            </a:pPr>
            <a:endParaRPr lang="cs-CZ" altLang="cs-CZ" sz="900" u="sng" dirty="0" smtClean="0">
              <a:solidFill>
                <a:sysClr val="windowText" lastClr="000000"/>
              </a:solidFill>
              <a:latin typeface="Calibri"/>
            </a:endParaRPr>
          </a:p>
          <a:p>
            <a:pPr marL="0" lvl="0" indent="0" algn="ctr" eaLnBrk="1" hangingPunct="1">
              <a:buNone/>
              <a:defRPr/>
            </a:pPr>
            <a:endParaRPr lang="cs-CZ" altLang="cs-CZ" sz="900" u="sng" dirty="0" smtClean="0">
              <a:solidFill>
                <a:sysClr val="windowText" lastClr="000000"/>
              </a:solidFill>
              <a:latin typeface="Calibri"/>
            </a:endParaRPr>
          </a:p>
          <a:p>
            <a:pPr marL="0" lvl="0" indent="0" algn="ctr" eaLnBrk="1" hangingPunct="1">
              <a:buNone/>
              <a:defRPr/>
            </a:pPr>
            <a:endParaRPr lang="cs-CZ" altLang="cs-CZ" sz="900" u="sng" dirty="0" smtClean="0">
              <a:solidFill>
                <a:sysClr val="windowText" lastClr="000000"/>
              </a:solidFill>
              <a:latin typeface="Calibri"/>
            </a:endParaRPr>
          </a:p>
          <a:p>
            <a:pPr marL="0" lvl="0" indent="0" algn="ctr" eaLnBrk="1" hangingPunct="1">
              <a:buNone/>
              <a:defRPr/>
            </a:pPr>
            <a:r>
              <a:rPr lang="cs-CZ" altLang="cs-CZ" sz="2200" u="sng" dirty="0" smtClean="0">
                <a:solidFill>
                  <a:sysClr val="windowText" lastClr="000000"/>
                </a:solidFill>
                <a:latin typeface="Calibri"/>
              </a:rPr>
              <a:t>e/ Služba </a:t>
            </a:r>
            <a:r>
              <a:rPr lang="cs-CZ" altLang="cs-CZ" sz="2200" u="sng" dirty="0" err="1" smtClean="0">
                <a:solidFill>
                  <a:sysClr val="windowText" lastClr="000000"/>
                </a:solidFill>
                <a:latin typeface="Calibri"/>
              </a:rPr>
              <a:t>Current</a:t>
            </a:r>
            <a:r>
              <a:rPr lang="cs-CZ" altLang="cs-CZ" sz="2200" u="sng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cs-CZ" altLang="cs-CZ" sz="2200" u="sng" dirty="0" err="1" smtClean="0">
                <a:solidFill>
                  <a:sysClr val="windowText" lastClr="000000"/>
                </a:solidFill>
                <a:latin typeface="Calibri"/>
              </a:rPr>
              <a:t>Contents</a:t>
            </a:r>
            <a:endParaRPr lang="cs-CZ" altLang="cs-CZ" sz="2200" u="sng" dirty="0" smtClean="0">
              <a:solidFill>
                <a:sysClr val="windowText" lastClr="000000"/>
              </a:solidFill>
              <a:latin typeface="Calibri"/>
            </a:endParaRPr>
          </a:p>
          <a:p>
            <a:pPr marL="0" lvl="0" indent="0" eaLnBrk="1" hangingPunct="1">
              <a:buNone/>
              <a:defRPr/>
            </a:pPr>
            <a:r>
              <a:rPr lang="cs-CZ" altLang="cs-CZ" sz="800" u="sng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cs-CZ" altLang="cs-CZ" sz="2000" u="sng" dirty="0" smtClean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altLang="cs-CZ" sz="2000" u="sng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  <a:t>= průběžné zasílání kopií obsahu každého nově došlého čísla vybraného periodika</a:t>
            </a:r>
            <a:endParaRPr lang="cs-CZ" altLang="cs-CZ" sz="2000" u="sng" dirty="0">
              <a:solidFill>
                <a:sysClr val="windowText" lastClr="000000"/>
              </a:solidFill>
              <a:latin typeface="Calibri"/>
            </a:endParaRPr>
          </a:p>
          <a:p>
            <a:pPr marL="0" lvl="0" indent="0" eaLnBrk="1" hangingPunct="1">
              <a:buNone/>
              <a:defRPr/>
            </a:pPr>
            <a: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  <a:t>- objednávka s označením</a:t>
            </a:r>
            <a:r>
              <a:rPr lang="cs-CZ" altLang="cs-CZ" sz="2000" b="1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cs-CZ" altLang="cs-CZ" sz="2000" b="1" dirty="0" smtClean="0">
                <a:solidFill>
                  <a:srgbClr val="FF00FF"/>
                </a:solidFill>
                <a:latin typeface="Calibri"/>
              </a:rPr>
              <a:t>C</a:t>
            </a:r>
            <a:r>
              <a:rPr lang="cs-CZ" altLang="cs-CZ" sz="2000" b="1" dirty="0" smtClean="0">
                <a:solidFill>
                  <a:srgbClr val="FF00FF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20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		</a:t>
            </a:r>
            <a:endParaRPr lang="cs-CZ" altLang="cs-CZ" sz="2000" u="sng" dirty="0" smtClean="0">
              <a:solidFill>
                <a:sysClr val="windowText" lastClr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73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>
            <a:lum bright="9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767254"/>
            <a:ext cx="8421688" cy="463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8" y="274638"/>
            <a:ext cx="7738380" cy="1143000"/>
          </a:xfrm>
        </p:spPr>
        <p:txBody>
          <a:bodyPr/>
          <a:lstStyle/>
          <a:p>
            <a:r>
              <a:rPr lang="cs-CZ" sz="4000" dirty="0" smtClean="0"/>
              <a:t>Způsob vyřizování služeb VPK</a:t>
            </a:r>
            <a:endParaRPr lang="cs-CZ" sz="40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370" y="195620"/>
            <a:ext cx="929248" cy="597374"/>
          </a:xfrm>
          <a:prstGeom prst="rect">
            <a:avLst/>
          </a:prstGeom>
        </p:spPr>
      </p:pic>
      <p:sp>
        <p:nvSpPr>
          <p:cNvPr id="5" name="Zástupný symbol pro obsah 6"/>
          <p:cNvSpPr txBox="1">
            <a:spLocks/>
          </p:cNvSpPr>
          <p:nvPr/>
        </p:nvSpPr>
        <p:spPr bwMode="auto">
          <a:xfrm>
            <a:off x="254000" y="1209564"/>
            <a:ext cx="8890000" cy="5648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buNone/>
              <a:defRPr/>
            </a:pPr>
            <a:r>
              <a:rPr lang="cs-CZ" altLang="cs-CZ" sz="2000" u="sng" dirty="0" smtClean="0">
                <a:solidFill>
                  <a:sysClr val="windowText" lastClr="000000"/>
                </a:solidFill>
                <a:latin typeface="Calibri"/>
              </a:rPr>
              <a:t>Objednávku vyřizujeme dle požadavku uživatele</a:t>
            </a:r>
            <a: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</a:br>
            <a:endParaRPr lang="cs-CZ" altLang="cs-CZ" sz="800" dirty="0" smtClean="0">
              <a:solidFill>
                <a:sysClr val="windowText" lastClr="000000"/>
              </a:solidFill>
              <a:latin typeface="Calibri"/>
            </a:endParaRPr>
          </a:p>
          <a:p>
            <a:pPr marL="0" lvl="0" indent="0" eaLnBrk="1" hangingPunct="1">
              <a:buNone/>
              <a:defRPr/>
            </a:pPr>
            <a: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▪ </a:t>
            </a:r>
            <a:r>
              <a:rPr lang="cs-CZ" altLang="cs-CZ" sz="2000" b="1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systém sám podle </a:t>
            </a:r>
            <a:r>
              <a:rPr lang="cs-CZ" altLang="cs-CZ" sz="20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vnitřního nastavení „ví“, jaké služby může danému uživateli nabídnout – na základě typu čtenáře; možností knihovny, která titul vlastní; a licenčních podmínek každého zdroje)</a:t>
            </a:r>
          </a:p>
          <a:p>
            <a:pPr marL="0" lvl="0" indent="0" eaLnBrk="1" hangingPunct="1">
              <a:buNone/>
              <a:defRPr/>
            </a:pPr>
            <a: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▪ </a:t>
            </a:r>
            <a:r>
              <a:rPr lang="cs-CZ" altLang="cs-CZ" sz="2000" b="1" dirty="0" smtClean="0">
                <a:solidFill>
                  <a:srgbClr val="072297"/>
                </a:solidFill>
                <a:latin typeface="Calibri" panose="020F0502020204030204" pitchFamily="34" charset="0"/>
              </a:rPr>
              <a:t>možnosti</a:t>
            </a:r>
            <a: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- fyzický fond: </a:t>
            </a:r>
            <a:r>
              <a:rPr lang="cs-CZ" altLang="cs-CZ" sz="2000" i="1" dirty="0" smtClean="0">
                <a:solidFill>
                  <a:sysClr val="windowText" lastClr="000000"/>
                </a:solidFill>
                <a:latin typeface="Calibri"/>
              </a:rPr>
              <a:t>prostřednictvím EDD</a:t>
            </a:r>
            <a: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  <a:t> (= článek naskenován z tištěné předlohy); lhůta 72 hodin (expresní dodání do 24 hodin!); formát PDF; rozlišení 300 dpi ČB </a:t>
            </a:r>
            <a:r>
              <a:rPr lang="cs-CZ" altLang="cs-CZ" sz="2000" b="1" dirty="0" smtClean="0">
                <a:solidFill>
                  <a:sysClr val="windowText" lastClr="000000"/>
                </a:solidFill>
                <a:latin typeface="Calibri"/>
              </a:rPr>
              <a:t>x</a:t>
            </a:r>
            <a: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  <a:t> 150 dpi barevně </a:t>
            </a:r>
            <a:r>
              <a:rPr lang="cs-CZ" altLang="cs-CZ" sz="2000" b="1" dirty="0" smtClean="0">
                <a:solidFill>
                  <a:sysClr val="windowText" lastClr="000000"/>
                </a:solidFill>
                <a:latin typeface="Calibri"/>
              </a:rPr>
              <a:t>x</a:t>
            </a:r>
            <a: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  <a:t> odstíny šedi</a:t>
            </a:r>
            <a:b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  <a:t>                           </a:t>
            </a:r>
            <a:r>
              <a:rPr lang="cs-CZ" altLang="cs-CZ" sz="2000" i="1" dirty="0" smtClean="0">
                <a:solidFill>
                  <a:sysClr val="windowText" lastClr="000000"/>
                </a:solidFill>
                <a:latin typeface="Calibri"/>
              </a:rPr>
              <a:t>papírové kopie</a:t>
            </a:r>
            <a: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  <a:t> – na kopírovacích strojích, k vyzvednutí osobně či zasláním poštou (poštovné)</a:t>
            </a:r>
            <a:b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  <a:t>                            </a:t>
            </a:r>
            <a:r>
              <a:rPr lang="cs-CZ" altLang="cs-CZ" sz="2000" i="1" dirty="0" smtClean="0">
                <a:solidFill>
                  <a:sysClr val="windowText" lastClr="000000"/>
                </a:solidFill>
                <a:latin typeface="Calibri"/>
              </a:rPr>
              <a:t>kopie</a:t>
            </a:r>
            <a: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  <a:t> zaslané </a:t>
            </a:r>
            <a:r>
              <a:rPr lang="cs-CZ" altLang="cs-CZ" sz="2000" i="1" dirty="0" smtClean="0">
                <a:solidFill>
                  <a:sysClr val="windowText" lastClr="000000"/>
                </a:solidFill>
                <a:latin typeface="Calibri"/>
              </a:rPr>
              <a:t>faxem</a:t>
            </a:r>
            <a: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altLang="cs-CZ" sz="20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- on-line zdroje: dle licenčních smluv </a:t>
            </a:r>
            <a:r>
              <a:rPr lang="cs-CZ" altLang="cs-CZ" sz="20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X</a:t>
            </a:r>
            <a: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koncovému uživateli </a:t>
            </a:r>
            <a:r>
              <a:rPr lang="cs-CZ" altLang="cs-CZ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VŽDY</a:t>
            </a:r>
            <a: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papírová kopie</a:t>
            </a:r>
          </a:p>
          <a:p>
            <a:pPr marL="0" lvl="0" indent="0" eaLnBrk="1" hangingPunct="1">
              <a:buNone/>
              <a:defRPr/>
            </a:pPr>
            <a:r>
              <a:rPr lang="cs-CZ" altLang="cs-CZ" sz="20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▪ </a:t>
            </a:r>
            <a:r>
              <a:rPr lang="cs-CZ" altLang="cs-CZ" sz="2000" b="1" dirty="0" smtClean="0">
                <a:solidFill>
                  <a:srgbClr val="072297"/>
                </a:solidFill>
                <a:latin typeface="Calibri" panose="020F0502020204030204" pitchFamily="34" charset="0"/>
              </a:rPr>
              <a:t>ceník:</a:t>
            </a:r>
            <a:r>
              <a:rPr lang="cs-CZ" altLang="cs-CZ" sz="2000" dirty="0" smtClean="0">
                <a:solidFill>
                  <a:srgbClr val="072297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papír. kopie  </a:t>
            </a:r>
            <a:r>
              <a:rPr lang="cs-CZ" altLang="cs-CZ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2 Kč</a:t>
            </a:r>
            <a: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/A4 (</a:t>
            </a:r>
            <a:r>
              <a:rPr lang="cs-CZ" altLang="cs-CZ" sz="20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x</a:t>
            </a:r>
            <a: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ÚOCHB a UMPRUM) + příp. poštovné</a:t>
            </a:r>
            <a:b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</a:br>
            <a: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             fax  </a:t>
            </a:r>
            <a:r>
              <a:rPr lang="cs-CZ" altLang="cs-CZ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9</a:t>
            </a:r>
            <a: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Kč</a:t>
            </a:r>
            <a: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/A4</a:t>
            </a:r>
            <a:b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</a:br>
            <a: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             z on-line </a:t>
            </a:r>
            <a:r>
              <a:rPr lang="cs-CZ" altLang="cs-CZ" sz="2000" dirty="0" err="1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db</a:t>
            </a:r>
            <a: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elektronicky </a:t>
            </a:r>
            <a:r>
              <a:rPr lang="cs-CZ" altLang="cs-CZ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2</a:t>
            </a:r>
            <a: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Kč</a:t>
            </a:r>
            <a: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/str. do 7 stran; nad 7 str. </a:t>
            </a:r>
            <a:r>
              <a:rPr lang="cs-CZ" altLang="cs-CZ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15 Kč </a:t>
            </a:r>
            <a: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paušál</a:t>
            </a:r>
            <a:b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</a:br>
            <a: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             EDD </a:t>
            </a:r>
            <a:r>
              <a:rPr lang="cs-CZ" altLang="cs-CZ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2</a:t>
            </a:r>
            <a: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Kč</a:t>
            </a:r>
            <a: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/strana + </a:t>
            </a:r>
            <a:r>
              <a:rPr lang="cs-CZ" altLang="cs-CZ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6,05</a:t>
            </a:r>
            <a: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Kč</a:t>
            </a:r>
            <a: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/strana (poplatek </a:t>
            </a:r>
            <a:r>
              <a:rPr lang="cs-CZ" altLang="cs-CZ" sz="2000" dirty="0" err="1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Dilia</a:t>
            </a:r>
            <a: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)</a:t>
            </a:r>
            <a:b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</a:br>
            <a: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             tištěná kopie dodaná elektronicky  </a:t>
            </a:r>
            <a:r>
              <a:rPr lang="cs-CZ" altLang="cs-CZ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2</a:t>
            </a:r>
            <a: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Kč</a:t>
            </a:r>
            <a: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/strana + </a:t>
            </a:r>
            <a:r>
              <a:rPr lang="cs-CZ" altLang="cs-CZ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2,42</a:t>
            </a:r>
            <a: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Kč</a:t>
            </a:r>
            <a: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/strana (</a:t>
            </a:r>
            <a:r>
              <a:rPr lang="cs-CZ" altLang="cs-CZ" sz="2000" dirty="0" err="1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Dilia</a:t>
            </a:r>
            <a: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)</a:t>
            </a:r>
            <a:r>
              <a:rPr lang="cs-CZ" altLang="cs-CZ" sz="20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	</a:t>
            </a:r>
            <a:endParaRPr lang="cs-CZ" altLang="cs-CZ" sz="2000" u="sng" dirty="0" smtClean="0">
              <a:solidFill>
                <a:sysClr val="windowText" lastClr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6555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>
            <a:lum bright="9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767254"/>
            <a:ext cx="8421688" cy="463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8" y="274638"/>
            <a:ext cx="7738380" cy="1143000"/>
          </a:xfrm>
        </p:spPr>
        <p:txBody>
          <a:bodyPr/>
          <a:lstStyle/>
          <a:p>
            <a:r>
              <a:rPr lang="cs-CZ" sz="4000" dirty="0" smtClean="0"/>
              <a:t>EDD – současná situace (1)</a:t>
            </a:r>
            <a:endParaRPr lang="cs-CZ" sz="40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370" y="195620"/>
            <a:ext cx="929248" cy="597374"/>
          </a:xfrm>
          <a:prstGeom prst="rect">
            <a:avLst/>
          </a:prstGeom>
        </p:spPr>
      </p:pic>
      <p:sp>
        <p:nvSpPr>
          <p:cNvPr id="5" name="Zástupný symbol pro obsah 6"/>
          <p:cNvSpPr txBox="1">
            <a:spLocks/>
          </p:cNvSpPr>
          <p:nvPr/>
        </p:nvSpPr>
        <p:spPr bwMode="auto">
          <a:xfrm>
            <a:off x="255462" y="1417638"/>
            <a:ext cx="8890000" cy="5648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buNone/>
              <a:defRPr/>
            </a:pPr>
            <a:r>
              <a:rPr lang="cs-CZ" altLang="cs-CZ" sz="2200" dirty="0" smtClean="0">
                <a:solidFill>
                  <a:sysClr val="windowText" lastClr="000000"/>
                </a:solidFill>
                <a:latin typeface="Calibri"/>
              </a:rPr>
              <a:t>Původně za všechny služby (vč. EDD) účtováno </a:t>
            </a:r>
            <a:r>
              <a:rPr lang="cs-CZ" altLang="cs-CZ" sz="2200" b="1" dirty="0" smtClean="0">
                <a:solidFill>
                  <a:srgbClr val="FF0000"/>
                </a:solidFill>
                <a:latin typeface="Calibri"/>
              </a:rPr>
              <a:t>2 Kč/A4 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/>
              </a:rPr>
              <a:t>+ příp. poštovné.</a:t>
            </a:r>
            <a:br>
              <a:rPr lang="cs-CZ" altLang="cs-CZ" sz="22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200" dirty="0" smtClean="0">
                <a:solidFill>
                  <a:sysClr val="windowText" lastClr="000000"/>
                </a:solidFill>
                <a:latin typeface="Calibri"/>
              </a:rPr>
              <a:t>Po r. 2009, resp. 2011 </a:t>
            </a:r>
            <a:r>
              <a:rPr lang="cs-CZ" altLang="cs-CZ" sz="2200" b="1" dirty="0" smtClean="0">
                <a:solidFill>
                  <a:srgbClr val="FF0000"/>
                </a:solidFill>
                <a:latin typeface="Calibri"/>
              </a:rPr>
              <a:t>ZMĚNA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/>
              </a:rPr>
              <a:t> – Kolektivní smlouva mezi </a:t>
            </a:r>
            <a:r>
              <a:rPr lang="cs-CZ" altLang="cs-CZ" sz="2200" dirty="0" err="1" smtClean="0">
                <a:solidFill>
                  <a:sysClr val="windowText" lastClr="000000"/>
                </a:solidFill>
                <a:latin typeface="Calibri"/>
              </a:rPr>
              <a:t>Dilia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/>
              </a:rPr>
              <a:t> a NK ČR</a:t>
            </a:r>
            <a:endParaRPr lang="cs-CZ" altLang="cs-CZ" sz="2200" u="sng" dirty="0" smtClean="0">
              <a:solidFill>
                <a:sysClr val="windowText" lastClr="000000"/>
              </a:solidFill>
              <a:latin typeface="Calibri"/>
            </a:endParaRPr>
          </a:p>
          <a:p>
            <a:pPr marL="0" lvl="0" indent="0" eaLnBrk="1" hangingPunct="1">
              <a:buNone/>
              <a:defRPr/>
            </a:pPr>
            <a:r>
              <a:rPr lang="cs-CZ" altLang="cs-CZ" sz="2500" u="sng" dirty="0" smtClean="0">
                <a:solidFill>
                  <a:sysClr val="windowText" lastClr="000000"/>
                </a:solidFill>
                <a:latin typeface="Calibri"/>
              </a:rPr>
              <a:t>Současný stav</a:t>
            </a:r>
            <a:r>
              <a:rPr lang="cs-CZ" altLang="cs-CZ" sz="2000" dirty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altLang="cs-CZ" sz="2000" dirty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2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▪ služba 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pouze na území ČR</a:t>
            </a:r>
            <a:br>
              <a:rPr lang="cs-CZ" altLang="cs-CZ" sz="2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</a:br>
            <a:r>
              <a:rPr lang="cs-CZ" altLang="cs-CZ" sz="2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▪ komu: </a:t>
            </a:r>
            <a:r>
              <a:rPr lang="cs-CZ" altLang="cs-CZ" sz="2200" b="1" dirty="0">
                <a:solidFill>
                  <a:srgbClr val="204ED0"/>
                </a:solidFill>
                <a:latin typeface="Calibri" panose="020F0502020204030204" pitchFamily="34" charset="0"/>
              </a:rPr>
              <a:t>koncovému uživateli</a:t>
            </a:r>
            <a:r>
              <a:rPr lang="cs-CZ" altLang="cs-CZ" sz="2200" b="1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= fyzické osobě prostřednictvím knihovny (knihovna knihovně elektronicky → knihovna koncovému uživateli papírovou kopii); nižší sazba poplatků </a:t>
            </a:r>
            <a:r>
              <a:rPr lang="cs-CZ" altLang="cs-CZ" sz="2200" dirty="0" err="1">
                <a:solidFill>
                  <a:sysClr val="windowText" lastClr="000000"/>
                </a:solidFill>
                <a:latin typeface="Calibri" panose="020F0502020204030204" pitchFamily="34" charset="0"/>
              </a:rPr>
              <a:t>Dilia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 (</a:t>
            </a:r>
            <a:r>
              <a:rPr lang="cs-CZ" altLang="cs-CZ" sz="2200" b="1" dirty="0">
                <a:solidFill>
                  <a:srgbClr val="C00000"/>
                </a:solidFill>
                <a:latin typeface="Calibri" panose="020F0502020204030204" pitchFamily="34" charset="0"/>
              </a:rPr>
              <a:t>2,42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 Kč/str.)</a:t>
            </a:r>
          </a:p>
          <a:p>
            <a:pPr marL="0" lvl="0" indent="0" eaLnBrk="1" hangingPunct="1">
              <a:buNone/>
              <a:defRPr/>
            </a:pPr>
            <a:r>
              <a:rPr lang="cs-CZ" altLang="cs-CZ" sz="2200" b="1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               </a:t>
            </a:r>
            <a:r>
              <a:rPr lang="cs-CZ" altLang="cs-CZ" sz="2200" b="1" dirty="0">
                <a:solidFill>
                  <a:srgbClr val="204ED0"/>
                </a:solidFill>
                <a:latin typeface="Calibri" panose="020F0502020204030204" pitchFamily="34" charset="0"/>
              </a:rPr>
              <a:t>fyzické osobě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, která se SC VPK uzavřela „</a:t>
            </a:r>
            <a:r>
              <a:rPr lang="cs-CZ" altLang="cs-CZ" sz="2200" b="1" i="1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Smlouvu o užívání adresáře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“ (poplatek </a:t>
            </a:r>
            <a:r>
              <a:rPr lang="cs-CZ" altLang="cs-CZ" sz="2200" b="1" dirty="0">
                <a:solidFill>
                  <a:srgbClr val="C00000"/>
                </a:solidFill>
                <a:latin typeface="Calibri" panose="020F0502020204030204" pitchFamily="34" charset="0"/>
              </a:rPr>
              <a:t>6,05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 Kč/str., nejméně </a:t>
            </a:r>
            <a:r>
              <a:rPr lang="cs-CZ" altLang="cs-CZ" sz="2200" b="1" dirty="0">
                <a:solidFill>
                  <a:srgbClr val="C00000"/>
                </a:solidFill>
                <a:latin typeface="Calibri" panose="020F0502020204030204" pitchFamily="34" charset="0"/>
              </a:rPr>
              <a:t>12,10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 Kč; max. </a:t>
            </a:r>
            <a:r>
              <a:rPr lang="cs-CZ" altLang="cs-CZ" sz="2200" b="1" dirty="0">
                <a:solidFill>
                  <a:srgbClr val="C00000"/>
                </a:solidFill>
                <a:latin typeface="Calibri" panose="020F0502020204030204" pitchFamily="34" charset="0"/>
              </a:rPr>
              <a:t>90,75</a:t>
            </a:r>
            <a:r>
              <a:rPr lang="cs-CZ" altLang="cs-CZ" sz="2200" b="1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Kč)</a:t>
            </a:r>
          </a:p>
          <a:p>
            <a:pPr marL="0" lvl="0" indent="0" eaLnBrk="1" hangingPunct="1">
              <a:buNone/>
              <a:defRPr/>
            </a:pPr>
            <a:r>
              <a:rPr lang="cs-CZ" altLang="cs-CZ" sz="2200" b="1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               </a:t>
            </a:r>
            <a:r>
              <a:rPr lang="cs-CZ" altLang="cs-CZ" sz="2200" b="1" dirty="0">
                <a:solidFill>
                  <a:srgbClr val="204ED0"/>
                </a:solidFill>
                <a:latin typeface="Calibri" panose="020F0502020204030204" pitchFamily="34" charset="0"/>
              </a:rPr>
              <a:t>knihovnám evidovaným na MK ČR</a:t>
            </a:r>
            <a:r>
              <a:rPr lang="cs-CZ" altLang="cs-CZ" sz="2200" b="1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(= zastupované knihovny, které poskytují službu EDD výhradně koncovému uživateli, tj. fyzické osobě). </a:t>
            </a:r>
            <a:br>
              <a:rPr lang="cs-CZ" altLang="cs-CZ" sz="2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</a:br>
            <a:r>
              <a:rPr lang="cs-CZ" altLang="cs-CZ" sz="2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Zastupovaná knihovna povinna podle kolektivní smlouvy uzavřít s každým koncovým uživatelem „</a:t>
            </a:r>
            <a:r>
              <a:rPr lang="cs-CZ" altLang="cs-CZ" sz="2200" b="1" i="1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Smlouvu o poskytování služby elektronického dodávání dokumentů koncovému uživateli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“</a:t>
            </a:r>
            <a:br>
              <a:rPr lang="cs-CZ" altLang="cs-CZ" sz="2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</a:br>
            <a:endParaRPr lang="cs-CZ" altLang="cs-CZ" sz="2200" dirty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 marL="0" lvl="0" indent="0" eaLnBrk="1" hangingPunct="1">
              <a:buNone/>
              <a:defRPr/>
            </a:pPr>
            <a:endParaRPr lang="cs-CZ" altLang="cs-CZ" sz="2000" dirty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 marL="0" lvl="0" indent="0" eaLnBrk="1" hangingPunct="1">
              <a:buNone/>
              <a:defRPr/>
            </a:pPr>
            <a:endParaRPr lang="cs-CZ" altLang="cs-CZ" sz="2000" dirty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 marL="0" lvl="0" indent="0" eaLnBrk="1" hangingPunct="1">
              <a:buNone/>
              <a:defRPr/>
            </a:pPr>
            <a:endParaRPr lang="cs-CZ" altLang="cs-CZ" sz="2000" u="sng" dirty="0" smtClean="0">
              <a:solidFill>
                <a:sysClr val="windowText" lastClr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96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>
            <a:lum bright="9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767254"/>
            <a:ext cx="8421688" cy="463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8" y="274638"/>
            <a:ext cx="7738380" cy="1143000"/>
          </a:xfrm>
        </p:spPr>
        <p:txBody>
          <a:bodyPr/>
          <a:lstStyle/>
          <a:p>
            <a:r>
              <a:rPr lang="cs-CZ" sz="4000" dirty="0" smtClean="0"/>
              <a:t>EDD – současná situace (2)</a:t>
            </a:r>
            <a:endParaRPr lang="cs-CZ" sz="40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2366" y="195620"/>
            <a:ext cx="969251" cy="623090"/>
          </a:xfrm>
          <a:prstGeom prst="rect">
            <a:avLst/>
          </a:prstGeom>
        </p:spPr>
      </p:pic>
      <p:sp>
        <p:nvSpPr>
          <p:cNvPr id="5" name="Zástupný symbol pro obsah 6"/>
          <p:cNvSpPr txBox="1">
            <a:spLocks/>
          </p:cNvSpPr>
          <p:nvPr/>
        </p:nvSpPr>
        <p:spPr bwMode="auto">
          <a:xfrm>
            <a:off x="254000" y="1506408"/>
            <a:ext cx="8577618" cy="5072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- 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knihovna 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objedná pro uživatele kopii prostřednictvím EDD → kopie dorazí přímo do osobní schránky uživatele, ke které má přístup pouze on (poplatek </a:t>
            </a:r>
            <a:r>
              <a:rPr lang="cs-CZ" altLang="cs-CZ" sz="2200" b="1" dirty="0">
                <a:solidFill>
                  <a:srgbClr val="C00000"/>
                </a:solidFill>
                <a:latin typeface="Calibri" panose="020F0502020204030204" pitchFamily="34" charset="0"/>
              </a:rPr>
              <a:t>6,05</a:t>
            </a:r>
            <a:r>
              <a:rPr lang="cs-CZ" altLang="cs-CZ" sz="2200" dirty="0">
                <a:solidFill>
                  <a:srgbClr val="C00000"/>
                </a:solidFill>
                <a:latin typeface="Calibri" panose="020F0502020204030204" pitchFamily="34" charset="0"/>
              </a:rPr>
              <a:t> Kč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/str.); </a:t>
            </a:r>
            <a:br>
              <a:rPr lang="cs-CZ" altLang="cs-CZ" sz="2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</a:br>
            <a:r>
              <a:rPr lang="cs-CZ" altLang="cs-CZ" sz="2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- uživatel je povinen s kopií nakládat v souladu s autorským zákonem;</a:t>
            </a:r>
            <a:br>
              <a:rPr lang="cs-CZ" altLang="cs-CZ" sz="2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</a:br>
            <a:r>
              <a:rPr lang="cs-CZ" altLang="cs-CZ" sz="2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- rozmnoženinu díla je oprávněn užít výlučně pro účely výzkumu 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a soukromého studia</a:t>
            </a:r>
          </a:p>
          <a:p>
            <a:pPr marL="0" indent="0" eaLnBrk="1" hangingPunct="1">
              <a:buNone/>
              <a:defRPr/>
            </a:pPr>
            <a:endParaRPr lang="cs-CZ" altLang="cs-CZ" sz="800" dirty="0" smtClean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 marL="0" lvl="0" indent="0" eaLnBrk="1" hangingPunct="1">
              <a:buNone/>
              <a:defRPr/>
            </a:pPr>
            <a:r>
              <a:rPr lang="cs-CZ" altLang="cs-CZ" sz="22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▪ z kopie 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si uživatel 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zhotoví 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finální uživatelskou rozmnoženinu dle 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své volby 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v elektronické podobě ve formátu netextového souboru (</a:t>
            </a:r>
            <a:r>
              <a:rPr lang="cs-CZ" altLang="cs-CZ" sz="2200" dirty="0" err="1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pdf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- VPK nabízí 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pouze tento formát) nebo tištěnou kopii a doručenou elektronickou 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mezitímní 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rozmnoženinu umístěnou na zabezpečeném serveru odstraní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.</a:t>
            </a:r>
          </a:p>
          <a:p>
            <a:pPr marL="0" lvl="0" indent="0" eaLnBrk="1" hangingPunct="1">
              <a:buNone/>
              <a:defRPr/>
            </a:pPr>
            <a:endParaRPr lang="cs-CZ" altLang="cs-CZ" sz="800" dirty="0" smtClean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 marL="0" lvl="0" indent="0" eaLnBrk="1" hangingPunct="1">
              <a:buNone/>
              <a:defRPr/>
            </a:pPr>
            <a:r>
              <a:rPr lang="cs-CZ" altLang="cs-CZ" sz="2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▪ 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povinný text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: </a:t>
            </a:r>
            <a:r>
              <a:rPr lang="cs-CZ" altLang="cs-CZ" sz="2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„EDD/VPK anebo </a:t>
            </a:r>
            <a:r>
              <a:rPr lang="cs-CZ" altLang="cs-CZ" sz="2200" b="1" dirty="0">
                <a:solidFill>
                  <a:srgbClr val="FF0000"/>
                </a:solidFill>
                <a:latin typeface="Calibri" panose="020F0502020204030204" pitchFamily="34" charset="0"/>
              </a:rPr>
              <a:t>sigla knihovny/- </a:t>
            </a:r>
            <a:r>
              <a:rPr lang="cs-CZ" altLang="cs-CZ" sz="2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tato rozmnoženina </a:t>
            </a:r>
            <a:r>
              <a:rPr lang="cs-CZ" altLang="cs-CZ" sz="2200" b="1" dirty="0">
                <a:solidFill>
                  <a:srgbClr val="FF0000"/>
                </a:solidFill>
                <a:latin typeface="Calibri" panose="020F0502020204030204" pitchFamily="34" charset="0"/>
              </a:rPr>
              <a:t>slouží výhradně pro účely výzkumu a </a:t>
            </a:r>
            <a:r>
              <a:rPr lang="cs-CZ" altLang="cs-CZ" sz="2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soukromého </a:t>
            </a:r>
            <a:r>
              <a:rPr lang="cs-CZ" altLang="cs-CZ" sz="2200" b="1" dirty="0">
                <a:solidFill>
                  <a:srgbClr val="FF0000"/>
                </a:solidFill>
                <a:latin typeface="Calibri" panose="020F0502020204030204" pitchFamily="34" charset="0"/>
              </a:rPr>
              <a:t>studia držitele uživatelského konta“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. </a:t>
            </a:r>
          </a:p>
          <a:p>
            <a:pPr marL="0" lvl="0" indent="0" eaLnBrk="1" hangingPunct="1">
              <a:buNone/>
              <a:defRPr/>
            </a:pPr>
            <a:endParaRPr lang="cs-CZ" altLang="cs-CZ" sz="2200" dirty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 marL="0" lvl="0" indent="0" eaLnBrk="1" hangingPunct="1">
              <a:buNone/>
              <a:defRPr/>
            </a:pPr>
            <a:endParaRPr lang="cs-CZ" altLang="cs-CZ" sz="2000" dirty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 marL="0" lvl="0" indent="0" eaLnBrk="1" hangingPunct="1">
              <a:buNone/>
              <a:defRPr/>
            </a:pPr>
            <a:endParaRPr lang="cs-CZ" altLang="cs-CZ" sz="2000" dirty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 marL="0" lvl="0" indent="0" eaLnBrk="1" hangingPunct="1">
              <a:buNone/>
              <a:defRPr/>
            </a:pPr>
            <a:endParaRPr lang="cs-CZ" altLang="cs-CZ" sz="2000" u="sng" dirty="0" smtClean="0">
              <a:solidFill>
                <a:sysClr val="windowText" lastClr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43895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>
            <a:lum bright="9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767254"/>
            <a:ext cx="8421688" cy="463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8" y="274638"/>
            <a:ext cx="7738380" cy="1143000"/>
          </a:xfrm>
        </p:spPr>
        <p:txBody>
          <a:bodyPr/>
          <a:lstStyle/>
          <a:p>
            <a:r>
              <a:rPr lang="cs-CZ" sz="4000" dirty="0" smtClean="0"/>
              <a:t>On-line zdroje</a:t>
            </a:r>
            <a:endParaRPr lang="cs-CZ" sz="40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364" y="195620"/>
            <a:ext cx="974253" cy="668096"/>
          </a:xfrm>
          <a:prstGeom prst="rect">
            <a:avLst/>
          </a:prstGeom>
        </p:spPr>
      </p:pic>
      <p:sp>
        <p:nvSpPr>
          <p:cNvPr id="5" name="Zástupný symbol pro obsah 6"/>
          <p:cNvSpPr txBox="1">
            <a:spLocks/>
          </p:cNvSpPr>
          <p:nvPr/>
        </p:nvSpPr>
        <p:spPr bwMode="auto">
          <a:xfrm>
            <a:off x="254000" y="1417638"/>
            <a:ext cx="8890000" cy="5648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buNone/>
              <a:defRPr/>
            </a:pPr>
            <a: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▪ 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kopie papírové či dodané elektronickou cestou</a:t>
            </a:r>
          </a:p>
          <a:p>
            <a:pPr marL="0" lvl="0" indent="0" eaLnBrk="1" hangingPunct="1">
              <a:buNone/>
              <a:defRPr/>
            </a:pPr>
            <a:r>
              <a:rPr lang="cs-CZ" altLang="cs-CZ" sz="22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▪ závisí na </a:t>
            </a:r>
            <a:r>
              <a:rPr lang="cs-CZ" altLang="cs-CZ" sz="2200" b="1" dirty="0" smtClean="0">
                <a:solidFill>
                  <a:srgbClr val="204ED0"/>
                </a:solidFill>
                <a:latin typeface="Calibri" panose="020F0502020204030204" pitchFamily="34" charset="0"/>
              </a:rPr>
              <a:t>licenční smlouvě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, příp. na typu žadatele – v systému zaneseno → zobrazí se pouze možnosti, které jsou pro daný dokument a žadatele povoleny</a:t>
            </a:r>
          </a:p>
          <a:p>
            <a:pPr marL="0" lvl="0" indent="0" eaLnBrk="1" hangingPunct="1">
              <a:buNone/>
              <a:defRPr/>
            </a:pPr>
            <a:r>
              <a:rPr lang="cs-CZ" altLang="cs-CZ" sz="22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▪ ceník:  papírová kopie </a:t>
            </a:r>
            <a:r>
              <a:rPr lang="cs-CZ" altLang="cs-CZ" sz="2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2 Kč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/str. + příp. poštovné</a:t>
            </a:r>
            <a:br>
              <a:rPr lang="cs-CZ" altLang="cs-CZ" sz="22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</a:br>
            <a:r>
              <a:rPr lang="cs-CZ" altLang="cs-CZ" sz="22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              kopie dodané elektronickou cestou </a:t>
            </a:r>
            <a:r>
              <a:rPr lang="cs-CZ" altLang="cs-CZ" sz="2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2 Kč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/str. (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1-7 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stran), 8 a více stran </a:t>
            </a:r>
            <a:r>
              <a:rPr lang="cs-CZ" altLang="cs-CZ" sz="2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15 Kč</a:t>
            </a:r>
            <a:endParaRPr lang="cs-CZ" altLang="cs-CZ" sz="22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lvl="0" indent="0" eaLnBrk="1" hangingPunct="1">
              <a:buNone/>
              <a:defRPr/>
            </a:pPr>
            <a:r>
              <a:rPr lang="cs-CZ" altLang="cs-CZ" sz="2400" b="1" u="sng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V</a:t>
            </a:r>
            <a:r>
              <a:rPr lang="cs-CZ" altLang="cs-CZ" sz="2400" b="1" u="sng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ýjimka </a:t>
            </a:r>
            <a:r>
              <a:rPr lang="cs-CZ" altLang="cs-CZ" sz="2400" b="1" u="sng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pro uživatele VPK k využívání služeb z on-line </a:t>
            </a:r>
            <a:r>
              <a:rPr lang="cs-CZ" altLang="cs-CZ" sz="2400" b="1" u="sng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zdrojů</a:t>
            </a:r>
          </a:p>
          <a:p>
            <a:pPr marL="0" lvl="0" indent="0" eaLnBrk="1" hangingPunct="1">
              <a:buNone/>
              <a:defRPr/>
            </a:pPr>
            <a:r>
              <a:rPr lang="cs-CZ" altLang="cs-CZ" sz="20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	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 1) organizace splňující definici Rámce společenství pro státní 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podporu 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výzkumu, vývoje a inovací č. 2006/c-323/01  </a:t>
            </a:r>
          </a:p>
          <a:p>
            <a:pPr marL="0" lvl="0" indent="0" eaLnBrk="1" hangingPunct="1">
              <a:buNone/>
              <a:defRPr/>
            </a:pPr>
            <a:r>
              <a:rPr lang="cs-CZ" altLang="cs-CZ" sz="2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	  2) organizace splňující výjimku č. 800/2008 Nařízení Komise 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(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ES) č. 800/2008 ze dne 6. srpna 2008 o blokových výjimkách </a:t>
            </a:r>
            <a:endParaRPr lang="cs-CZ" altLang="cs-CZ" sz="2200" dirty="0" smtClean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 marL="0" lvl="0" indent="0" eaLnBrk="1" hangingPunct="1">
              <a:buNone/>
              <a:defRPr/>
            </a:pPr>
            <a:r>
              <a:rPr lang="cs-CZ" altLang="cs-CZ" sz="2200" b="1" i="1" dirty="0">
                <a:solidFill>
                  <a:srgbClr val="204ED0"/>
                </a:solidFill>
                <a:latin typeface="Calibri" panose="020F0502020204030204" pitchFamily="34" charset="0"/>
              </a:rPr>
              <a:t>Prohlášení k využívání informačních zdrojů</a:t>
            </a:r>
            <a:r>
              <a:rPr lang="cs-CZ" altLang="cs-CZ" sz="2200" dirty="0">
                <a:solidFill>
                  <a:srgbClr val="204ED0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– uživatel podepíše, pokud 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splňuje jednu z 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podmínek</a:t>
            </a:r>
            <a:endParaRPr lang="cs-CZ" altLang="cs-CZ" sz="2200" dirty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 marL="0" lvl="0" indent="0" eaLnBrk="1" hangingPunct="1">
              <a:buNone/>
              <a:defRPr/>
            </a:pPr>
            <a:r>
              <a:rPr lang="cs-CZ" altLang="cs-CZ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</a:t>
            </a:r>
          </a:p>
          <a:p>
            <a:pPr marL="0" lvl="0" indent="0" eaLnBrk="1" hangingPunct="1">
              <a:buNone/>
              <a:defRPr/>
            </a:pPr>
            <a:endParaRPr lang="cs-CZ" altLang="cs-CZ" sz="2000" dirty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 marL="0" lvl="0" indent="0" eaLnBrk="1" hangingPunct="1">
              <a:buNone/>
              <a:defRPr/>
            </a:pPr>
            <a:endParaRPr lang="cs-CZ" altLang="cs-CZ" sz="2000" dirty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 marL="0" lvl="0" indent="0" eaLnBrk="1" hangingPunct="1">
              <a:buNone/>
              <a:defRPr/>
            </a:pPr>
            <a:endParaRPr lang="cs-CZ" altLang="cs-CZ" sz="2000" u="sng" dirty="0" smtClean="0">
              <a:solidFill>
                <a:sysClr val="windowText" lastClr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472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>
            <a:lum bright="9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763814"/>
            <a:ext cx="8421688" cy="4635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4101"/>
          </a:xfrm>
        </p:spPr>
        <p:txBody>
          <a:bodyPr/>
          <a:lstStyle/>
          <a:p>
            <a:r>
              <a:rPr lang="cs-CZ" dirty="0" smtClean="0"/>
              <a:t>VPK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350" y="195619"/>
            <a:ext cx="1109268" cy="713101"/>
          </a:xfrm>
          <a:prstGeom prst="rect">
            <a:avLst/>
          </a:prstGeom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669823"/>
              </p:ext>
            </p:extLst>
          </p:nvPr>
        </p:nvGraphicFramePr>
        <p:xfrm>
          <a:off x="701568" y="3835618"/>
          <a:ext cx="7985231" cy="27887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6953"/>
                <a:gridCol w="1067792"/>
                <a:gridCol w="974941"/>
                <a:gridCol w="920996"/>
                <a:gridCol w="945105"/>
                <a:gridCol w="919444"/>
              </a:tblGrid>
              <a:tr h="467012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Služby nabízené prostřednictvím VPK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733">
                        <a:alpha val="62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695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DCB95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</a:p>
                  </a:txBody>
                  <a:tcPr marL="9525" marR="9525" marT="9523" marB="0" anchor="b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DCB95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2011</a:t>
                      </a:r>
                    </a:p>
                  </a:txBody>
                  <a:tcPr marL="9525" marR="9525" marT="9523" marB="0" anchor="b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DCB95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</a:t>
                      </a:r>
                    </a:p>
                  </a:txBody>
                  <a:tcPr marL="9525" marR="9525" marT="9523" marB="0" anchor="b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DCB95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</a:t>
                      </a:r>
                    </a:p>
                  </a:txBody>
                  <a:tcPr marL="9525" marR="9525" marT="9523" marB="0" anchor="b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DCB95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2014</a:t>
                      </a:r>
                      <a:endParaRPr lang="cs-CZ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DCB95">
                        <a:alpha val="49000"/>
                      </a:srgbClr>
                    </a:solidFill>
                  </a:tcPr>
                </a:tc>
              </a:tr>
              <a:tr h="38695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Požadavky celkem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DCB95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19974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16693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15308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14482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13049</a:t>
                      </a:r>
                      <a:endParaRPr lang="cs-CZ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8695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požadavky do NTK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DCB95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9023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7539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7283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7188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7024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8695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lang="cs-CZ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požadavky </a:t>
                      </a:r>
                      <a:r>
                        <a:rPr lang="cs-CZ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MMS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DCB95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4784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3895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3961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4169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4168</a:t>
                      </a:r>
                    </a:p>
                  </a:txBody>
                  <a:tcPr marL="9525" marR="9525" marT="952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86954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kopie (EDD + papír. kopie)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DCB95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3723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3163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2950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2705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2570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8695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lang="cs-CZ" sz="16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</a:t>
                      </a:r>
                      <a:r>
                        <a:rPr lang="cs-CZ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6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  <a:endParaRPr lang="cs-CZ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B95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516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481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372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314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Obdélník 3"/>
          <p:cNvSpPr/>
          <p:nvPr/>
        </p:nvSpPr>
        <p:spPr>
          <a:xfrm>
            <a:off x="445503" y="1167758"/>
            <a:ext cx="821848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latin typeface="Calibri" panose="020F0502020204030204" pitchFamily="34" charset="0"/>
              </a:rPr>
              <a:t>spektrum nabízených služeb: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	 ▫ </a:t>
            </a:r>
            <a:r>
              <a:rPr lang="cs-CZ" sz="2400" dirty="0" smtClean="0">
                <a:latin typeface="Calibri" panose="020F0502020204030204" pitchFamily="34" charset="0"/>
              </a:rPr>
              <a:t>dodání </a:t>
            </a:r>
            <a:r>
              <a:rPr lang="cs-CZ" sz="2400" dirty="0">
                <a:latin typeface="Calibri" panose="020F0502020204030204" pitchFamily="34" charset="0"/>
              </a:rPr>
              <a:t>plného textu (formou EDD nebo reprografické </a:t>
            </a:r>
            <a:r>
              <a:rPr lang="cs-CZ" sz="2400" dirty="0" smtClean="0">
                <a:latin typeface="Calibri" panose="020F0502020204030204" pitchFamily="34" charset="0"/>
              </a:rPr>
              <a:t>	    služby</a:t>
            </a:r>
            <a:r>
              <a:rPr lang="cs-CZ" sz="2400" dirty="0">
                <a:latin typeface="Calibri" panose="020F0502020204030204" pitchFamily="34" charset="0"/>
              </a:rPr>
              <a:t>)</a:t>
            </a:r>
          </a:p>
          <a:p>
            <a:r>
              <a:rPr lang="cs-CZ" sz="2400" dirty="0">
                <a:latin typeface="Calibri" panose="020F0502020204030204" pitchFamily="34" charset="0"/>
              </a:rPr>
              <a:t>	 ▫ </a:t>
            </a:r>
            <a:r>
              <a:rPr lang="cs-CZ" sz="2400" dirty="0" smtClean="0">
                <a:latin typeface="Calibri" panose="020F0502020204030204" pitchFamily="34" charset="0"/>
              </a:rPr>
              <a:t>MMS</a:t>
            </a:r>
            <a:r>
              <a:rPr lang="cs-CZ" sz="2400" dirty="0">
                <a:latin typeface="Calibri" panose="020F0502020204030204" pitchFamily="34" charset="0"/>
              </a:rPr>
              <a:t/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	 ▫ </a:t>
            </a:r>
            <a:r>
              <a:rPr lang="cs-CZ" sz="2400" dirty="0" err="1" smtClean="0">
                <a:latin typeface="Calibri" panose="020F0502020204030204" pitchFamily="34" charset="0"/>
              </a:rPr>
              <a:t>Current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dirty="0" err="1" smtClean="0">
                <a:latin typeface="Calibri" panose="020F0502020204030204" pitchFamily="34" charset="0"/>
              </a:rPr>
              <a:t>Contents</a:t>
            </a:r>
            <a:endParaRPr lang="cs-CZ" sz="2400" dirty="0" smtClean="0">
              <a:latin typeface="Calibri" panose="020F0502020204030204" pitchFamily="34" charset="0"/>
            </a:endParaRPr>
          </a:p>
          <a:p>
            <a:r>
              <a:rPr lang="cs-CZ" sz="800" dirty="0"/>
              <a:t>	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</a:t>
            </a:r>
            <a:r>
              <a:rPr lang="cs-CZ" dirty="0"/>
              <a:t> ▫ </a:t>
            </a:r>
            <a:r>
              <a:rPr lang="cs-CZ" sz="2400" b="1" i="1" dirty="0" smtClean="0">
                <a:solidFill>
                  <a:srgbClr val="78490A"/>
                </a:solidFill>
                <a:latin typeface="Calibri" panose="020F0502020204030204" pitchFamily="34" charset="0"/>
              </a:rPr>
              <a:t>MVS – propojení ze SK ČR</a:t>
            </a:r>
            <a:endParaRPr lang="cs-CZ" sz="2400" b="1" i="1" dirty="0">
              <a:solidFill>
                <a:srgbClr val="78490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36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>
            <a:lum bright="9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767254"/>
            <a:ext cx="8421688" cy="463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8" y="729415"/>
            <a:ext cx="8621710" cy="1143000"/>
          </a:xfrm>
        </p:spPr>
        <p:txBody>
          <a:bodyPr/>
          <a:lstStyle/>
          <a:p>
            <a:r>
              <a:rPr lang="cs-CZ" sz="4000" dirty="0" smtClean="0"/>
              <a:t>Propojení SK ČR a VPK - časopisy</a:t>
            </a:r>
            <a:endParaRPr lang="cs-CZ" sz="40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358" y="195620"/>
            <a:ext cx="1039260" cy="668096"/>
          </a:xfrm>
          <a:prstGeom prst="rect">
            <a:avLst/>
          </a:prstGeom>
        </p:spPr>
      </p:pic>
      <p:sp>
        <p:nvSpPr>
          <p:cNvPr id="5" name="Zástupný symbol pro obsah 6"/>
          <p:cNvSpPr txBox="1">
            <a:spLocks/>
          </p:cNvSpPr>
          <p:nvPr/>
        </p:nvSpPr>
        <p:spPr bwMode="auto">
          <a:xfrm>
            <a:off x="250861" y="1587627"/>
            <a:ext cx="8773495" cy="4991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buNone/>
              <a:defRPr/>
            </a:pPr>
            <a:r>
              <a:rPr lang="cs-CZ" altLang="cs-CZ" sz="2800" b="1" u="sng" dirty="0">
                <a:solidFill>
                  <a:sysClr val="windowText" lastClr="000000"/>
                </a:solidFill>
                <a:latin typeface="Calibri"/>
              </a:rPr>
              <a:t>Fáze</a:t>
            </a:r>
            <a:r>
              <a:rPr lang="cs-CZ" altLang="cs-CZ" sz="2800" b="1" u="sng" dirty="0" smtClean="0">
                <a:solidFill>
                  <a:sysClr val="windowText" lastClr="000000"/>
                </a:solidFill>
                <a:latin typeface="Calibri"/>
              </a:rPr>
              <a:t>:</a:t>
            </a:r>
          </a:p>
          <a:p>
            <a:pPr marL="0" lvl="0" indent="0" eaLnBrk="1" hangingPunct="1">
              <a:buNone/>
              <a:defRPr/>
            </a:pPr>
            <a:r>
              <a:rPr lang="cs-CZ" altLang="cs-CZ" sz="2400" dirty="0" smtClean="0">
                <a:solidFill>
                  <a:sysClr val="windowText" lastClr="000000"/>
                </a:solidFill>
                <a:latin typeface="Calibri"/>
              </a:rPr>
              <a:t>1) </a:t>
            </a:r>
            <a:r>
              <a:rPr lang="cs-CZ" altLang="cs-CZ" sz="2400" b="1" dirty="0" smtClean="0">
                <a:solidFill>
                  <a:sysClr val="windowText" lastClr="000000"/>
                </a:solidFill>
                <a:latin typeface="Calibri"/>
              </a:rPr>
              <a:t>seriály </a:t>
            </a:r>
            <a:r>
              <a:rPr lang="cs-CZ" altLang="cs-CZ" sz="2400" b="1" dirty="0">
                <a:solidFill>
                  <a:sysClr val="windowText" lastClr="000000"/>
                </a:solidFill>
                <a:latin typeface="Calibri"/>
              </a:rPr>
              <a:t>s ISSN:</a:t>
            </a:r>
            <a:r>
              <a:rPr lang="cs-CZ" altLang="cs-CZ" sz="2400" dirty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altLang="cs-CZ" sz="2400" dirty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400" dirty="0">
                <a:solidFill>
                  <a:sysClr val="windowText" lastClr="000000"/>
                </a:solidFill>
                <a:latin typeface="Calibri"/>
              </a:rPr>
              <a:t>při procesu zobrazování titulu s ISSN v SK ČR dotaz do SK VPK, zda se ISSN ve VPK nachází, do zobrazeného záznamu pak v případě kladné odpovědi přibude tlačítko „Objednat článek z VPK“                         </a:t>
            </a:r>
            <a:r>
              <a:rPr lang="cs-CZ" altLang="cs-CZ" sz="2400" dirty="0" smtClean="0">
                <a:solidFill>
                  <a:sysClr val="windowText" lastClr="000000"/>
                </a:solidFill>
                <a:latin typeface="Calibri"/>
              </a:rPr>
              <a:t>   → </a:t>
            </a:r>
            <a:r>
              <a:rPr lang="cs-CZ" altLang="cs-CZ" sz="2400" dirty="0">
                <a:solidFill>
                  <a:sysClr val="windowText" lastClr="000000"/>
                </a:solidFill>
                <a:latin typeface="Calibri"/>
              </a:rPr>
              <a:t>přihlášení do systému VPK → možnost </a:t>
            </a:r>
            <a:r>
              <a:rPr lang="cs-CZ" altLang="cs-CZ" sz="2400" dirty="0" smtClean="0">
                <a:solidFill>
                  <a:sysClr val="windowText" lastClr="000000"/>
                </a:solidFill>
                <a:latin typeface="Calibri"/>
              </a:rPr>
              <a:t>objednání</a:t>
            </a:r>
          </a:p>
          <a:p>
            <a:pPr marL="0" lvl="0" indent="0" eaLnBrk="1" hangingPunct="1">
              <a:buNone/>
              <a:defRPr/>
            </a:pPr>
            <a:r>
              <a:rPr lang="pl-PL" altLang="cs-CZ" sz="2400" dirty="0">
                <a:solidFill>
                  <a:sysClr val="windowText" lastClr="000000"/>
                </a:solidFill>
                <a:latin typeface="Calibri"/>
              </a:rPr>
              <a:t>Testováno na konci října 2014</a:t>
            </a:r>
          </a:p>
          <a:p>
            <a:pPr marL="0" lvl="0" indent="0" eaLnBrk="1" hangingPunct="1">
              <a:buNone/>
              <a:defRPr/>
            </a:pPr>
            <a:r>
              <a:rPr lang="cs-CZ" altLang="cs-CZ" sz="2400" dirty="0">
                <a:solidFill>
                  <a:sysClr val="windowText" lastClr="000000"/>
                </a:solidFill>
                <a:latin typeface="Calibri"/>
              </a:rPr>
              <a:t>2) </a:t>
            </a:r>
            <a:r>
              <a:rPr lang="cs-CZ" altLang="cs-CZ" sz="2400" b="1" dirty="0">
                <a:solidFill>
                  <a:sysClr val="windowText" lastClr="000000"/>
                </a:solidFill>
                <a:latin typeface="Calibri"/>
              </a:rPr>
              <a:t>tituly bez ISSN </a:t>
            </a:r>
            <a:r>
              <a:rPr lang="cs-CZ" altLang="cs-CZ" sz="2400" dirty="0">
                <a:solidFill>
                  <a:sysClr val="windowText" lastClr="000000"/>
                </a:solidFill>
                <a:latin typeface="Calibri"/>
              </a:rPr>
              <a:t>– nutno doladit (dotaz na základě názvu</a:t>
            </a:r>
            <a:r>
              <a:rPr lang="cs-CZ" altLang="cs-CZ" sz="2400" dirty="0" smtClean="0">
                <a:solidFill>
                  <a:sysClr val="windowText" lastClr="000000"/>
                </a:solidFill>
                <a:latin typeface="Calibri"/>
              </a:rPr>
              <a:t>??)</a:t>
            </a:r>
            <a:br>
              <a:rPr lang="cs-CZ" altLang="cs-CZ" sz="24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400" dirty="0" smtClean="0">
                <a:solidFill>
                  <a:sysClr val="windowText" lastClr="000000"/>
                </a:solidFill>
                <a:latin typeface="Calibri"/>
              </a:rPr>
              <a:t>České časopisy bez ISSN: </a:t>
            </a:r>
            <a:br>
              <a:rPr lang="cs-CZ" altLang="cs-CZ" sz="24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400" i="1" u="sng" dirty="0" smtClean="0">
                <a:solidFill>
                  <a:sysClr val="windowText" lastClr="000000"/>
                </a:solidFill>
                <a:latin typeface="Calibri"/>
              </a:rPr>
              <a:t>České </a:t>
            </a:r>
            <a:r>
              <a:rPr lang="cs-CZ" altLang="cs-CZ" sz="2400" i="1" u="sng" dirty="0">
                <a:solidFill>
                  <a:sysClr val="windowText" lastClr="000000"/>
                </a:solidFill>
                <a:latin typeface="Calibri"/>
              </a:rPr>
              <a:t>národní středisko </a:t>
            </a:r>
            <a:r>
              <a:rPr lang="cs-CZ" altLang="cs-CZ" sz="2400" i="1" u="sng" dirty="0" smtClean="0">
                <a:solidFill>
                  <a:sysClr val="windowText" lastClr="000000"/>
                </a:solidFill>
                <a:latin typeface="Calibri"/>
              </a:rPr>
              <a:t>ISSN</a:t>
            </a:r>
            <a:r>
              <a:rPr lang="cs-CZ" altLang="cs-CZ" sz="2400" dirty="0" smtClean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altLang="cs-CZ" sz="24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400" dirty="0" smtClean="0">
                <a:solidFill>
                  <a:sysClr val="windowText" lastClr="000000"/>
                </a:solidFill>
                <a:latin typeface="Calibri"/>
              </a:rPr>
              <a:t>pomůže při doplňování chybějících ISSN</a:t>
            </a:r>
            <a:br>
              <a:rPr lang="cs-CZ" altLang="cs-CZ" sz="24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400" dirty="0" smtClean="0">
                <a:solidFill>
                  <a:sysClr val="windowText" lastClr="000000"/>
                </a:solidFill>
                <a:latin typeface="Calibri"/>
              </a:rPr>
              <a:t>         X běh na dlouhou trať (několik tisíc různě kvalitních titulů). </a:t>
            </a:r>
            <a:endParaRPr lang="cs-CZ" altLang="cs-CZ" sz="2400" dirty="0">
              <a:solidFill>
                <a:sysClr val="windowText" lastClr="000000"/>
              </a:solidFill>
              <a:latin typeface="Calibri"/>
            </a:endParaRPr>
          </a:p>
          <a:p>
            <a:pPr marL="0" lvl="0" indent="0" eaLnBrk="1" hangingPunct="1">
              <a:buNone/>
              <a:defRPr/>
            </a:pPr>
            <a:endParaRPr lang="cs-CZ" altLang="cs-CZ" sz="2400" dirty="0" smtClean="0">
              <a:solidFill>
                <a:sysClr val="windowText" lastClr="000000"/>
              </a:solidFill>
              <a:latin typeface="Calibri"/>
            </a:endParaRPr>
          </a:p>
          <a:p>
            <a:pPr marL="0" lvl="0" indent="0" eaLnBrk="1" hangingPunct="1">
              <a:buNone/>
              <a:defRPr/>
            </a:pPr>
            <a:r>
              <a:rPr lang="cs-CZ" altLang="cs-CZ" sz="20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	</a:t>
            </a:r>
            <a:endParaRPr lang="cs-CZ" altLang="cs-CZ" sz="2000" u="sng" dirty="0" smtClean="0">
              <a:solidFill>
                <a:sysClr val="windowText" lastClr="000000"/>
              </a:solidFill>
              <a:latin typeface="Calibri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230" y="3240951"/>
            <a:ext cx="1819275" cy="367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229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>
            <a:lum bright="9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767254"/>
            <a:ext cx="8421688" cy="463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8" y="274638"/>
            <a:ext cx="7738380" cy="1143000"/>
          </a:xfrm>
        </p:spPr>
        <p:txBody>
          <a:bodyPr/>
          <a:lstStyle/>
          <a:p>
            <a:r>
              <a:rPr lang="cs-CZ" sz="4200" dirty="0" smtClean="0"/>
              <a:t>Propojení SK ČR a VPK</a:t>
            </a:r>
            <a:endParaRPr lang="cs-CZ" sz="42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358" y="195620"/>
            <a:ext cx="1039260" cy="668096"/>
          </a:xfrm>
          <a:prstGeom prst="rect">
            <a:avLst/>
          </a:prstGeom>
        </p:spPr>
      </p:pic>
      <p:sp>
        <p:nvSpPr>
          <p:cNvPr id="5" name="Zástupný symbol pro obsah 6"/>
          <p:cNvSpPr txBox="1">
            <a:spLocks/>
          </p:cNvSpPr>
          <p:nvPr/>
        </p:nvSpPr>
        <p:spPr bwMode="auto">
          <a:xfrm>
            <a:off x="250861" y="1408002"/>
            <a:ext cx="8773495" cy="5648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buNone/>
              <a:defRPr/>
            </a:pPr>
            <a:r>
              <a:rPr lang="cs-CZ" altLang="cs-CZ" dirty="0">
                <a:solidFill>
                  <a:srgbClr val="FF0000"/>
                </a:solidFill>
                <a:latin typeface="Calibri"/>
              </a:rPr>
              <a:t>x problémy</a:t>
            </a:r>
            <a:r>
              <a:rPr lang="cs-CZ" altLang="cs-CZ" dirty="0" smtClean="0">
                <a:solidFill>
                  <a:srgbClr val="FF0000"/>
                </a:solidFill>
                <a:latin typeface="Calibri"/>
              </a:rPr>
              <a:t>:</a:t>
            </a:r>
          </a:p>
          <a:p>
            <a:pPr eaLnBrk="1" hangingPunct="1">
              <a:defRPr/>
            </a:pPr>
            <a:r>
              <a:rPr lang="cs-CZ" altLang="cs-CZ" sz="2800" dirty="0">
                <a:solidFill>
                  <a:sysClr val="windowText" lastClr="000000"/>
                </a:solidFill>
                <a:latin typeface="Calibri"/>
              </a:rPr>
              <a:t>nesouhlasí odběry v SK ČR s odběry v SK VPK</a:t>
            </a:r>
          </a:p>
          <a:p>
            <a:pPr eaLnBrk="1" hangingPunct="1">
              <a:defRPr/>
            </a:pPr>
            <a:r>
              <a:rPr lang="cs-CZ" altLang="cs-CZ" sz="2800" dirty="0">
                <a:solidFill>
                  <a:sysClr val="windowText" lastClr="000000"/>
                </a:solidFill>
                <a:latin typeface="Calibri"/>
              </a:rPr>
              <a:t>nesouhlasí informace o knihovnách, které konkrétní titul odebírají (v SK ČR účastnická knihovna VPK odběry má X v SK VPK u titulu uvedena není)</a:t>
            </a:r>
          </a:p>
          <a:p>
            <a:pPr marL="0" lvl="0" indent="0" eaLnBrk="1" hangingPunct="1">
              <a:buNone/>
              <a:defRPr/>
            </a:pPr>
            <a:r>
              <a:rPr lang="cs-CZ" altLang="cs-CZ" sz="2800" dirty="0">
                <a:solidFill>
                  <a:sysClr val="windowText" lastClr="000000"/>
                </a:solidFill>
                <a:latin typeface="Calibri"/>
              </a:rPr>
              <a:t>Důvody: </a:t>
            </a:r>
          </a:p>
          <a:p>
            <a:pPr marL="0" lvl="0" indent="0" eaLnBrk="1" hangingPunct="1">
              <a:buNone/>
              <a:defRPr/>
            </a:pPr>
            <a:r>
              <a:rPr lang="cs-CZ" altLang="cs-CZ" sz="2800" dirty="0">
                <a:solidFill>
                  <a:sysClr val="windowText" lastClr="000000"/>
                </a:solidFill>
                <a:latin typeface="Calibri"/>
              </a:rPr>
              <a:t>knihovna nahlásí do SK VPK pouze ty roky, z nichž je </a:t>
            </a:r>
            <a:r>
              <a:rPr lang="cs-CZ" altLang="cs-CZ" sz="2800" b="1" dirty="0">
                <a:solidFill>
                  <a:sysClr val="windowText" lastClr="000000"/>
                </a:solidFill>
                <a:latin typeface="Calibri"/>
              </a:rPr>
              <a:t>schopna/ochotna</a:t>
            </a:r>
            <a:r>
              <a:rPr lang="cs-CZ" altLang="cs-CZ" sz="2800" dirty="0">
                <a:solidFill>
                  <a:sysClr val="windowText" lastClr="000000"/>
                </a:solidFill>
                <a:latin typeface="Calibri"/>
              </a:rPr>
              <a:t> poskytnout DDS; </a:t>
            </a:r>
          </a:p>
          <a:p>
            <a:pPr marL="0" lvl="0" indent="0" eaLnBrk="1" hangingPunct="1">
              <a:buNone/>
              <a:defRPr/>
            </a:pPr>
            <a:r>
              <a:rPr lang="cs-CZ" altLang="cs-CZ" sz="2800" dirty="0">
                <a:solidFill>
                  <a:sysClr val="windowText" lastClr="000000"/>
                </a:solidFill>
                <a:latin typeface="Calibri"/>
              </a:rPr>
              <a:t>na preciznosti dat v SK VPK je založeno </a:t>
            </a:r>
            <a:r>
              <a:rPr lang="cs-CZ" altLang="cs-CZ" sz="2800" dirty="0" err="1">
                <a:solidFill>
                  <a:sysClr val="windowText" lastClr="000000"/>
                </a:solidFill>
                <a:latin typeface="Calibri"/>
              </a:rPr>
              <a:t>workflow</a:t>
            </a:r>
            <a:r>
              <a:rPr lang="cs-CZ" altLang="cs-CZ" sz="2800" dirty="0">
                <a:solidFill>
                  <a:sysClr val="windowText" lastClr="000000"/>
                </a:solidFill>
                <a:latin typeface="Calibri"/>
              </a:rPr>
              <a:t> VPK = &gt; knihovny jsou tím přirozeně </a:t>
            </a:r>
            <a:r>
              <a:rPr lang="cs-CZ" altLang="cs-CZ" sz="2800" b="1" dirty="0">
                <a:solidFill>
                  <a:sysClr val="windowText" lastClr="000000"/>
                </a:solidFill>
                <a:latin typeface="Calibri"/>
              </a:rPr>
              <a:t>„nuceny“ uvádět přesnější údaje</a:t>
            </a:r>
            <a:r>
              <a:rPr lang="cs-CZ" altLang="cs-CZ" sz="2800" dirty="0">
                <a:solidFill>
                  <a:sysClr val="windowText" lastClr="000000"/>
                </a:solidFill>
                <a:latin typeface="Calibri"/>
              </a:rPr>
              <a:t>; v SK ČR i SK VPK probíhají roční aktualizace dat</a:t>
            </a:r>
          </a:p>
          <a:p>
            <a:pPr marL="0" lvl="0" indent="0" eaLnBrk="1" hangingPunct="1">
              <a:buNone/>
              <a:defRPr/>
            </a:pPr>
            <a:endParaRPr lang="cs-CZ" altLang="cs-CZ" sz="2400" dirty="0" smtClean="0">
              <a:solidFill>
                <a:sysClr val="windowText" lastClr="000000"/>
              </a:solidFill>
              <a:latin typeface="Calibri"/>
            </a:endParaRPr>
          </a:p>
          <a:p>
            <a:pPr marL="0" lvl="0" indent="0" eaLnBrk="1" hangingPunct="1">
              <a:buNone/>
              <a:defRPr/>
            </a:pPr>
            <a:r>
              <a:rPr lang="cs-CZ" altLang="cs-CZ" sz="20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	</a:t>
            </a:r>
            <a:endParaRPr lang="cs-CZ" altLang="cs-CZ" sz="2000" u="sng" dirty="0" smtClean="0">
              <a:solidFill>
                <a:sysClr val="windowText" lastClr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971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>
            <a:lum bright="9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767254"/>
            <a:ext cx="8421688" cy="463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8" y="274638"/>
            <a:ext cx="7738380" cy="1143000"/>
          </a:xfrm>
        </p:spPr>
        <p:txBody>
          <a:bodyPr/>
          <a:lstStyle/>
          <a:p>
            <a:r>
              <a:rPr lang="cs-CZ" sz="4200" dirty="0" smtClean="0"/>
              <a:t>Propojení SK ČR a VPK</a:t>
            </a:r>
            <a:endParaRPr lang="cs-CZ" sz="42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358" y="195620"/>
            <a:ext cx="1039260" cy="668096"/>
          </a:xfrm>
          <a:prstGeom prst="rect">
            <a:avLst/>
          </a:prstGeom>
        </p:spPr>
      </p:pic>
      <p:sp>
        <p:nvSpPr>
          <p:cNvPr id="5" name="Zástupný symbol pro obsah 6"/>
          <p:cNvSpPr txBox="1">
            <a:spLocks/>
          </p:cNvSpPr>
          <p:nvPr/>
        </p:nvSpPr>
        <p:spPr bwMode="auto">
          <a:xfrm>
            <a:off x="250861" y="1408002"/>
            <a:ext cx="8773495" cy="5648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buNone/>
              <a:defRPr/>
            </a:pPr>
            <a:r>
              <a:rPr lang="cs-CZ" altLang="cs-CZ" b="1" dirty="0">
                <a:solidFill>
                  <a:srgbClr val="FF0000"/>
                </a:solidFill>
                <a:latin typeface="Calibri"/>
              </a:rPr>
              <a:t>Řešení: </a:t>
            </a:r>
          </a:p>
          <a:p>
            <a:pPr eaLnBrk="1" hangingPunct="1">
              <a:defRPr/>
            </a:pPr>
            <a:r>
              <a:rPr lang="cs-CZ" altLang="cs-CZ" sz="2800" dirty="0">
                <a:solidFill>
                  <a:sysClr val="windowText" lastClr="000000"/>
                </a:solidFill>
                <a:latin typeface="Calibri"/>
              </a:rPr>
              <a:t>odkaz Informace o objednávání z VPK u tlačítka                                       		</a:t>
            </a:r>
            <a:r>
              <a:rPr lang="cs-CZ" altLang="cs-CZ" sz="2800" dirty="0" smtClean="0">
                <a:solidFill>
                  <a:sysClr val="windowText" lastClr="000000"/>
                </a:solidFill>
                <a:latin typeface="Calibri"/>
              </a:rPr>
              <a:t>         = </a:t>
            </a:r>
            <a:r>
              <a:rPr lang="cs-CZ" altLang="cs-CZ" sz="2800" dirty="0">
                <a:solidFill>
                  <a:sysClr val="windowText" lastClr="000000"/>
                </a:solidFill>
                <a:latin typeface="Calibri"/>
              </a:rPr>
              <a:t>návod: Co dělat, když…?</a:t>
            </a:r>
          </a:p>
          <a:p>
            <a:pPr eaLnBrk="1" hangingPunct="1">
              <a:defRPr/>
            </a:pPr>
            <a:r>
              <a:rPr lang="cs-CZ" altLang="cs-CZ" sz="2800" dirty="0">
                <a:solidFill>
                  <a:sysClr val="windowText" lastClr="000000"/>
                </a:solidFill>
                <a:latin typeface="Calibri"/>
              </a:rPr>
              <a:t>s</a:t>
            </a:r>
            <a:r>
              <a:rPr lang="cs-CZ" altLang="cs-CZ" sz="2800" dirty="0" smtClean="0">
                <a:solidFill>
                  <a:sysClr val="windowText" lastClr="000000"/>
                </a:solidFill>
                <a:latin typeface="Calibri"/>
              </a:rPr>
              <a:t>tále upozorňujeme knihovny</a:t>
            </a:r>
            <a:r>
              <a:rPr lang="cs-CZ" altLang="cs-CZ" sz="2800" dirty="0">
                <a:solidFill>
                  <a:sysClr val="windowText" lastClr="000000"/>
                </a:solidFill>
                <a:latin typeface="Calibri"/>
              </a:rPr>
              <a:t>, aby </a:t>
            </a:r>
            <a:r>
              <a:rPr lang="cs-CZ" altLang="cs-CZ" sz="2800" dirty="0" err="1">
                <a:solidFill>
                  <a:sysClr val="windowText" lastClr="000000"/>
                </a:solidFill>
                <a:latin typeface="Calibri"/>
              </a:rPr>
              <a:t>info</a:t>
            </a:r>
            <a:r>
              <a:rPr lang="cs-CZ" altLang="cs-CZ" sz="2800" dirty="0">
                <a:solidFill>
                  <a:sysClr val="windowText" lastClr="000000"/>
                </a:solidFill>
                <a:latin typeface="Calibri"/>
              </a:rPr>
              <a:t> o svých odběrech sjednotily, opravily (povinnost každé knihovny udržovat data aktuální!) </a:t>
            </a:r>
            <a:r>
              <a:rPr lang="cs-CZ" altLang="cs-CZ" sz="2800" dirty="0" smtClean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altLang="cs-CZ" sz="28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800" dirty="0" smtClean="0">
                <a:solidFill>
                  <a:sysClr val="windowText" lastClr="000000"/>
                </a:solidFill>
                <a:latin typeface="Calibri"/>
              </a:rPr>
              <a:t>VPK </a:t>
            </a:r>
            <a:r>
              <a:rPr lang="cs-CZ" altLang="cs-CZ" sz="2800" dirty="0">
                <a:solidFill>
                  <a:sysClr val="windowText" lastClr="000000"/>
                </a:solidFill>
                <a:latin typeface="Calibri"/>
              </a:rPr>
              <a:t>umožňuje zadat objednávku bez vazby na konkrétní ročník periodika v SK </a:t>
            </a:r>
            <a:r>
              <a:rPr lang="cs-CZ" altLang="cs-CZ" sz="2800" dirty="0" smtClean="0">
                <a:solidFill>
                  <a:sysClr val="windowText" lastClr="000000"/>
                </a:solidFill>
                <a:latin typeface="Calibri"/>
              </a:rPr>
              <a:t>VPK (tzv. objednávka </a:t>
            </a:r>
            <a:r>
              <a:rPr lang="cs-CZ" altLang="cs-CZ" sz="2800" b="1" dirty="0" smtClean="0">
                <a:solidFill>
                  <a:srgbClr val="FF00FF"/>
                </a:solidFill>
                <a:latin typeface="Calibri"/>
              </a:rPr>
              <a:t>D</a:t>
            </a:r>
            <a:r>
              <a:rPr lang="cs-CZ" altLang="cs-CZ" sz="2800" dirty="0" smtClean="0">
                <a:solidFill>
                  <a:sysClr val="windowText" lastClr="000000"/>
                </a:solidFill>
                <a:latin typeface="Calibri"/>
              </a:rPr>
              <a:t>)</a:t>
            </a:r>
            <a:endParaRPr lang="cs-CZ" altLang="cs-CZ" sz="2800" dirty="0">
              <a:solidFill>
                <a:sysClr val="windowText" lastClr="000000"/>
              </a:solidFill>
              <a:latin typeface="Calibri"/>
            </a:endParaRPr>
          </a:p>
          <a:p>
            <a:pPr eaLnBrk="1" hangingPunct="1">
              <a:defRPr/>
            </a:pPr>
            <a:endParaRPr lang="cs-CZ" altLang="cs-CZ" sz="2800" dirty="0">
              <a:solidFill>
                <a:sysClr val="windowText" lastClr="000000"/>
              </a:solidFill>
              <a:latin typeface="Calibri"/>
            </a:endParaRPr>
          </a:p>
          <a:p>
            <a:pPr marL="0" lvl="0" indent="0" eaLnBrk="1" hangingPunct="1">
              <a:buNone/>
              <a:defRPr/>
            </a:pPr>
            <a:endParaRPr lang="cs-CZ" altLang="cs-CZ" sz="2400" dirty="0" smtClean="0">
              <a:solidFill>
                <a:sysClr val="windowText" lastClr="000000"/>
              </a:solidFill>
              <a:latin typeface="Calibri"/>
            </a:endParaRPr>
          </a:p>
          <a:p>
            <a:pPr marL="0" lvl="0" indent="0" eaLnBrk="1" hangingPunct="1">
              <a:buNone/>
              <a:defRPr/>
            </a:pPr>
            <a:r>
              <a:rPr lang="cs-CZ" altLang="cs-CZ" sz="20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	</a:t>
            </a:r>
            <a:endParaRPr lang="cs-CZ" altLang="cs-CZ" sz="2000" u="sng" dirty="0" smtClean="0">
              <a:solidFill>
                <a:sysClr val="windowText" lastClr="000000"/>
              </a:solidFill>
              <a:latin typeface="Calibri"/>
            </a:endParaRPr>
          </a:p>
        </p:txBody>
      </p:sp>
      <p:pic>
        <p:nvPicPr>
          <p:cNvPr id="7" name="Obráze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45" y="2411302"/>
            <a:ext cx="2336626" cy="47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847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>
            <a:lum bright="9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767254"/>
            <a:ext cx="8421688" cy="463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006" y="743985"/>
            <a:ext cx="7738380" cy="1143000"/>
          </a:xfrm>
        </p:spPr>
        <p:txBody>
          <a:bodyPr/>
          <a:lstStyle/>
          <a:p>
            <a:r>
              <a:rPr lang="cs-CZ" sz="4200" dirty="0" smtClean="0"/>
              <a:t>Propojení SK ČR a VPK - MVS</a:t>
            </a:r>
            <a:endParaRPr lang="cs-CZ" sz="42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358" y="195620"/>
            <a:ext cx="1039260" cy="668096"/>
          </a:xfrm>
          <a:prstGeom prst="rect">
            <a:avLst/>
          </a:prstGeom>
        </p:spPr>
      </p:pic>
      <p:sp>
        <p:nvSpPr>
          <p:cNvPr id="5" name="Zástupný symbol pro obsah 6"/>
          <p:cNvSpPr txBox="1">
            <a:spLocks/>
          </p:cNvSpPr>
          <p:nvPr/>
        </p:nvSpPr>
        <p:spPr bwMode="auto">
          <a:xfrm>
            <a:off x="218507" y="1998958"/>
            <a:ext cx="8773495" cy="4859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buNone/>
              <a:defRPr/>
            </a:pPr>
            <a:r>
              <a:rPr lang="cs-CZ" altLang="cs-CZ" b="1" dirty="0" smtClean="0">
                <a:solidFill>
                  <a:srgbClr val="FF0000"/>
                </a:solidFill>
                <a:latin typeface="Calibri"/>
              </a:rPr>
              <a:t>Fáze:</a:t>
            </a:r>
          </a:p>
          <a:p>
            <a:pPr marL="0" lvl="0" indent="0" eaLnBrk="1" hangingPunct="1">
              <a:buNone/>
              <a:defRPr/>
            </a:pPr>
            <a:r>
              <a:rPr lang="cs-CZ" altLang="cs-CZ" sz="2800" dirty="0">
                <a:solidFill>
                  <a:sysClr val="windowText" lastClr="000000"/>
                </a:solidFill>
                <a:latin typeface="Calibri"/>
              </a:rPr>
              <a:t>3) rozvoj </a:t>
            </a:r>
            <a:r>
              <a:rPr lang="cs-CZ" altLang="cs-CZ" sz="2800" b="1" dirty="0">
                <a:solidFill>
                  <a:sysClr val="windowText" lastClr="000000"/>
                </a:solidFill>
                <a:latin typeface="Calibri"/>
              </a:rPr>
              <a:t>VPK</a:t>
            </a:r>
            <a:r>
              <a:rPr lang="cs-CZ" altLang="cs-CZ" sz="2800" dirty="0">
                <a:solidFill>
                  <a:sysClr val="windowText" lastClr="000000"/>
                </a:solidFill>
                <a:latin typeface="Calibri"/>
              </a:rPr>
              <a:t> jako </a:t>
            </a:r>
            <a:r>
              <a:rPr lang="cs-CZ" altLang="cs-CZ" sz="2800" b="1" dirty="0">
                <a:solidFill>
                  <a:sysClr val="windowText" lastClr="000000"/>
                </a:solidFill>
                <a:latin typeface="Calibri"/>
              </a:rPr>
              <a:t>komplexního nástroje pro zajištění meziknihovních služeb v ČR</a:t>
            </a:r>
            <a:r>
              <a:rPr lang="cs-CZ" altLang="cs-CZ" sz="2800" dirty="0">
                <a:solidFill>
                  <a:sysClr val="windowText" lastClr="000000"/>
                </a:solidFill>
                <a:latin typeface="Calibri"/>
              </a:rPr>
              <a:t>, včetně vazby na Souborný katalog </a:t>
            </a:r>
            <a:r>
              <a:rPr lang="cs-CZ" altLang="cs-CZ" sz="2800" dirty="0" smtClean="0">
                <a:solidFill>
                  <a:sysClr val="windowText" lastClr="000000"/>
                </a:solidFill>
                <a:latin typeface="Calibri"/>
              </a:rPr>
              <a:t>ČR</a:t>
            </a:r>
          </a:p>
          <a:p>
            <a:pPr marL="0" lvl="0" indent="0" eaLnBrk="1" hangingPunct="1">
              <a:buNone/>
              <a:defRPr/>
            </a:pPr>
            <a:endParaRPr lang="cs-CZ" altLang="cs-CZ" sz="1000" dirty="0">
              <a:solidFill>
                <a:sysClr val="windowText" lastClr="000000"/>
              </a:solidFill>
              <a:latin typeface="Calibri"/>
            </a:endParaRPr>
          </a:p>
          <a:p>
            <a:pPr marL="0" lvl="0" indent="0" eaLnBrk="1" hangingPunct="1">
              <a:buNone/>
              <a:defRPr/>
            </a:pPr>
            <a:r>
              <a:rPr lang="cs-CZ" altLang="cs-CZ" sz="2800" dirty="0" smtClean="0">
                <a:solidFill>
                  <a:sysClr val="windowText" lastClr="000000"/>
                </a:solidFill>
                <a:latin typeface="Calibri"/>
              </a:rPr>
              <a:t>nabídka </a:t>
            </a:r>
            <a:r>
              <a:rPr lang="cs-CZ" altLang="cs-CZ" sz="2800" dirty="0">
                <a:solidFill>
                  <a:sysClr val="windowText" lastClr="000000"/>
                </a:solidFill>
                <a:latin typeface="Calibri"/>
              </a:rPr>
              <a:t>meziknihovních služeb </a:t>
            </a:r>
            <a:r>
              <a:rPr lang="cs-CZ" altLang="cs-CZ" sz="2800" dirty="0" smtClean="0">
                <a:solidFill>
                  <a:sysClr val="windowText" lastClr="000000"/>
                </a:solidFill>
                <a:latin typeface="Calibri"/>
              </a:rPr>
              <a:t>je od </a:t>
            </a:r>
            <a:r>
              <a:rPr lang="cs-CZ" altLang="cs-CZ" sz="2800" dirty="0" smtClean="0">
                <a:solidFill>
                  <a:srgbClr val="C00000"/>
                </a:solidFill>
                <a:latin typeface="Calibri"/>
              </a:rPr>
              <a:t>07/2015</a:t>
            </a:r>
            <a:r>
              <a:rPr lang="cs-CZ" altLang="cs-CZ" sz="280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cs-CZ" altLang="cs-CZ" sz="2800" b="1" dirty="0">
                <a:solidFill>
                  <a:sysClr val="windowText" lastClr="000000"/>
                </a:solidFill>
                <a:latin typeface="Calibri"/>
              </a:rPr>
              <a:t>rozšířena o MVS</a:t>
            </a:r>
            <a:r>
              <a:rPr lang="cs-CZ" altLang="cs-CZ" sz="2800" dirty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altLang="cs-CZ" sz="2800" dirty="0">
                <a:solidFill>
                  <a:sysClr val="windowText" lastClr="000000"/>
                </a:solidFill>
                <a:latin typeface="Calibri"/>
              </a:rPr>
            </a:br>
            <a:r>
              <a:rPr lang="cs-CZ" altLang="cs-CZ" sz="2800" dirty="0">
                <a:solidFill>
                  <a:sysClr val="windowText" lastClr="000000"/>
                </a:solidFill>
                <a:latin typeface="Calibri"/>
              </a:rPr>
              <a:t>= ze SK </a:t>
            </a:r>
            <a:r>
              <a:rPr lang="cs-CZ" altLang="cs-CZ" sz="2800" dirty="0" smtClean="0">
                <a:solidFill>
                  <a:sysClr val="windowText" lastClr="000000"/>
                </a:solidFill>
                <a:latin typeface="Calibri"/>
              </a:rPr>
              <a:t>ČR možno </a:t>
            </a:r>
            <a:r>
              <a:rPr lang="cs-CZ" altLang="cs-CZ" sz="2800" dirty="0">
                <a:solidFill>
                  <a:sysClr val="windowText" lastClr="000000"/>
                </a:solidFill>
                <a:latin typeface="Calibri"/>
              </a:rPr>
              <a:t>objednat meziknihovní výpůjční službu prostřednictvím systému VPK (a tím případně i </a:t>
            </a:r>
            <a:r>
              <a:rPr lang="cs-CZ" altLang="cs-CZ" sz="2800" b="1" dirty="0">
                <a:solidFill>
                  <a:sysClr val="windowText" lastClr="000000"/>
                </a:solidFill>
                <a:latin typeface="Calibri"/>
              </a:rPr>
              <a:t>zúčtovat</a:t>
            </a:r>
            <a:r>
              <a:rPr lang="cs-CZ" altLang="cs-CZ" sz="2800" dirty="0">
                <a:solidFill>
                  <a:sysClr val="windowText" lastClr="000000"/>
                </a:solidFill>
                <a:latin typeface="Calibri"/>
              </a:rPr>
              <a:t> poštovné)</a:t>
            </a:r>
          </a:p>
          <a:p>
            <a:pPr marL="0" lvl="0" indent="0" eaLnBrk="1" hangingPunct="1">
              <a:buNone/>
              <a:defRPr/>
            </a:pPr>
            <a:endParaRPr lang="cs-CZ" altLang="cs-CZ" sz="2400" dirty="0" smtClean="0">
              <a:solidFill>
                <a:sysClr val="windowText" lastClr="000000"/>
              </a:solidFill>
              <a:latin typeface="Calibri"/>
            </a:endParaRPr>
          </a:p>
          <a:p>
            <a:pPr marL="0" lvl="0" indent="0" eaLnBrk="1" hangingPunct="1">
              <a:buNone/>
              <a:defRPr/>
            </a:pPr>
            <a:r>
              <a:rPr lang="cs-CZ" altLang="cs-CZ" sz="20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	</a:t>
            </a:r>
            <a:endParaRPr lang="cs-CZ" altLang="cs-CZ" sz="2000" u="sng" dirty="0" smtClean="0">
              <a:solidFill>
                <a:sysClr val="windowText" lastClr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795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>
            <a:lum bright="9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767254"/>
            <a:ext cx="8421688" cy="463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000" y="494307"/>
            <a:ext cx="7243325" cy="1143000"/>
          </a:xfrm>
        </p:spPr>
        <p:txBody>
          <a:bodyPr/>
          <a:lstStyle/>
          <a:p>
            <a:r>
              <a:rPr lang="cs-CZ" sz="4200" dirty="0"/>
              <a:t>Propojení SK ČR a VPK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370" y="195620"/>
            <a:ext cx="929248" cy="597374"/>
          </a:xfrm>
          <a:prstGeom prst="rect">
            <a:avLst/>
          </a:prstGeom>
        </p:spPr>
      </p:pic>
      <p:sp>
        <p:nvSpPr>
          <p:cNvPr id="5" name="Zástupný symbol pro obsah 6"/>
          <p:cNvSpPr txBox="1">
            <a:spLocks/>
          </p:cNvSpPr>
          <p:nvPr/>
        </p:nvSpPr>
        <p:spPr bwMode="auto">
          <a:xfrm>
            <a:off x="254000" y="1637306"/>
            <a:ext cx="8521070" cy="5220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buNone/>
              <a:defRPr/>
            </a:pPr>
            <a:endParaRPr lang="cs-CZ" altLang="cs-CZ" sz="3600" dirty="0" smtClean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 marL="0" lvl="0" indent="0" eaLnBrk="1" hangingPunct="1">
              <a:buNone/>
              <a:defRPr/>
            </a:pPr>
            <a:r>
              <a:rPr lang="cs-CZ" altLang="cs-CZ" sz="36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▪ propojení se </a:t>
            </a:r>
            <a:r>
              <a:rPr lang="cs-CZ" altLang="cs-CZ" sz="36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SK ČR </a:t>
            </a:r>
            <a:r>
              <a:rPr lang="cs-CZ" altLang="cs-CZ" sz="36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– knihu nalezneme a objednáme pomocí odkazu </a:t>
            </a:r>
            <a:r>
              <a:rPr lang="cs-CZ" altLang="cs-CZ" sz="3600" b="1" i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Služby pro knihovny</a:t>
            </a:r>
            <a:r>
              <a:rPr lang="cs-CZ" altLang="cs-CZ" sz="36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→ </a:t>
            </a:r>
            <a:r>
              <a:rPr lang="cs-CZ" altLang="cs-CZ" sz="3600" b="1" i="1" dirty="0" smtClean="0">
                <a:latin typeface="Calibri" panose="020F0502020204030204" pitchFamily="34" charset="0"/>
              </a:rPr>
              <a:t>Požadavek </a:t>
            </a:r>
            <a:r>
              <a:rPr lang="cs-CZ" altLang="cs-CZ" sz="3600" b="1" i="1" dirty="0">
                <a:latin typeface="Calibri" panose="020F0502020204030204" pitchFamily="34" charset="0"/>
              </a:rPr>
              <a:t>MVS přes VPK</a:t>
            </a:r>
            <a:r>
              <a:rPr lang="cs-CZ" altLang="cs-CZ" sz="36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→ </a:t>
            </a:r>
            <a:r>
              <a:rPr lang="cs-CZ" altLang="cs-CZ" sz="3600" dirty="0" err="1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login</a:t>
            </a:r>
            <a:r>
              <a:rPr lang="cs-CZ" altLang="cs-CZ" sz="36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36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do VPK</a:t>
            </a:r>
            <a:r>
              <a:rPr lang="cs-CZ" altLang="cs-CZ" sz="20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/>
            </a:r>
            <a:br>
              <a:rPr lang="cs-CZ" altLang="cs-CZ" sz="20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</a:br>
            <a:r>
              <a:rPr lang="cs-CZ" altLang="cs-CZ" sz="1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/>
            </a:r>
            <a:br>
              <a:rPr lang="cs-CZ" altLang="cs-CZ" sz="1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</a:br>
            <a:endParaRPr lang="cs-CZ" altLang="cs-CZ" sz="1000" dirty="0" smtClean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 marL="0" lvl="0" indent="0" eaLnBrk="1" hangingPunct="1">
              <a:buNone/>
              <a:defRPr/>
            </a:pPr>
            <a:endParaRPr lang="cs-CZ" altLang="cs-CZ" sz="2200" u="sng" dirty="0" smtClean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 marL="0" lvl="0" indent="0" eaLnBrk="1" hangingPunct="1">
              <a:buNone/>
              <a:defRPr/>
            </a:pPr>
            <a:endParaRPr lang="cs-CZ" altLang="cs-CZ" sz="800" dirty="0" smtClean="0">
              <a:solidFill>
                <a:sysClr val="windowText" lastClr="000000"/>
              </a:solidFill>
              <a:latin typeface="Calibri"/>
            </a:endParaRPr>
          </a:p>
          <a:p>
            <a:pPr marL="0" lvl="0" indent="0" algn="ctr" eaLnBrk="1" hangingPunct="1">
              <a:buNone/>
              <a:defRPr/>
            </a:pPr>
            <a:r>
              <a:rPr lang="cs-CZ" altLang="cs-CZ" sz="20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		</a:t>
            </a:r>
            <a:endParaRPr lang="cs-CZ" altLang="cs-CZ" sz="2000" u="sng" dirty="0" smtClean="0">
              <a:solidFill>
                <a:sysClr val="windowText" lastClr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622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>
            <a:lum bright="9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767254"/>
            <a:ext cx="8421688" cy="463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8" y="274638"/>
            <a:ext cx="7738380" cy="1143000"/>
          </a:xfrm>
        </p:spPr>
        <p:txBody>
          <a:bodyPr/>
          <a:lstStyle/>
          <a:p>
            <a:r>
              <a:rPr lang="cs-CZ" sz="3600" dirty="0"/>
              <a:t>Propojení SK ČR a VPK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358" y="195620"/>
            <a:ext cx="1039260" cy="668096"/>
          </a:xfrm>
          <a:prstGeom prst="rect">
            <a:avLst/>
          </a:prstGeom>
        </p:spPr>
      </p:pic>
      <p:sp>
        <p:nvSpPr>
          <p:cNvPr id="5" name="Zástupný symbol pro obsah 6"/>
          <p:cNvSpPr txBox="1">
            <a:spLocks/>
          </p:cNvSpPr>
          <p:nvPr/>
        </p:nvSpPr>
        <p:spPr bwMode="auto">
          <a:xfrm>
            <a:off x="250861" y="1408002"/>
            <a:ext cx="8773495" cy="5648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None/>
            </a:pPr>
            <a:endParaRPr lang="cs-CZ" altLang="cs-CZ" sz="2000" u="sng" dirty="0" smtClean="0">
              <a:solidFill>
                <a:sysClr val="windowText" lastClr="000000"/>
              </a:solidFill>
              <a:latin typeface="Calibri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3712" y="1168043"/>
            <a:ext cx="7942263" cy="2819400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Ovál 9"/>
          <p:cNvSpPr/>
          <p:nvPr/>
        </p:nvSpPr>
        <p:spPr>
          <a:xfrm>
            <a:off x="1421651" y="2708920"/>
            <a:ext cx="6075674" cy="576262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9306" y="3436938"/>
            <a:ext cx="7980363" cy="3295650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5" name="Ovál 14"/>
          <p:cNvSpPr/>
          <p:nvPr/>
        </p:nvSpPr>
        <p:spPr>
          <a:xfrm>
            <a:off x="1258888" y="5373688"/>
            <a:ext cx="6337300" cy="50323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153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>
            <a:lum bright="9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767254"/>
            <a:ext cx="8421688" cy="463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000" y="195620"/>
            <a:ext cx="7243325" cy="1143000"/>
          </a:xfrm>
        </p:spPr>
        <p:txBody>
          <a:bodyPr/>
          <a:lstStyle/>
          <a:p>
            <a:r>
              <a:rPr lang="cs-CZ" sz="4200" dirty="0"/>
              <a:t>Propojení SK ČR a VPK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370" y="195620"/>
            <a:ext cx="929248" cy="597374"/>
          </a:xfrm>
          <a:prstGeom prst="rect">
            <a:avLst/>
          </a:prstGeom>
        </p:spPr>
      </p:pic>
      <p:sp>
        <p:nvSpPr>
          <p:cNvPr id="5" name="Zástupný symbol pro obsah 6"/>
          <p:cNvSpPr txBox="1">
            <a:spLocks/>
          </p:cNvSpPr>
          <p:nvPr/>
        </p:nvSpPr>
        <p:spPr bwMode="auto">
          <a:xfrm>
            <a:off x="254000" y="1209564"/>
            <a:ext cx="8521070" cy="5648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buNone/>
              <a:defRPr/>
            </a:pPr>
            <a:r>
              <a:rPr lang="cs-CZ" altLang="cs-CZ" sz="20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/>
            </a:r>
            <a:br>
              <a:rPr lang="cs-CZ" altLang="cs-CZ" sz="20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</a:br>
            <a:r>
              <a:rPr lang="cs-CZ" altLang="cs-CZ" sz="2800" b="1" dirty="0">
                <a:solidFill>
                  <a:srgbClr val="C00000"/>
                </a:solidFill>
                <a:latin typeface="Calibri" panose="020F0502020204030204" pitchFamily="34" charset="0"/>
              </a:rPr>
              <a:t>NEVÝHODA:</a:t>
            </a:r>
            <a:endParaRPr lang="cs-CZ" altLang="cs-CZ" sz="2800" dirty="0" smtClean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 marL="0" lvl="0" indent="0" eaLnBrk="1" hangingPunct="1">
              <a:buNone/>
              <a:defRPr/>
            </a:pPr>
            <a:r>
              <a:rPr lang="cs-CZ" altLang="cs-CZ" sz="28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▪ </a:t>
            </a:r>
            <a:r>
              <a:rPr lang="cs-CZ" altLang="cs-CZ" sz="2800" dirty="0">
                <a:latin typeface="Calibri" panose="020F0502020204030204" pitchFamily="34" charset="0"/>
              </a:rPr>
              <a:t>u periodik probíhá nejprve porovnání se Souborným katalogem VPK podle ISSN, v kladném případě se zobrazí tlačítko </a:t>
            </a:r>
            <a:r>
              <a:rPr lang="cs-CZ" altLang="cs-CZ" sz="2800" i="1" dirty="0">
                <a:latin typeface="Calibri" panose="020F0502020204030204" pitchFamily="34" charset="0"/>
              </a:rPr>
              <a:t>„Objednat článek z VPK“</a:t>
            </a:r>
          </a:p>
          <a:p>
            <a:pPr marL="0" lvl="0" indent="0" eaLnBrk="1" hangingPunct="1">
              <a:buNone/>
              <a:defRPr/>
            </a:pPr>
            <a:endParaRPr lang="cs-CZ" altLang="cs-CZ" sz="900" dirty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 marL="0" lvl="0" indent="0" eaLnBrk="1" hangingPunct="1">
              <a:buNone/>
              <a:defRPr/>
            </a:pPr>
            <a:r>
              <a:rPr lang="cs-CZ" altLang="cs-CZ" sz="28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▪ u knih obdobné ověření vůči SK VPK nelze provést -&gt; po přihlášení do VPK proběhne porovnání sigel knihoven uvedených u záznamu v SK ČR se siglami knihoven, které v rámci VPK přijímají požadavky MVS  -&gt; výsledek může být i nulový, tj. MVS není možné přes VPK objednat</a:t>
            </a:r>
          </a:p>
          <a:p>
            <a:pPr marL="0" lvl="0" indent="0" eaLnBrk="1" hangingPunct="1">
              <a:buNone/>
              <a:defRPr/>
            </a:pPr>
            <a:endParaRPr lang="cs-CZ" altLang="cs-CZ" sz="2200" u="sng" dirty="0" smtClean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 marL="0" lvl="0" indent="0" eaLnBrk="1" hangingPunct="1">
              <a:buNone/>
              <a:defRPr/>
            </a:pPr>
            <a:endParaRPr lang="cs-CZ" altLang="cs-CZ" sz="800" dirty="0" smtClean="0">
              <a:solidFill>
                <a:sysClr val="windowText" lastClr="000000"/>
              </a:solidFill>
              <a:latin typeface="Calibri"/>
            </a:endParaRPr>
          </a:p>
          <a:p>
            <a:pPr marL="0" lvl="0" indent="0" algn="ctr" eaLnBrk="1" hangingPunct="1">
              <a:buNone/>
              <a:defRPr/>
            </a:pPr>
            <a:r>
              <a:rPr lang="cs-CZ" altLang="cs-CZ" sz="20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		</a:t>
            </a:r>
            <a:endParaRPr lang="cs-CZ" altLang="cs-CZ" sz="2000" u="sng" dirty="0" smtClean="0">
              <a:solidFill>
                <a:sysClr val="windowText" lastClr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821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3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>
            <a:lum bright="9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767254"/>
            <a:ext cx="8421688" cy="463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8" y="274638"/>
            <a:ext cx="7738380" cy="11430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3200" b="1" dirty="0"/>
              <a:t>Knihovny zapojené do MVS přes </a:t>
            </a:r>
            <a:r>
              <a:rPr lang="cs-CZ" altLang="cs-CZ" sz="3200" b="1" dirty="0" smtClean="0"/>
              <a:t>VPK</a:t>
            </a:r>
            <a:endParaRPr lang="cs-CZ" altLang="cs-CZ" sz="3200" b="1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358" y="195620"/>
            <a:ext cx="1039260" cy="668096"/>
          </a:xfrm>
          <a:prstGeom prst="rect">
            <a:avLst/>
          </a:prstGeom>
        </p:spPr>
      </p:pic>
      <p:sp>
        <p:nvSpPr>
          <p:cNvPr id="5" name="Zástupný symbol pro obsah 6"/>
          <p:cNvSpPr txBox="1">
            <a:spLocks/>
          </p:cNvSpPr>
          <p:nvPr/>
        </p:nvSpPr>
        <p:spPr bwMode="auto">
          <a:xfrm>
            <a:off x="250861" y="1408002"/>
            <a:ext cx="8773495" cy="5648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None/>
            </a:pPr>
            <a:endParaRPr lang="cs-CZ" altLang="cs-CZ" sz="2000" u="sng" dirty="0" smtClean="0">
              <a:solidFill>
                <a:sysClr val="windowText" lastClr="000000"/>
              </a:solidFill>
              <a:latin typeface="Calibri"/>
            </a:endParaRPr>
          </a:p>
        </p:txBody>
      </p:sp>
      <p:pic>
        <p:nvPicPr>
          <p:cNvPr id="7" name="Obrázek 6"/>
          <p:cNvPicPr/>
          <p:nvPr/>
        </p:nvPicPr>
        <p:blipFill rotWithShape="1">
          <a:blip r:embed="rId5"/>
          <a:srcRect l="16781" t="5810" r="13831" b="20926"/>
          <a:stretch/>
        </p:blipFill>
        <p:spPr bwMode="auto">
          <a:xfrm>
            <a:off x="566555" y="1313765"/>
            <a:ext cx="7920879" cy="52205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2842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>
            <a:lum bright="9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767254"/>
            <a:ext cx="8421688" cy="463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358" y="195620"/>
            <a:ext cx="1039260" cy="668096"/>
          </a:xfrm>
          <a:prstGeom prst="rect">
            <a:avLst/>
          </a:prstGeom>
        </p:spPr>
      </p:pic>
      <p:sp>
        <p:nvSpPr>
          <p:cNvPr id="5" name="Zástupný symbol pro obsah 6"/>
          <p:cNvSpPr txBox="1">
            <a:spLocks/>
          </p:cNvSpPr>
          <p:nvPr/>
        </p:nvSpPr>
        <p:spPr bwMode="auto">
          <a:xfrm>
            <a:off x="250861" y="863716"/>
            <a:ext cx="8773495" cy="5670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eaLnBrk="1" hangingPunct="1">
              <a:buNone/>
              <a:defRPr/>
            </a:pPr>
            <a:endParaRPr lang="cs-CZ" altLang="cs-CZ" sz="4000" dirty="0" smtClean="0">
              <a:solidFill>
                <a:sysClr val="windowText" lastClr="000000"/>
              </a:solidFill>
              <a:latin typeface="Calibri"/>
            </a:endParaRPr>
          </a:p>
          <a:p>
            <a:pPr marL="0" lvl="0" indent="0" algn="ctr" eaLnBrk="1" hangingPunct="1">
              <a:buNone/>
              <a:defRPr/>
            </a:pPr>
            <a:r>
              <a:rPr lang="cs-CZ" altLang="cs-CZ" sz="6000" b="1" dirty="0" smtClean="0">
                <a:solidFill>
                  <a:srgbClr val="072297"/>
                </a:solidFill>
                <a:latin typeface="Calibri"/>
              </a:rPr>
              <a:t>Otázky??</a:t>
            </a:r>
            <a:endParaRPr lang="cs-CZ" altLang="cs-CZ" sz="1800" dirty="0" smtClean="0">
              <a:solidFill>
                <a:sysClr val="windowText" lastClr="000000"/>
              </a:solidFill>
              <a:latin typeface="Calibri"/>
            </a:endParaRPr>
          </a:p>
          <a:p>
            <a:pPr marL="0" lvl="0" indent="0" algn="ctr" eaLnBrk="1" hangingPunct="1">
              <a:buNone/>
              <a:defRPr/>
            </a:pPr>
            <a:endParaRPr lang="cs-CZ" altLang="cs-CZ" sz="1800" dirty="0" smtClean="0">
              <a:solidFill>
                <a:sysClr val="windowText" lastClr="000000"/>
              </a:solidFill>
              <a:latin typeface="Calibri"/>
            </a:endParaRPr>
          </a:p>
          <a:p>
            <a:pPr marL="0" lvl="0" indent="0" algn="ctr" eaLnBrk="1" hangingPunct="1">
              <a:buNone/>
              <a:defRPr/>
            </a:pPr>
            <a:endParaRPr lang="cs-CZ" altLang="cs-CZ" sz="1800" dirty="0">
              <a:solidFill>
                <a:sysClr val="windowText" lastClr="000000"/>
              </a:solidFill>
              <a:latin typeface="Calibri"/>
            </a:endParaRPr>
          </a:p>
          <a:p>
            <a:pPr marL="0" lvl="0" indent="0" algn="ctr" eaLnBrk="1" hangingPunct="1">
              <a:buNone/>
              <a:defRPr/>
            </a:pPr>
            <a:r>
              <a:rPr lang="cs-CZ" altLang="cs-CZ" sz="5400" b="1" dirty="0" smtClean="0">
                <a:solidFill>
                  <a:sysClr val="windowText" lastClr="000000"/>
                </a:solidFill>
                <a:latin typeface="Calibri"/>
              </a:rPr>
              <a:t>Děkuji za pozornost!</a:t>
            </a:r>
          </a:p>
          <a:p>
            <a:pPr marL="0" lvl="0" indent="0" algn="ctr" eaLnBrk="1" hangingPunct="1">
              <a:buNone/>
              <a:defRPr/>
            </a:pPr>
            <a:endParaRPr lang="cs-CZ" altLang="cs-CZ" sz="4000" dirty="0">
              <a:solidFill>
                <a:sysClr val="windowText" lastClr="000000"/>
              </a:solidFill>
              <a:latin typeface="Calibri"/>
            </a:endParaRPr>
          </a:p>
          <a:p>
            <a:pPr marL="0" lvl="0" indent="0" algn="ctr" eaLnBrk="1" hangingPunct="1">
              <a:buNone/>
              <a:defRPr/>
            </a:pPr>
            <a:r>
              <a:rPr lang="cs-CZ" altLang="cs-CZ" sz="4000" dirty="0" smtClean="0">
                <a:solidFill>
                  <a:sysClr val="windowText" lastClr="000000"/>
                </a:solidFill>
                <a:latin typeface="Calibri"/>
              </a:rPr>
              <a:t> </a:t>
            </a:r>
          </a:p>
          <a:p>
            <a:pPr marL="0" lvl="0" indent="0" eaLnBrk="1" hangingPunct="1">
              <a:buNone/>
              <a:defRPr/>
            </a:pPr>
            <a:r>
              <a:rPr lang="cs-CZ" altLang="cs-CZ" sz="40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	</a:t>
            </a:r>
            <a:endParaRPr lang="cs-CZ" altLang="cs-CZ" sz="4000" u="sng" dirty="0" smtClea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6" name="Veselý obličej 5"/>
          <p:cNvSpPr/>
          <p:nvPr/>
        </p:nvSpPr>
        <p:spPr>
          <a:xfrm>
            <a:off x="3924300" y="4779150"/>
            <a:ext cx="1081088" cy="936625"/>
          </a:xfrm>
          <a:prstGeom prst="smileyFac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lumMod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913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>
            <a:lum bright="9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125438"/>
            <a:ext cx="8421688" cy="5273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7945" y="230975"/>
            <a:ext cx="7692020" cy="859107"/>
          </a:xfrm>
        </p:spPr>
        <p:txBody>
          <a:bodyPr/>
          <a:lstStyle/>
          <a:p>
            <a:r>
              <a:rPr lang="cs-CZ" sz="4200" dirty="0" smtClean="0"/>
              <a:t>VPK – struktura a konta (1)</a:t>
            </a:r>
            <a:endParaRPr lang="cs-CZ" sz="42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370" y="236440"/>
            <a:ext cx="1109268" cy="713101"/>
          </a:xfrm>
          <a:prstGeom prst="rect">
            <a:avLst/>
          </a:prstGeom>
        </p:spPr>
      </p:pic>
      <p:sp>
        <p:nvSpPr>
          <p:cNvPr id="6" name="Zástupný symbol pro obsah 6"/>
          <p:cNvSpPr txBox="1">
            <a:spLocks/>
          </p:cNvSpPr>
          <p:nvPr/>
        </p:nvSpPr>
        <p:spPr bwMode="auto">
          <a:xfrm>
            <a:off x="566555" y="1403775"/>
            <a:ext cx="8229600" cy="575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altLang="cs-CZ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Celkový počet kont ve VPK: 782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altLang="cs-CZ" sz="11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1. Účastnické knihovny (</a:t>
            </a:r>
            <a:r>
              <a:rPr lang="cs-CZ" altLang="cs-CZ" sz="2800" noProof="0" dirty="0" smtClean="0">
                <a:solidFill>
                  <a:sysClr val="windowText" lastClr="000000"/>
                </a:solidFill>
                <a:latin typeface="Calibri"/>
              </a:rPr>
              <a:t>55</a:t>
            </a:r>
            <a:r>
              <a:rPr kumimoji="0" lang="cs-CZ" alt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)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● sdílí informace o svých fondech prostřednictvím SK VPK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● koordinace akviziční politiky (původní idea)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● informace o licenčních elektronických zdrojích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● účastníci (=poskytovatelé služeb) i uživatelé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72297"/>
                </a:solidFill>
                <a:effectLst/>
                <a:uLnTx/>
                <a:uFillTx/>
                <a:latin typeface="Calibri"/>
              </a:rPr>
              <a:t>aktivní</a:t>
            </a: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= poskytující služby prostřednictvím VPK</a:t>
            </a:r>
            <a:b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</a:b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(vč. NTK = SC VPK):</a:t>
            </a:r>
            <a:r>
              <a:rPr kumimoji="0" lang="cs-CZ" altLang="cs-CZ" sz="24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40</a:t>
            </a:r>
            <a:endParaRPr kumimoji="0" lang="cs-CZ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72297"/>
                </a:solidFill>
                <a:effectLst/>
                <a:uLnTx/>
                <a:uFillTx/>
                <a:latin typeface="Calibri"/>
              </a:rPr>
              <a:t>pasivní</a:t>
            </a: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2297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= poskytující jen klasické meziknihovní služby: 15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altLang="cs-CZ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altLang="cs-CZ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altLang="cs-CZ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461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>
            <a:lum bright="9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133745"/>
            <a:ext cx="8421688" cy="526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000" y="205337"/>
            <a:ext cx="7400165" cy="928408"/>
          </a:xfrm>
        </p:spPr>
        <p:txBody>
          <a:bodyPr/>
          <a:lstStyle/>
          <a:p>
            <a:r>
              <a:rPr lang="cs-CZ" sz="4200" dirty="0"/>
              <a:t>VPK – struktura a konta </a:t>
            </a:r>
            <a:r>
              <a:rPr lang="cs-CZ" sz="4200" dirty="0" smtClean="0"/>
              <a:t>(2)</a:t>
            </a:r>
            <a:endParaRPr lang="cs-CZ" sz="42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370" y="195619"/>
            <a:ext cx="1109268" cy="713101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521550" y="1133745"/>
            <a:ext cx="823591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Calibri" panose="020F0502020204030204" pitchFamily="34" charset="0"/>
              </a:rPr>
              <a:t>2. Uživatelé</a:t>
            </a:r>
            <a:r>
              <a:rPr lang="cs-CZ" sz="2400" dirty="0">
                <a:latin typeface="Calibri" panose="020F0502020204030204" pitchFamily="34" charset="0"/>
              </a:rPr>
              <a:t/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a) právnické osoby</a:t>
            </a:r>
          </a:p>
          <a:p>
            <a:r>
              <a:rPr lang="cs-CZ" sz="2400" b="1" dirty="0">
                <a:solidFill>
                  <a:srgbClr val="3333FF"/>
                </a:solidFill>
                <a:latin typeface="Calibri" panose="020F0502020204030204" pitchFamily="34" charset="0"/>
              </a:rPr>
              <a:t>Knihovny registrované na MK ČR </a:t>
            </a:r>
            <a:r>
              <a:rPr lang="cs-CZ" sz="2400" dirty="0">
                <a:latin typeface="Calibri" panose="020F0502020204030204" pitchFamily="34" charset="0"/>
              </a:rPr>
              <a:t>– služby</a:t>
            </a:r>
            <a:r>
              <a:rPr lang="cs-CZ" sz="2400" dirty="0" smtClean="0">
                <a:latin typeface="Calibri" panose="020F0502020204030204" pitchFamily="34" charset="0"/>
              </a:rPr>
              <a:t>: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      </a:t>
            </a:r>
            <a:r>
              <a:rPr lang="cs-CZ" sz="2400" b="1" dirty="0" smtClean="0">
                <a:latin typeface="Calibri" panose="020F0502020204030204" pitchFamily="34" charset="0"/>
              </a:rPr>
              <a:t>kopie</a:t>
            </a:r>
            <a:r>
              <a:rPr lang="cs-CZ" sz="2400" dirty="0">
                <a:latin typeface="Calibri" panose="020F0502020204030204" pitchFamily="34" charset="0"/>
              </a:rPr>
              <a:t/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	▫ </a:t>
            </a:r>
            <a:r>
              <a:rPr lang="cs-CZ" sz="2400" dirty="0">
                <a:solidFill>
                  <a:srgbClr val="C00000"/>
                </a:solidFill>
                <a:latin typeface="Calibri" panose="020F0502020204030204" pitchFamily="34" charset="0"/>
              </a:rPr>
              <a:t>z tištěných zdrojů </a:t>
            </a:r>
            <a:r>
              <a:rPr lang="cs-CZ" sz="2400" dirty="0">
                <a:latin typeface="Calibri" panose="020F0502020204030204" pitchFamily="34" charset="0"/>
              </a:rPr>
              <a:t>(= z fyzického </a:t>
            </a:r>
            <a:r>
              <a:rPr lang="cs-CZ" sz="2400" dirty="0" smtClean="0">
                <a:latin typeface="Calibri" panose="020F0502020204030204" pitchFamily="34" charset="0"/>
              </a:rPr>
              <a:t>fondu)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    </a:t>
            </a:r>
            <a:r>
              <a:rPr lang="cs-CZ" sz="2400" i="1" dirty="0" smtClean="0">
                <a:latin typeface="Calibri" panose="020F0502020204030204" pitchFamily="34" charset="0"/>
              </a:rPr>
              <a:t>prostřednictvím </a:t>
            </a:r>
            <a:r>
              <a:rPr lang="cs-CZ" sz="2400" b="1" i="1" dirty="0" smtClean="0">
                <a:latin typeface="Calibri" panose="020F0502020204030204" pitchFamily="34" charset="0"/>
              </a:rPr>
              <a:t>EDD</a:t>
            </a:r>
            <a:r>
              <a:rPr lang="cs-CZ" sz="2400" i="1" dirty="0" smtClean="0">
                <a:latin typeface="Calibri" panose="020F0502020204030204" pitchFamily="34" charset="0"/>
              </a:rPr>
              <a:t> -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</a:rPr>
              <a:t>koncový uživatel získá papírovou </a:t>
            </a:r>
            <a:r>
              <a:rPr lang="cs-CZ" sz="2400" dirty="0" smtClean="0">
                <a:latin typeface="Calibri" panose="020F0502020204030204" pitchFamily="34" charset="0"/>
              </a:rPr>
              <a:t>kopii</a:t>
            </a:r>
            <a:r>
              <a:rPr lang="cs-CZ" sz="2400" dirty="0">
                <a:latin typeface="Calibri" panose="020F0502020204030204" pitchFamily="34" charset="0"/>
              </a:rPr>
              <a:t/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		                - </a:t>
            </a:r>
            <a:r>
              <a:rPr lang="cs-CZ" sz="2400" dirty="0">
                <a:latin typeface="Calibri" panose="020F0502020204030204" pitchFamily="34" charset="0"/>
              </a:rPr>
              <a:t>koncovému uživateli PDF do osobní </a:t>
            </a:r>
            <a:r>
              <a:rPr lang="cs-CZ" sz="2400" dirty="0" smtClean="0">
                <a:latin typeface="Calibri" panose="020F0502020204030204" pitchFamily="34" charset="0"/>
              </a:rPr>
              <a:t>				schránky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    </a:t>
            </a:r>
            <a:r>
              <a:rPr lang="cs-CZ" sz="2400" i="1" dirty="0" smtClean="0">
                <a:latin typeface="Calibri" panose="020F0502020204030204" pitchFamily="34" charset="0"/>
              </a:rPr>
              <a:t>papír</a:t>
            </a:r>
            <a:r>
              <a:rPr lang="cs-CZ" sz="2400" i="1" dirty="0">
                <a:latin typeface="Calibri" panose="020F0502020204030204" pitchFamily="34" charset="0"/>
              </a:rPr>
              <a:t>. kopie </a:t>
            </a:r>
            <a:r>
              <a:rPr lang="cs-CZ" sz="2400" i="1" dirty="0" smtClean="0">
                <a:latin typeface="Calibri" panose="020F0502020204030204" pitchFamily="34" charset="0"/>
              </a:rPr>
              <a:t>poštou</a:t>
            </a:r>
            <a:br>
              <a:rPr lang="cs-CZ" sz="2400" i="1" dirty="0" smtClean="0">
                <a:latin typeface="Calibri" panose="020F0502020204030204" pitchFamily="34" charset="0"/>
              </a:rPr>
            </a:br>
            <a:r>
              <a:rPr lang="cs-CZ" sz="1400" dirty="0">
                <a:latin typeface="Calibri" panose="020F0502020204030204" pitchFamily="34" charset="0"/>
              </a:rPr>
              <a:t/>
            </a:r>
            <a:br>
              <a:rPr lang="cs-CZ" sz="1400" dirty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	▫ </a:t>
            </a:r>
            <a:r>
              <a:rPr lang="cs-CZ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z </a:t>
            </a:r>
            <a:r>
              <a:rPr lang="cs-CZ" sz="2400" dirty="0">
                <a:solidFill>
                  <a:srgbClr val="C00000"/>
                </a:solidFill>
                <a:latin typeface="Calibri" panose="020F0502020204030204" pitchFamily="34" charset="0"/>
              </a:rPr>
              <a:t>licencovaných DB </a:t>
            </a:r>
            <a:r>
              <a:rPr lang="cs-CZ" sz="2400" dirty="0">
                <a:latin typeface="Calibri" panose="020F0502020204030204" pitchFamily="34" charset="0"/>
              </a:rPr>
              <a:t>– dle licenčních podmínek 	 </a:t>
            </a:r>
            <a:r>
              <a:rPr lang="cs-CZ" sz="2400" dirty="0" smtClean="0">
                <a:latin typeface="Calibri" panose="020F0502020204030204" pitchFamily="34" charset="0"/>
              </a:rPr>
              <a:t>     	   (</a:t>
            </a:r>
            <a:r>
              <a:rPr lang="cs-CZ" sz="2400" dirty="0">
                <a:latin typeface="Calibri" panose="020F0502020204030204" pitchFamily="34" charset="0"/>
              </a:rPr>
              <a:t>koncovému uživateli VŽDY papírová kopie</a:t>
            </a:r>
            <a:r>
              <a:rPr lang="cs-CZ" sz="2400" dirty="0" smtClean="0">
                <a:latin typeface="Calibri" panose="020F0502020204030204" pitchFamily="34" charset="0"/>
              </a:rPr>
              <a:t>!)</a:t>
            </a:r>
            <a:endParaRPr lang="cs-CZ" sz="2400" dirty="0">
              <a:latin typeface="Calibri" panose="020F0502020204030204" pitchFamily="34" charset="0"/>
            </a:endParaRPr>
          </a:p>
          <a:p>
            <a:endParaRPr lang="cs-CZ" sz="2400" b="1" dirty="0">
              <a:latin typeface="Calibri" panose="020F0502020204030204" pitchFamily="34" charset="0"/>
            </a:endParaRPr>
          </a:p>
          <a:p>
            <a:r>
              <a:rPr lang="cs-CZ" sz="2400" b="1" dirty="0">
                <a:latin typeface="Calibri" panose="020F0502020204030204" pitchFamily="34" charset="0"/>
              </a:rPr>
              <a:t> </a:t>
            </a:r>
            <a:r>
              <a:rPr lang="cs-CZ" sz="2400" b="1" dirty="0" smtClean="0">
                <a:latin typeface="Calibri" panose="020F0502020204030204" pitchFamily="34" charset="0"/>
              </a:rPr>
              <a:t>    MMS</a:t>
            </a:r>
            <a:r>
              <a:rPr lang="cs-CZ" sz="2400" b="1" dirty="0">
                <a:latin typeface="Calibri" panose="020F0502020204030204" pitchFamily="34" charset="0"/>
              </a:rPr>
              <a:t>, </a:t>
            </a:r>
            <a:r>
              <a:rPr lang="cs-CZ" sz="2400" b="1" dirty="0" smtClean="0">
                <a:latin typeface="Calibri" panose="020F0502020204030204" pitchFamily="34" charset="0"/>
              </a:rPr>
              <a:t>CC</a:t>
            </a:r>
            <a:endParaRPr lang="cs-CZ" sz="2400" b="1" dirty="0">
              <a:latin typeface="Calibri" panose="020F0502020204030204" pitchFamily="34" charset="0"/>
            </a:endParaRPr>
          </a:p>
        </p:txBody>
      </p:sp>
      <p:sp>
        <p:nvSpPr>
          <p:cNvPr id="3" name="Levá složená závorka 2"/>
          <p:cNvSpPr/>
          <p:nvPr/>
        </p:nvSpPr>
        <p:spPr>
          <a:xfrm>
            <a:off x="521550" y="3248980"/>
            <a:ext cx="270030" cy="1125125"/>
          </a:xfrm>
          <a:prstGeom prst="leftBrace">
            <a:avLst/>
          </a:prstGeom>
          <a:ln w="38100">
            <a:solidFill>
              <a:srgbClr val="0BF5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43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>
            <a:lum bright="9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133745"/>
            <a:ext cx="8421688" cy="526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000" y="205337"/>
            <a:ext cx="7400165" cy="928408"/>
          </a:xfrm>
        </p:spPr>
        <p:txBody>
          <a:bodyPr/>
          <a:lstStyle/>
          <a:p>
            <a:r>
              <a:rPr lang="cs-CZ" sz="4200" dirty="0"/>
              <a:t>VPK – struktura a konta </a:t>
            </a:r>
            <a:r>
              <a:rPr lang="cs-CZ" sz="4200" dirty="0" smtClean="0"/>
              <a:t>(3)</a:t>
            </a:r>
            <a:endParaRPr lang="cs-CZ" sz="42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95619"/>
            <a:ext cx="1109268" cy="713101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656565" y="1133745"/>
            <a:ext cx="8100900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Calibri" panose="020F0502020204030204" pitchFamily="34" charset="0"/>
              </a:rPr>
              <a:t>2. Uživatelé</a:t>
            </a:r>
            <a:r>
              <a:rPr lang="cs-CZ" sz="2400" dirty="0">
                <a:latin typeface="Calibri" panose="020F0502020204030204" pitchFamily="34" charset="0"/>
              </a:rPr>
              <a:t/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a) právnické osoby</a:t>
            </a:r>
          </a:p>
          <a:p>
            <a:endParaRPr lang="cs-CZ" sz="1000" b="1" dirty="0" smtClean="0">
              <a:solidFill>
                <a:srgbClr val="3333FF"/>
              </a:solidFill>
              <a:latin typeface="Calibri" panose="020F0502020204030204" pitchFamily="34" charset="0"/>
            </a:endParaRPr>
          </a:p>
          <a:p>
            <a:r>
              <a:rPr lang="cs-CZ" sz="2400" b="1" dirty="0" smtClean="0">
                <a:solidFill>
                  <a:srgbClr val="3333FF"/>
                </a:solidFill>
                <a:latin typeface="Calibri" panose="020F0502020204030204" pitchFamily="34" charset="0"/>
              </a:rPr>
              <a:t>Knihovny </a:t>
            </a:r>
            <a:r>
              <a:rPr lang="cs-CZ" sz="2400" b="1" dirty="0">
                <a:solidFill>
                  <a:srgbClr val="3333FF"/>
                </a:solidFill>
                <a:latin typeface="Calibri" panose="020F0502020204030204" pitchFamily="34" charset="0"/>
              </a:rPr>
              <a:t>neregistrované</a:t>
            </a:r>
            <a:r>
              <a:rPr lang="cs-CZ" sz="2400" b="1" dirty="0">
                <a:latin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</a:rPr>
              <a:t>– služby</a:t>
            </a:r>
            <a:r>
              <a:rPr lang="cs-CZ" sz="2400" dirty="0" smtClean="0">
                <a:latin typeface="Calibri" panose="020F0502020204030204" pitchFamily="34" charset="0"/>
              </a:rPr>
              <a:t>: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     </a:t>
            </a:r>
            <a:r>
              <a:rPr lang="cs-CZ" sz="2400" b="1" dirty="0" smtClean="0">
                <a:latin typeface="Calibri" panose="020F0502020204030204" pitchFamily="34" charset="0"/>
              </a:rPr>
              <a:t>kopie</a:t>
            </a:r>
            <a:r>
              <a:rPr lang="cs-CZ" sz="2400" dirty="0">
                <a:latin typeface="Calibri" panose="020F0502020204030204" pitchFamily="34" charset="0"/>
              </a:rPr>
              <a:t/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            ▫ z </a:t>
            </a:r>
            <a:r>
              <a:rPr lang="cs-CZ" sz="2400" dirty="0">
                <a:solidFill>
                  <a:srgbClr val="C00000"/>
                </a:solidFill>
                <a:latin typeface="Calibri" panose="020F0502020204030204" pitchFamily="34" charset="0"/>
              </a:rPr>
              <a:t>tištěných zdrojů</a:t>
            </a:r>
            <a:r>
              <a:rPr lang="cs-CZ" sz="2400" dirty="0">
                <a:latin typeface="Calibri" panose="020F0502020204030204" pitchFamily="34" charset="0"/>
              </a:rPr>
              <a:t> </a:t>
            </a:r>
            <a:r>
              <a:rPr lang="cs-CZ" sz="2400" i="1" dirty="0">
                <a:latin typeface="Calibri" panose="020F0502020204030204" pitchFamily="34" charset="0"/>
              </a:rPr>
              <a:t>papírová kopie </a:t>
            </a:r>
            <a:r>
              <a:rPr lang="cs-CZ" sz="2400" dirty="0">
                <a:latin typeface="Calibri" panose="020F0502020204030204" pitchFamily="34" charset="0"/>
              </a:rPr>
              <a:t>poštou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            </a:t>
            </a:r>
            <a:r>
              <a:rPr lang="cs-CZ" sz="2400" dirty="0">
                <a:latin typeface="Calibri" panose="020F0502020204030204" pitchFamily="34" charset="0"/>
              </a:rPr>
              <a:t>▫ </a:t>
            </a:r>
            <a:r>
              <a:rPr lang="cs-CZ" sz="2400" dirty="0" smtClean="0">
                <a:latin typeface="Calibri" panose="020F0502020204030204" pitchFamily="34" charset="0"/>
              </a:rPr>
              <a:t>z </a:t>
            </a:r>
            <a:r>
              <a:rPr lang="cs-CZ" sz="2400" dirty="0">
                <a:solidFill>
                  <a:srgbClr val="C00000"/>
                </a:solidFill>
                <a:latin typeface="Calibri" panose="020F0502020204030204" pitchFamily="34" charset="0"/>
              </a:rPr>
              <a:t>licencovaných zdrojů </a:t>
            </a:r>
            <a:r>
              <a:rPr lang="cs-CZ" sz="2400" dirty="0">
                <a:latin typeface="Calibri" panose="020F0502020204030204" pitchFamily="34" charset="0"/>
              </a:rPr>
              <a:t>– uživateli </a:t>
            </a:r>
            <a:r>
              <a:rPr lang="cs-CZ" sz="2400" i="1" dirty="0">
                <a:latin typeface="Calibri" panose="020F0502020204030204" pitchFamily="34" charset="0"/>
              </a:rPr>
              <a:t>papírová kopie</a:t>
            </a:r>
            <a:r>
              <a:rPr lang="cs-CZ" sz="2400" dirty="0">
                <a:latin typeface="Calibri" panose="020F0502020204030204" pitchFamily="34" charset="0"/>
              </a:rPr>
              <a:t/>
            </a:r>
            <a:br>
              <a:rPr lang="cs-CZ" sz="2400" dirty="0">
                <a:latin typeface="Calibri" panose="020F0502020204030204" pitchFamily="34" charset="0"/>
              </a:rPr>
            </a:br>
            <a:endParaRPr lang="cs-CZ" sz="1200" dirty="0" smtClean="0">
              <a:latin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</a:rPr>
              <a:t>     </a:t>
            </a:r>
            <a:r>
              <a:rPr lang="cs-CZ" sz="2400" b="1" dirty="0" smtClean="0">
                <a:latin typeface="Calibri" panose="020F0502020204030204" pitchFamily="34" charset="0"/>
              </a:rPr>
              <a:t>MMS</a:t>
            </a:r>
            <a:r>
              <a:rPr lang="cs-CZ" sz="2400" b="1" dirty="0">
                <a:latin typeface="Calibri" panose="020F0502020204030204" pitchFamily="34" charset="0"/>
              </a:rPr>
              <a:t>, </a:t>
            </a:r>
            <a:r>
              <a:rPr lang="cs-CZ" sz="2400" b="1" dirty="0" smtClean="0">
                <a:latin typeface="Calibri" panose="020F0502020204030204" pitchFamily="34" charset="0"/>
              </a:rPr>
              <a:t>CC</a:t>
            </a:r>
          </a:p>
          <a:p>
            <a:endParaRPr lang="cs-CZ" sz="4000" b="1" dirty="0">
              <a:latin typeface="Calibri" panose="020F0502020204030204" pitchFamily="34" charset="0"/>
            </a:endParaRPr>
          </a:p>
          <a:p>
            <a:r>
              <a:rPr lang="cs-CZ" sz="2400" b="1" dirty="0">
                <a:solidFill>
                  <a:srgbClr val="3333FF"/>
                </a:solidFill>
                <a:latin typeface="Calibri" panose="020F0502020204030204" pitchFamily="34" charset="0"/>
              </a:rPr>
              <a:t>Komerční subjekt </a:t>
            </a:r>
            <a:r>
              <a:rPr lang="cs-CZ" sz="2400" dirty="0">
                <a:latin typeface="Calibri" panose="020F0502020204030204" pitchFamily="34" charset="0"/>
              </a:rPr>
              <a:t>– služby</a:t>
            </a:r>
            <a:r>
              <a:rPr lang="cs-CZ" sz="2400" dirty="0" smtClean="0">
                <a:latin typeface="Calibri" panose="020F0502020204030204" pitchFamily="34" charset="0"/>
              </a:rPr>
              <a:t>: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     </a:t>
            </a:r>
            <a:r>
              <a:rPr lang="cs-CZ" sz="2400" b="1" dirty="0" smtClean="0">
                <a:latin typeface="Calibri" panose="020F0502020204030204" pitchFamily="34" charset="0"/>
              </a:rPr>
              <a:t>kopie</a:t>
            </a:r>
            <a:r>
              <a:rPr lang="cs-CZ" sz="2400" dirty="0">
                <a:latin typeface="Calibri" panose="020F0502020204030204" pitchFamily="34" charset="0"/>
              </a:rPr>
              <a:t/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             ▫ z </a:t>
            </a:r>
            <a:r>
              <a:rPr lang="cs-CZ" sz="2400" dirty="0">
                <a:solidFill>
                  <a:srgbClr val="C00000"/>
                </a:solidFill>
                <a:latin typeface="Calibri" panose="020F0502020204030204" pitchFamily="34" charset="0"/>
              </a:rPr>
              <a:t>tištěných zdrojů </a:t>
            </a:r>
            <a:r>
              <a:rPr lang="cs-CZ" sz="2400" i="1" dirty="0">
                <a:latin typeface="Calibri" panose="020F0502020204030204" pitchFamily="34" charset="0"/>
              </a:rPr>
              <a:t>papírová kopie</a:t>
            </a:r>
            <a:r>
              <a:rPr lang="cs-CZ" sz="2400" dirty="0">
                <a:latin typeface="Calibri" panose="020F0502020204030204" pitchFamily="34" charset="0"/>
              </a:rPr>
              <a:t/>
            </a:r>
            <a:br>
              <a:rPr lang="cs-CZ" sz="2400" dirty="0">
                <a:latin typeface="Calibri" panose="020F0502020204030204" pitchFamily="34" charset="0"/>
              </a:rPr>
            </a:br>
            <a:endParaRPr lang="cs-CZ" sz="900" b="1" dirty="0" smtClean="0">
              <a:latin typeface="Calibri" panose="020F0502020204030204" pitchFamily="34" charset="0"/>
            </a:endParaRPr>
          </a:p>
          <a:p>
            <a:r>
              <a:rPr lang="cs-CZ" sz="2400" b="1" dirty="0">
                <a:latin typeface="Calibri" panose="020F0502020204030204" pitchFamily="34" charset="0"/>
              </a:rPr>
              <a:t> </a:t>
            </a:r>
            <a:r>
              <a:rPr lang="cs-CZ" sz="2400" b="1" dirty="0" smtClean="0">
                <a:latin typeface="Calibri" panose="020F0502020204030204" pitchFamily="34" charset="0"/>
              </a:rPr>
              <a:t>    MMS</a:t>
            </a:r>
            <a:r>
              <a:rPr lang="cs-CZ" sz="2400" b="1" dirty="0">
                <a:latin typeface="Calibri" panose="020F0502020204030204" pitchFamily="34" charset="0"/>
              </a:rPr>
              <a:t>, CC</a:t>
            </a:r>
          </a:p>
        </p:txBody>
      </p:sp>
    </p:spTree>
    <p:extLst>
      <p:ext uri="{BB962C8B-B14F-4D97-AF65-F5344CB8AC3E}">
        <p14:creationId xmlns:p14="http://schemas.microsoft.com/office/powerpoint/2010/main" val="69090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>
            <a:lum bright="9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178750"/>
            <a:ext cx="8421688" cy="5222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6535" y="213883"/>
            <a:ext cx="7245805" cy="964867"/>
          </a:xfrm>
        </p:spPr>
        <p:txBody>
          <a:bodyPr/>
          <a:lstStyle/>
          <a:p>
            <a:r>
              <a:rPr lang="cs-CZ" sz="4200" dirty="0" smtClean="0"/>
              <a:t>VPK – struktura a konta (4)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7784" y="213883"/>
            <a:ext cx="1039260" cy="668096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521549" y="1202671"/>
            <a:ext cx="828667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cs-CZ" altLang="cs-CZ" sz="2400" dirty="0">
                <a:latin typeface="Calibri" panose="020F0502020204030204" pitchFamily="34" charset="0"/>
              </a:rPr>
              <a:t>2. Uživatelé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cs-CZ" altLang="cs-CZ" sz="2400" dirty="0">
                <a:latin typeface="Calibri" panose="020F0502020204030204" pitchFamily="34" charset="0"/>
              </a:rPr>
              <a:t>	b) fyzické osoby – služby</a:t>
            </a:r>
            <a:r>
              <a:rPr lang="cs-CZ" altLang="cs-CZ" sz="2400" dirty="0" smtClean="0">
                <a:latin typeface="Calibri" panose="020F0502020204030204" pitchFamily="34" charset="0"/>
              </a:rPr>
              <a:t>:</a:t>
            </a:r>
            <a:br>
              <a:rPr lang="cs-CZ" altLang="cs-CZ" sz="2400" dirty="0" smtClean="0">
                <a:latin typeface="Calibri" panose="020F0502020204030204" pitchFamily="34" charset="0"/>
              </a:rPr>
            </a:br>
            <a:r>
              <a:rPr lang="cs-CZ" altLang="cs-CZ" sz="2400" dirty="0" smtClean="0">
                <a:latin typeface="Calibri" panose="020F0502020204030204" pitchFamily="34" charset="0"/>
              </a:rPr>
              <a:t>     </a:t>
            </a:r>
            <a:r>
              <a:rPr lang="cs-CZ" altLang="cs-CZ" sz="2400" b="1" dirty="0" smtClean="0">
                <a:latin typeface="Calibri" panose="020F0502020204030204" pitchFamily="34" charset="0"/>
              </a:rPr>
              <a:t>kopie</a:t>
            </a:r>
            <a:r>
              <a:rPr lang="cs-CZ" altLang="cs-CZ" sz="2400" dirty="0">
                <a:latin typeface="Calibri" panose="020F0502020204030204" pitchFamily="34" charset="0"/>
              </a:rPr>
              <a:t/>
            </a:r>
            <a:br>
              <a:rPr lang="cs-CZ" altLang="cs-CZ" sz="2400" dirty="0">
                <a:latin typeface="Calibri" panose="020F0502020204030204" pitchFamily="34" charset="0"/>
              </a:rPr>
            </a:br>
            <a:r>
              <a:rPr lang="cs-CZ" altLang="cs-CZ" sz="2400" dirty="0">
                <a:latin typeface="Calibri" panose="020F0502020204030204" pitchFamily="34" charset="0"/>
              </a:rPr>
              <a:t>	</a:t>
            </a:r>
            <a:r>
              <a:rPr lang="cs-CZ" sz="2400" dirty="0" smtClean="0">
                <a:latin typeface="Calibri" panose="020F0502020204030204" pitchFamily="34" charset="0"/>
              </a:rPr>
              <a:t>▫ </a:t>
            </a:r>
            <a:r>
              <a:rPr lang="cs-CZ" altLang="cs-CZ" sz="2400" dirty="0" smtClean="0">
                <a:latin typeface="Calibri" panose="020F0502020204030204" pitchFamily="34" charset="0"/>
              </a:rPr>
              <a:t>z </a:t>
            </a:r>
            <a:r>
              <a:rPr lang="cs-CZ" altLang="cs-CZ" sz="2400" dirty="0">
                <a:latin typeface="Calibri" panose="020F0502020204030204" pitchFamily="34" charset="0"/>
              </a:rPr>
              <a:t>tištěných zdrojů (= z fyzického fondu) EDD, papír. kopie</a:t>
            </a:r>
            <a:br>
              <a:rPr lang="cs-CZ" altLang="cs-CZ" sz="2400" dirty="0">
                <a:latin typeface="Calibri" panose="020F0502020204030204" pitchFamily="34" charset="0"/>
              </a:rPr>
            </a:br>
            <a:r>
              <a:rPr lang="cs-CZ" altLang="cs-CZ" sz="2400" dirty="0">
                <a:latin typeface="Calibri" panose="020F0502020204030204" pitchFamily="34" charset="0"/>
              </a:rPr>
              <a:t>	</a:t>
            </a:r>
            <a:r>
              <a:rPr lang="cs-CZ" sz="2400" dirty="0" smtClean="0">
                <a:latin typeface="Calibri" panose="020F0502020204030204" pitchFamily="34" charset="0"/>
              </a:rPr>
              <a:t>▫ </a:t>
            </a:r>
            <a:r>
              <a:rPr lang="cs-CZ" altLang="cs-CZ" sz="2400" dirty="0" smtClean="0">
                <a:latin typeface="Calibri" panose="020F0502020204030204" pitchFamily="34" charset="0"/>
              </a:rPr>
              <a:t>z </a:t>
            </a:r>
            <a:r>
              <a:rPr lang="cs-CZ" altLang="cs-CZ" sz="2400" dirty="0">
                <a:latin typeface="Calibri" panose="020F0502020204030204" pitchFamily="34" charset="0"/>
              </a:rPr>
              <a:t>licencovaných DB papírové kopie</a:t>
            </a:r>
            <a:br>
              <a:rPr lang="cs-CZ" altLang="cs-CZ" sz="2400" dirty="0">
                <a:latin typeface="Calibri" panose="020F0502020204030204" pitchFamily="34" charset="0"/>
              </a:rPr>
            </a:br>
            <a:r>
              <a:rPr lang="cs-CZ" altLang="cs-CZ" sz="2400" dirty="0" smtClean="0">
                <a:latin typeface="Calibri" panose="020F0502020204030204" pitchFamily="34" charset="0"/>
              </a:rPr>
              <a:t>     </a:t>
            </a:r>
            <a:r>
              <a:rPr lang="cs-CZ" altLang="cs-CZ" sz="2400" b="1" dirty="0" smtClean="0">
                <a:latin typeface="Calibri" panose="020F0502020204030204" pitchFamily="34" charset="0"/>
              </a:rPr>
              <a:t>MMS</a:t>
            </a:r>
            <a:r>
              <a:rPr lang="cs-CZ" altLang="cs-CZ" sz="2400" b="1" dirty="0">
                <a:latin typeface="Calibri" panose="020F0502020204030204" pitchFamily="34" charset="0"/>
              </a:rPr>
              <a:t>, CC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917902"/>
              </p:ext>
            </p:extLst>
          </p:nvPr>
        </p:nvGraphicFramePr>
        <p:xfrm>
          <a:off x="1016603" y="3860800"/>
          <a:ext cx="7290811" cy="2718552"/>
        </p:xfrm>
        <a:graphic>
          <a:graphicData uri="http://schemas.openxmlformats.org/drawingml/2006/table">
            <a:tbl>
              <a:tblPr/>
              <a:tblGrid>
                <a:gridCol w="2491876"/>
                <a:gridCol w="966391"/>
                <a:gridCol w="958136"/>
                <a:gridCol w="958136"/>
                <a:gridCol w="958136"/>
                <a:gridCol w="958136"/>
              </a:tblGrid>
              <a:tr h="6796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8" marB="0" anchor="b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B15E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2010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B15E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2011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B15E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2012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B15E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2013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B15E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cs-CZ" sz="1600" u="none" strike="noStrike" dirty="0" smtClean="0">
                          <a:effectLst/>
                        </a:rPr>
                        <a:t> 2014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8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B15E">
                        <a:alpha val="48000"/>
                      </a:srgbClr>
                    </a:solidFill>
                  </a:tcPr>
                </a:tc>
              </a:tr>
              <a:tr h="6796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cs-CZ" sz="1600" b="1" u="none" strike="noStrike" dirty="0">
                          <a:effectLst/>
                        </a:rPr>
                        <a:t>Počet kont ve VPK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8" marB="0" anchor="b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B15E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693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713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728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746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cs-CZ" sz="1600" b="1" u="none" strike="noStrike" dirty="0" smtClean="0">
                          <a:effectLst/>
                        </a:rPr>
                        <a:t>756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8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</a:tr>
              <a:tr h="6796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     z toho konta účastnická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8" marB="0" anchor="b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B15E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44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44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46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47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cs-CZ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</a:rPr>
                        <a:t>55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8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6796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     z toho uživatelská konta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8" marB="0" anchor="b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B15E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649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669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682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699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cs-CZ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</a:rPr>
                        <a:t>701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8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53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>
            <a:lum bright="9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767254"/>
            <a:ext cx="8421688" cy="463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000" y="274638"/>
            <a:ext cx="7243325" cy="1143000"/>
          </a:xfrm>
        </p:spPr>
        <p:txBody>
          <a:bodyPr/>
          <a:lstStyle/>
          <a:p>
            <a:r>
              <a:rPr lang="cs-CZ" sz="4200" dirty="0" smtClean="0"/>
              <a:t>Jak se stát účastnickou knihovnou VPK  (1)</a:t>
            </a:r>
            <a:endParaRPr lang="cs-CZ" sz="42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358" y="195620"/>
            <a:ext cx="1039260" cy="668096"/>
          </a:xfrm>
          <a:prstGeom prst="rect">
            <a:avLst/>
          </a:prstGeom>
        </p:spPr>
      </p:pic>
      <p:sp>
        <p:nvSpPr>
          <p:cNvPr id="5" name="Zástupný symbol pro obsah 6"/>
          <p:cNvSpPr txBox="1">
            <a:spLocks/>
          </p:cNvSpPr>
          <p:nvPr/>
        </p:nvSpPr>
        <p:spPr bwMode="auto">
          <a:xfrm>
            <a:off x="461420" y="1493785"/>
            <a:ext cx="8229600" cy="5089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altLang="cs-CZ" sz="11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72297"/>
                </a:solidFill>
                <a:effectLst/>
                <a:uLnTx/>
                <a:uFillTx/>
                <a:latin typeface="Calibri" panose="020F0502020204030204" pitchFamily="34" charset="0"/>
              </a:rPr>
              <a:t>Účastnickou</a:t>
            </a:r>
            <a:r>
              <a:rPr kumimoji="0" lang="cs-CZ" altLang="cs-CZ" sz="2400" b="1" i="0" u="none" strike="noStrike" kern="1200" cap="none" spc="0" normalizeH="0" noProof="0" dirty="0" smtClean="0">
                <a:ln>
                  <a:noFill/>
                </a:ln>
                <a:solidFill>
                  <a:srgbClr val="072297"/>
                </a:solidFill>
                <a:effectLst/>
                <a:uLnTx/>
                <a:uFillTx/>
                <a:latin typeface="Calibri" panose="020F0502020204030204" pitchFamily="34" charset="0"/>
              </a:rPr>
              <a:t> knihovnou </a:t>
            </a:r>
            <a:r>
              <a:rPr kumimoji="0" lang="cs-CZ" altLang="cs-CZ" sz="24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(= poskytuje a současně využívá služby VPK) se může stát pouze </a:t>
            </a:r>
            <a:r>
              <a:rPr kumimoji="0" lang="cs-CZ" altLang="cs-CZ" sz="2400" b="0" i="0" u="none" strike="noStrike" kern="1200" cap="none" spc="0" normalizeH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knihovn</a:t>
            </a:r>
            <a:r>
              <a:rPr lang="cs-CZ" altLang="cs-CZ" sz="2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a </a:t>
            </a:r>
            <a:r>
              <a:rPr lang="cs-CZ" altLang="cs-CZ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registrovaná</a:t>
            </a:r>
            <a:r>
              <a:rPr lang="cs-CZ" altLang="cs-CZ" sz="2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na MK ČR</a:t>
            </a:r>
          </a:p>
          <a:p>
            <a:pPr marL="0" lvl="0" indent="0" eaLnBrk="1" hangingPunct="1">
              <a:buNone/>
              <a:defRPr/>
            </a:pPr>
            <a:r>
              <a:rPr lang="cs-CZ" altLang="cs-CZ" sz="2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1. </a:t>
            </a:r>
            <a:r>
              <a:rPr lang="cs-CZ" altLang="cs-CZ" sz="2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Uzavření Smlouvy pro účastnickou knihovnu VPK/Provozního řádu. Knihovně </a:t>
            </a:r>
            <a:r>
              <a:rPr lang="cs-CZ" altLang="cs-CZ" sz="24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je </a:t>
            </a:r>
            <a:r>
              <a:rPr lang="cs-CZ" altLang="cs-CZ" sz="2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přiděleno označení </a:t>
            </a:r>
            <a:r>
              <a:rPr lang="cs-CZ" altLang="cs-CZ" sz="24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uživatelského konta (lokační značka knihovny), uživatelské jméno, přístupové </a:t>
            </a:r>
            <a:r>
              <a:rPr lang="cs-CZ" altLang="cs-CZ" sz="2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heslo pro správu katalogu VPK a pro zajištění služeb.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cs-CZ" altLang="cs-CZ" sz="2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2. </a:t>
            </a:r>
            <a:r>
              <a:rPr lang="cs-CZ" altLang="cs-CZ" sz="2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Zaslání prohlášení o </a:t>
            </a:r>
            <a:r>
              <a:rPr lang="cs-CZ" altLang="cs-CZ" sz="240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registraci na MK ČR</a:t>
            </a:r>
            <a:endParaRPr lang="cs-CZ" altLang="cs-CZ" sz="2400" dirty="0" smtClean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3. </a:t>
            </a: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Dodání exportu</a:t>
            </a:r>
            <a:r>
              <a:rPr kumimoji="0" lang="cs-CZ" altLang="cs-CZ" sz="24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 dat o svém seriálovém fondu vč. roků odběru:</a:t>
            </a:r>
            <a:br>
              <a:rPr kumimoji="0" lang="cs-CZ" altLang="cs-CZ" sz="24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</a:br>
            <a:r>
              <a:rPr kumimoji="0" lang="cs-CZ" altLang="cs-CZ" sz="24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- fyzický fond časopisů</a:t>
            </a:r>
            <a:br>
              <a:rPr kumimoji="0" lang="cs-CZ" altLang="cs-CZ" sz="24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</a:br>
            <a:r>
              <a:rPr kumimoji="0" lang="cs-CZ" altLang="cs-CZ" sz="24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- elektronický fond periodik (vč. údajů o licenci – název zakoupené licence/podmínky dodávání MS)</a:t>
            </a:r>
          </a:p>
        </p:txBody>
      </p:sp>
    </p:spTree>
    <p:extLst>
      <p:ext uri="{BB962C8B-B14F-4D97-AF65-F5344CB8AC3E}">
        <p14:creationId xmlns:p14="http://schemas.microsoft.com/office/powerpoint/2010/main" val="386616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>
            <a:lum bright="9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767254"/>
            <a:ext cx="8421688" cy="463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000" y="274638"/>
            <a:ext cx="7243325" cy="1143000"/>
          </a:xfrm>
        </p:spPr>
        <p:txBody>
          <a:bodyPr/>
          <a:lstStyle/>
          <a:p>
            <a:r>
              <a:rPr lang="cs-CZ" sz="4200" dirty="0" smtClean="0"/>
              <a:t>Jak se stát účastnickou knihovnou VPK  (2)</a:t>
            </a:r>
            <a:endParaRPr lang="cs-CZ" sz="42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358" y="195620"/>
            <a:ext cx="1039260" cy="668096"/>
          </a:xfrm>
          <a:prstGeom prst="rect">
            <a:avLst/>
          </a:prstGeom>
        </p:spPr>
      </p:pic>
      <p:sp>
        <p:nvSpPr>
          <p:cNvPr id="5" name="Zástupný symbol pro obsah 6"/>
          <p:cNvSpPr txBox="1">
            <a:spLocks/>
          </p:cNvSpPr>
          <p:nvPr/>
        </p:nvSpPr>
        <p:spPr bwMode="auto">
          <a:xfrm>
            <a:off x="447806" y="1527921"/>
            <a:ext cx="8229600" cy="5051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cs-CZ" altLang="cs-CZ" sz="2400" b="1" baseline="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4. </a:t>
            </a:r>
            <a:r>
              <a:rPr lang="cs-CZ" altLang="cs-CZ" sz="2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Vložení vstupní částky na konto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5.</a:t>
            </a:r>
            <a:r>
              <a:rPr kumimoji="0" lang="cs-CZ" altLang="cs-CZ" sz="2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 </a:t>
            </a:r>
            <a:r>
              <a:rPr kumimoji="0" lang="cs-CZ" altLang="cs-CZ" sz="24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Volba poskytovaných služeb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cs-CZ" altLang="cs-CZ" sz="2400" b="1" baseline="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6.</a:t>
            </a:r>
            <a:r>
              <a:rPr lang="cs-CZ" altLang="cs-CZ" sz="2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2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Udržování aktuálních dat o svém časopiseckém fondu</a:t>
            </a:r>
          </a:p>
          <a:p>
            <a:pPr marL="0" lvl="0" indent="0" eaLnBrk="1" hangingPunct="1">
              <a:buNone/>
              <a:defRPr/>
            </a:pPr>
            <a:r>
              <a:rPr lang="cs-CZ" altLang="cs-CZ" sz="2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Knihovna musí </a:t>
            </a:r>
            <a:r>
              <a:rPr lang="cs-CZ" altLang="cs-CZ" sz="24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organizačně zajistit poskytování služeb podle požadavků </a:t>
            </a:r>
            <a:r>
              <a:rPr lang="cs-CZ" altLang="cs-CZ" sz="2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systému, tzn. vyřizovat </a:t>
            </a:r>
            <a:r>
              <a:rPr lang="cs-CZ" altLang="cs-CZ" sz="24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požadavky ve stanovených </a:t>
            </a:r>
            <a:r>
              <a:rPr lang="cs-CZ" altLang="cs-CZ" sz="2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lhůtách, dodržovat </a:t>
            </a:r>
            <a:r>
              <a:rPr lang="cs-CZ" altLang="cs-CZ" sz="24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ceny dle platného Ceníku VPK </a:t>
            </a:r>
            <a:r>
              <a:rPr lang="cs-CZ" altLang="cs-CZ" sz="2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/>
            </a:r>
            <a:br>
              <a:rPr lang="cs-CZ" altLang="cs-CZ" sz="2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</a:br>
            <a:r>
              <a:rPr lang="cs-CZ" altLang="cs-CZ" sz="2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(</a:t>
            </a:r>
            <a:r>
              <a:rPr lang="cs-CZ" altLang="cs-CZ" sz="24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ceny si může stanovit každá knihovna sama, ale je povinna to ohlásit SC VPK</a:t>
            </a:r>
            <a:r>
              <a:rPr lang="cs-CZ" altLang="cs-CZ" sz="2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)</a:t>
            </a:r>
            <a:r>
              <a:rPr lang="cs-CZ" altLang="cs-CZ" sz="2200" dirty="0" smtClean="0">
                <a:solidFill>
                  <a:sysClr val="windowText" lastClr="000000"/>
                </a:solidFill>
              </a:rPr>
              <a:t/>
            </a:r>
            <a:br>
              <a:rPr lang="cs-CZ" altLang="cs-CZ" sz="2200" dirty="0" smtClean="0">
                <a:solidFill>
                  <a:sysClr val="windowText" lastClr="000000"/>
                </a:solidFill>
              </a:rPr>
            </a:br>
            <a:endParaRPr lang="cs-CZ" altLang="cs-CZ" sz="2200" dirty="0">
              <a:solidFill>
                <a:sysClr val="windowText" lastClr="000000"/>
              </a:solidFill>
            </a:endParaRPr>
          </a:p>
          <a:p>
            <a:pPr marL="0" lvl="0" indent="0" eaLnBrk="1" hangingPunct="1">
              <a:buNone/>
              <a:defRPr/>
            </a:pPr>
            <a:r>
              <a:rPr lang="cs-CZ" altLang="cs-CZ" sz="2200" b="1" u="sng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Rozdílné ceny za xerokopie uvádí: </a:t>
            </a:r>
          </a:p>
          <a:p>
            <a:pPr marL="0" lvl="0" indent="0" eaLnBrk="1" hangingPunct="1">
              <a:buNone/>
              <a:defRPr/>
            </a:pPr>
            <a:r>
              <a:rPr lang="cs-CZ" altLang="cs-CZ" sz="2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Ústav organické chemie a biochemie AV ČR, </a:t>
            </a:r>
            <a:r>
              <a:rPr lang="cs-CZ" altLang="cs-CZ" sz="2200" dirty="0" err="1">
                <a:solidFill>
                  <a:sysClr val="windowText" lastClr="000000"/>
                </a:solidFill>
                <a:latin typeface="Calibri" panose="020F0502020204030204" pitchFamily="34" charset="0"/>
              </a:rPr>
              <a:t>v.v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. i.       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1/str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.    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3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,- Kč (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A4)</a:t>
            </a:r>
            <a:br>
              <a:rPr lang="cs-CZ" altLang="cs-CZ" sz="22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</a:br>
            <a:r>
              <a:rPr lang="cs-CZ" altLang="cs-CZ" sz="22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						        1/str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.    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5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,- Kč (A3)</a:t>
            </a:r>
          </a:p>
          <a:p>
            <a:pPr marL="0" lvl="0" indent="0" eaLnBrk="1" hangingPunct="1">
              <a:buNone/>
              <a:defRPr/>
            </a:pPr>
            <a:r>
              <a:rPr lang="cs-CZ" altLang="cs-CZ" sz="2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Uměleckoprůmyslové 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muzeum                                        1/str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.   </a:t>
            </a:r>
            <a:r>
              <a:rPr lang="cs-CZ" altLang="cs-CZ" sz="22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3</a:t>
            </a:r>
            <a:r>
              <a:rPr lang="cs-CZ" altLang="cs-CZ" sz="2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,- Kč (A4)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228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Motiv systému Office">
  <a:themeElements>
    <a:clrScheme name="NTK">
      <a:dk1>
        <a:sysClr val="windowText" lastClr="000000"/>
      </a:dk1>
      <a:lt1>
        <a:sysClr val="window" lastClr="FFFFFF"/>
      </a:lt1>
      <a:dk2>
        <a:srgbClr val="CE3736"/>
      </a:dk2>
      <a:lt2>
        <a:srgbClr val="E8E8E8"/>
      </a:lt2>
      <a:accent1>
        <a:srgbClr val="CE3736"/>
      </a:accent1>
      <a:accent2>
        <a:srgbClr val="000000"/>
      </a:accent2>
      <a:accent3>
        <a:srgbClr val="7F7F7F"/>
      </a:accent3>
      <a:accent4>
        <a:srgbClr val="F2F2F2"/>
      </a:accent4>
      <a:accent5>
        <a:srgbClr val="595959"/>
      </a:accent5>
      <a:accent6>
        <a:srgbClr val="BFBFBF"/>
      </a:accent6>
      <a:hlink>
        <a:srgbClr val="CE3736"/>
      </a:hlink>
      <a:folHlink>
        <a:srgbClr val="595959"/>
      </a:folHlink>
    </a:clrScheme>
    <a:fontScheme name="NTK">
      <a:majorFont>
        <a:latin typeface="Univers Com 65 Bold"/>
        <a:ea typeface=""/>
        <a:cs typeface=""/>
      </a:majorFont>
      <a:minorFont>
        <a:latin typeface="Univers Com 55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15928</TotalTime>
  <Words>1055</Words>
  <Application>Microsoft Office PowerPoint</Application>
  <PresentationFormat>Předvádění na obrazovce (4:3)</PresentationFormat>
  <Paragraphs>338</Paragraphs>
  <Slides>38</Slides>
  <Notes>38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4" baseType="lpstr">
      <vt:lpstr>Arial</vt:lpstr>
      <vt:lpstr>Calibri</vt:lpstr>
      <vt:lpstr>Univers Com 55</vt:lpstr>
      <vt:lpstr>Univers Com 65 Bold</vt:lpstr>
      <vt:lpstr>Wingdings</vt:lpstr>
      <vt:lpstr>Motiv systému Office</vt:lpstr>
      <vt:lpstr>VPK - služba document delivery</vt:lpstr>
      <vt:lpstr>VPK</vt:lpstr>
      <vt:lpstr>VPK</vt:lpstr>
      <vt:lpstr>VPK – struktura a konta (1)</vt:lpstr>
      <vt:lpstr>VPK – struktura a konta (2)</vt:lpstr>
      <vt:lpstr>VPK – struktura a konta (3)</vt:lpstr>
      <vt:lpstr>VPK – struktura a konta (4) </vt:lpstr>
      <vt:lpstr>Jak se stát účastnickou knihovnou VPK  (1)</vt:lpstr>
      <vt:lpstr>Jak se stát účastnickou knihovnou VPK  (2)</vt:lpstr>
      <vt:lpstr>Jak se stát účastnickou knihovnou VPK  (4)</vt:lpstr>
      <vt:lpstr>Jak se stát účastnickou knihovnou VPK  (5)</vt:lpstr>
      <vt:lpstr>Jak se stát uživatelem VPK? (1)</vt:lpstr>
      <vt:lpstr>Jak se stát uživatelem VPK? (2)</vt:lpstr>
      <vt:lpstr>Jak se stát uživatelem VPK? (3)</vt:lpstr>
      <vt:lpstr>Jak se stát uživatelem VPK? (4)</vt:lpstr>
      <vt:lpstr>Jak se stát uživatelem VPK? (5)</vt:lpstr>
      <vt:lpstr>Jak se stát uživatelem VPK? (6) </vt:lpstr>
      <vt:lpstr>Jak se stát uživatelem VPK? (7) </vt:lpstr>
      <vt:lpstr>Servisní centrum VPK</vt:lpstr>
      <vt:lpstr>Souborný katalog VPK</vt:lpstr>
      <vt:lpstr>Služby SC VPK</vt:lpstr>
      <vt:lpstr>Nabídka služeb (1)</vt:lpstr>
      <vt:lpstr>Nabídka služeb (2)</vt:lpstr>
      <vt:lpstr>Nabídka služeb (2)</vt:lpstr>
      <vt:lpstr>Nabídka služeb (3)</vt:lpstr>
      <vt:lpstr>Způsob vyřizování služeb VPK</vt:lpstr>
      <vt:lpstr>EDD – současná situace (1)</vt:lpstr>
      <vt:lpstr>EDD – současná situace (2)</vt:lpstr>
      <vt:lpstr>On-line zdroje</vt:lpstr>
      <vt:lpstr>Propojení SK ČR a VPK - časopisy</vt:lpstr>
      <vt:lpstr>Propojení SK ČR a VPK</vt:lpstr>
      <vt:lpstr>Propojení SK ČR a VPK</vt:lpstr>
      <vt:lpstr>Propojení SK ČR a VPK - MVS</vt:lpstr>
      <vt:lpstr>Propojení SK ČR a VPK</vt:lpstr>
      <vt:lpstr>Propojení SK ČR a VPK</vt:lpstr>
      <vt:lpstr>Propojení SK ČR a VPK</vt:lpstr>
      <vt:lpstr>Knihovny zapojené do MVS přes VPK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NTKalivoda</dc:creator>
  <cp:lastModifiedBy>Marcela Ouzká</cp:lastModifiedBy>
  <cp:revision>731</cp:revision>
  <cp:lastPrinted>2013-04-08T06:26:29Z</cp:lastPrinted>
  <dcterms:created xsi:type="dcterms:W3CDTF">2013-02-27T09:44:13Z</dcterms:created>
  <dcterms:modified xsi:type="dcterms:W3CDTF">2017-04-06T09:42:12Z</dcterms:modified>
</cp:coreProperties>
</file>