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312" r:id="rId6"/>
    <p:sldId id="313" r:id="rId7"/>
    <p:sldId id="263" r:id="rId8"/>
    <p:sldId id="270" r:id="rId9"/>
    <p:sldId id="271" r:id="rId10"/>
    <p:sldId id="269" r:id="rId11"/>
    <p:sldId id="273" r:id="rId12"/>
    <p:sldId id="274" r:id="rId13"/>
    <p:sldId id="275" r:id="rId14"/>
    <p:sldId id="276" r:id="rId15"/>
    <p:sldId id="277" r:id="rId16"/>
    <p:sldId id="278" r:id="rId17"/>
    <p:sldId id="314" r:id="rId18"/>
    <p:sldId id="315" r:id="rId19"/>
    <p:sldId id="268" r:id="rId20"/>
    <p:sldId id="265" r:id="rId21"/>
    <p:sldId id="279" r:id="rId22"/>
    <p:sldId id="280" r:id="rId23"/>
    <p:sldId id="281" r:id="rId24"/>
    <p:sldId id="302" r:id="rId25"/>
    <p:sldId id="301" r:id="rId26"/>
    <p:sldId id="282" r:id="rId27"/>
    <p:sldId id="284" r:id="rId28"/>
    <p:sldId id="285" r:id="rId29"/>
    <p:sldId id="286" r:id="rId30"/>
    <p:sldId id="290" r:id="rId31"/>
    <p:sldId id="292" r:id="rId32"/>
    <p:sldId id="293" r:id="rId33"/>
    <p:sldId id="294" r:id="rId34"/>
    <p:sldId id="306" r:id="rId35"/>
    <p:sldId id="308" r:id="rId36"/>
    <p:sldId id="310" r:id="rId37"/>
    <p:sldId id="311" r:id="rId38"/>
    <p:sldId id="299" r:id="rId39"/>
  </p:sldIdLst>
  <p:sldSz cx="9144000" cy="6858000" type="screen4x3"/>
  <p:notesSz cx="6797675" cy="98742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Výchozí oddíl" id="{00B0F7CD-E3A8-4AD4-B1AF-179BB9340F4F}">
          <p14:sldIdLst>
            <p14:sldId id="256"/>
            <p14:sldId id="257"/>
            <p14:sldId id="258"/>
            <p14:sldId id="259"/>
            <p14:sldId id="312"/>
            <p14:sldId id="313"/>
            <p14:sldId id="263"/>
            <p14:sldId id="270"/>
            <p14:sldId id="271"/>
            <p14:sldId id="269"/>
            <p14:sldId id="273"/>
            <p14:sldId id="274"/>
            <p14:sldId id="275"/>
            <p14:sldId id="276"/>
            <p14:sldId id="277"/>
            <p14:sldId id="278"/>
            <p14:sldId id="314"/>
            <p14:sldId id="315"/>
            <p14:sldId id="268"/>
            <p14:sldId id="265"/>
            <p14:sldId id="279"/>
            <p14:sldId id="280"/>
            <p14:sldId id="281"/>
            <p14:sldId id="302"/>
            <p14:sldId id="301"/>
            <p14:sldId id="282"/>
            <p14:sldId id="284"/>
            <p14:sldId id="285"/>
            <p14:sldId id="286"/>
            <p14:sldId id="290"/>
            <p14:sldId id="292"/>
            <p14:sldId id="293"/>
            <p14:sldId id="294"/>
            <p14:sldId id="306"/>
            <p14:sldId id="308"/>
            <p14:sldId id="310"/>
            <p14:sldId id="311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709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pos="158">
          <p15:clr>
            <a:srgbClr val="A4A3A4"/>
          </p15:clr>
        </p15:guide>
        <p15:guide id="6" pos="4694">
          <p15:clr>
            <a:srgbClr val="A4A3A4"/>
          </p15:clr>
        </p15:guide>
        <p15:guide id="7" pos="5738">
          <p15:clr>
            <a:srgbClr val="A4A3A4"/>
          </p15:clr>
        </p15:guide>
        <p15:guide id="8" pos="56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204ED0"/>
    <a:srgbClr val="EA04FC"/>
    <a:srgbClr val="9900FF"/>
    <a:srgbClr val="072297"/>
    <a:srgbClr val="B43C00"/>
    <a:srgbClr val="FF7733"/>
    <a:srgbClr val="07A926"/>
    <a:srgbClr val="0BF538"/>
    <a:srgbClr val="552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90" autoAdjust="0"/>
    <p:restoredTop sz="94620" autoAdjust="0"/>
  </p:normalViewPr>
  <p:slideViewPr>
    <p:cSldViewPr snapToObjects="1">
      <p:cViewPr varScale="1">
        <p:scale>
          <a:sx n="112" d="100"/>
          <a:sy n="112" d="100"/>
        </p:scale>
        <p:origin x="780" y="78"/>
      </p:cViewPr>
      <p:guideLst>
        <p:guide orient="horz" pos="1706"/>
        <p:guide orient="horz" pos="210"/>
        <p:guide orient="horz" pos="709"/>
        <p:guide orient="horz" pos="890"/>
        <p:guide pos="158"/>
        <p:guide pos="4694"/>
        <p:guide pos="5738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22524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97FD8C-12BE-4A9A-8F81-BE75326C1235}" type="datetimeFigureOut">
              <a:rPr lang="cs-CZ"/>
              <a:pPr>
                <a:defRPr/>
              </a:pPr>
              <a:t>6.4.2017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57A45D-7D52-417A-B7EF-CB60EFCF72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51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AAFE70-BCF3-4492-929F-441BC024AB82}" type="datetimeFigureOut">
              <a:rPr lang="cs-CZ"/>
              <a:pPr>
                <a:defRPr/>
              </a:pPr>
              <a:t>6.4.2017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48D01C-991B-4F20-A499-77B15262E3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058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51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749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08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823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72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556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929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401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322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1086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8742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7706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69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8950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062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8065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4370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304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786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380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628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959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2943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5726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392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550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36163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3084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52259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3478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6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125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41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32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60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726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6.4.2017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401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DDC5-D9D1-4C98-96D7-781F7BD971E9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88224" y="6448008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194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3F8EE-D0A1-45F5-A5DF-662DF806B421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45A43-5CD0-4104-8C29-83A1A1E8B3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140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1B2CE-39E9-4F04-8999-B8701D24218A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4B7-0473-4800-8A8F-3C13F54DC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1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D82-2883-4642-BE0E-AE46DD93DFB9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pic>
        <p:nvPicPr>
          <p:cNvPr id="7" name="Obrázek 15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2240" y="6435841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55" y="6489816"/>
            <a:ext cx="30480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118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7DC4-C926-4B25-9E82-6020551B423A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E453-A4AF-4C86-A019-95A22F6BE6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95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C428-55B7-4AA5-9B07-23776F2FDA4B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61E22-BE04-4743-8B98-044C68E93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295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DD28B-61D7-4FF8-90BE-42B2B93C53AC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BC43-4804-4F6A-A212-822268ABB6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868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B2581-2E23-4870-B657-F63E4EF884ED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B1F8-4D74-42EF-AF07-6C14A8567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23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47A6-2EBA-431C-AE82-CAECDABB60DB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82AB4-CD3E-4404-89D2-402FAE7BCD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284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4062-E208-4112-86BE-2806A6CE848C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B6B3-02B5-4C4E-8B42-0945B3649F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9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28DAF-F828-491D-AAFA-3136D557DC6D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C454-2F49-4C8E-A865-1B6F758CBF0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69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56CC4-51D5-4C19-B42E-8AC799938CA7}" type="datetime1">
              <a:rPr lang="cs-CZ" smtClean="0"/>
              <a:pPr>
                <a:defRPr/>
              </a:pPr>
              <a:t>6.4.2017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655FA3-D33B-4F65-BCE7-73E259FF19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techlib.cz/cs/" TargetMode="External"/><Relationship Id="rId5" Type="http://schemas.openxmlformats.org/officeDocument/2006/relationships/hyperlink" Target="http://www.vpk.cz/" TargetMode="Externa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268413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792696" y="1943835"/>
            <a:ext cx="7756630" cy="1730623"/>
          </a:xfrm>
        </p:spPr>
        <p:txBody>
          <a:bodyPr lIns="0" tIns="0" rIns="0" bIns="0" anchor="t"/>
          <a:lstStyle/>
          <a:p>
            <a:pPr eaLnBrk="1" hangingPunct="1"/>
            <a:r>
              <a:rPr lang="cs-CZ" sz="5400" b="1" dirty="0" smtClean="0">
                <a:solidFill>
                  <a:srgbClr val="CE3736"/>
                </a:solidFill>
                <a:latin typeface="Calibri" pitchFamily="34" charset="0"/>
              </a:rPr>
              <a:t>VPK</a:t>
            </a:r>
            <a:br>
              <a:rPr lang="cs-CZ" sz="5400" b="1" dirty="0" smtClean="0">
                <a:solidFill>
                  <a:srgbClr val="CE3736"/>
                </a:solidFill>
                <a:latin typeface="Calibri" pitchFamily="34" charset="0"/>
              </a:rPr>
            </a:br>
            <a:r>
              <a:rPr lang="cs-CZ" sz="5400" b="1" dirty="0" smtClean="0">
                <a:solidFill>
                  <a:srgbClr val="CE3736"/>
                </a:solidFill>
                <a:latin typeface="Calibri" pitchFamily="34" charset="0"/>
              </a:rPr>
              <a:t>- služba </a:t>
            </a:r>
            <a:r>
              <a:rPr lang="cs-CZ" sz="5400" b="1" dirty="0" err="1" smtClean="0">
                <a:solidFill>
                  <a:srgbClr val="CE3736"/>
                </a:solidFill>
                <a:latin typeface="Calibri" pitchFamily="34" charset="0"/>
              </a:rPr>
              <a:t>document</a:t>
            </a:r>
            <a:r>
              <a:rPr lang="cs-CZ" sz="5400" b="1" dirty="0" smtClean="0">
                <a:solidFill>
                  <a:srgbClr val="CE3736"/>
                </a:solidFill>
                <a:latin typeface="Calibri" pitchFamily="34" charset="0"/>
              </a:rPr>
              <a:t> </a:t>
            </a:r>
            <a:r>
              <a:rPr lang="cs-CZ" sz="5400" b="1" dirty="0" err="1" smtClean="0">
                <a:solidFill>
                  <a:srgbClr val="CE3736"/>
                </a:solidFill>
                <a:latin typeface="Calibri" pitchFamily="34" charset="0"/>
              </a:rPr>
              <a:t>delivery</a:t>
            </a:r>
            <a:endParaRPr lang="cs-CZ" sz="54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920235" cy="1278142"/>
          </a:xfrm>
        </p:spPr>
        <p:txBody>
          <a:bodyPr lIns="0" tIns="0" rIns="0" bIns="0"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000" dirty="0" smtClean="0">
                <a:solidFill>
                  <a:schemeClr val="tx1"/>
                </a:solidFill>
                <a:latin typeface="Calibri" pitchFamily="34" charset="0"/>
              </a:rPr>
              <a:t>Mgr. Marcela Ouzká</a:t>
            </a:r>
            <a:br>
              <a:rPr lang="cs-CZ" sz="2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cs-CZ" sz="2000" dirty="0" smtClean="0">
                <a:solidFill>
                  <a:schemeClr val="tx1"/>
                </a:solidFill>
                <a:latin typeface="Calibri" pitchFamily="34" charset="0"/>
              </a:rPr>
              <a:t>oddělení meziknihovních služeb NTK</a:t>
            </a:r>
          </a:p>
        </p:txBody>
      </p:sp>
      <p:sp>
        <p:nvSpPr>
          <p:cNvPr id="9" name="Subtitle 4"/>
          <p:cNvSpPr txBox="1">
            <a:spLocks/>
          </p:cNvSpPr>
          <p:nvPr/>
        </p:nvSpPr>
        <p:spPr bwMode="auto">
          <a:xfrm>
            <a:off x="611559" y="6094983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 smtClean="0">
                <a:solidFill>
                  <a:schemeClr val="tx1"/>
                </a:solidFill>
                <a:latin typeface="Calibri" pitchFamily="34" charset="0"/>
              </a:rPr>
              <a:t>NTK Praha, 18. 5. 2016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61" y="195619"/>
            <a:ext cx="1063579" cy="683729"/>
          </a:xfrm>
          <a:prstGeom prst="rect">
            <a:avLst/>
          </a:prstGeom>
        </p:spPr>
      </p:pic>
      <p:pic>
        <p:nvPicPr>
          <p:cNvPr id="7" name="Picture 8" descr="Logo VP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965" y="235033"/>
            <a:ext cx="940853" cy="1526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7243325" cy="1143000"/>
          </a:xfrm>
        </p:spPr>
        <p:txBody>
          <a:bodyPr/>
          <a:lstStyle/>
          <a:p>
            <a:r>
              <a:rPr lang="cs-CZ" sz="4200" dirty="0"/>
              <a:t>Jak se stát účastnickou knihovnou VPK </a:t>
            </a:r>
            <a:r>
              <a:rPr lang="cs-CZ" sz="4200" dirty="0" smtClean="0"/>
              <a:t> (4)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17638"/>
            <a:ext cx="822960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altLang="cs-CZ" sz="1100" dirty="0">
              <a:solidFill>
                <a:sysClr val="windowText" lastClr="000000"/>
              </a:solidFill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1" name="Obrázek 10"/>
          <p:cNvPicPr/>
          <p:nvPr/>
        </p:nvPicPr>
        <p:blipFill rotWithShape="1">
          <a:blip r:embed="rId5"/>
          <a:srcRect l="23794" t="6709" r="23794" b="35386"/>
          <a:stretch/>
        </p:blipFill>
        <p:spPr bwMode="auto">
          <a:xfrm>
            <a:off x="1196624" y="1673805"/>
            <a:ext cx="6435715" cy="49095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4500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7243325" cy="1143000"/>
          </a:xfrm>
        </p:spPr>
        <p:txBody>
          <a:bodyPr/>
          <a:lstStyle/>
          <a:p>
            <a:r>
              <a:rPr lang="cs-CZ" sz="4200" dirty="0"/>
              <a:t>Jak se stát účastnickou knihovnou VPK </a:t>
            </a:r>
            <a:r>
              <a:rPr lang="cs-CZ" sz="4200" dirty="0" smtClean="0"/>
              <a:t> (5)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pic>
        <p:nvPicPr>
          <p:cNvPr id="7" name="Obrázek 6"/>
          <p:cNvPicPr/>
          <p:nvPr/>
        </p:nvPicPr>
        <p:blipFill rotWithShape="1">
          <a:blip r:embed="rId5"/>
          <a:srcRect l="38987" t="6364" r="39610" b="62013"/>
          <a:stretch/>
        </p:blipFill>
        <p:spPr bwMode="auto">
          <a:xfrm>
            <a:off x="1466655" y="1772869"/>
            <a:ext cx="5265586" cy="42214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1808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61" y="309218"/>
            <a:ext cx="7919113" cy="1143000"/>
          </a:xfrm>
        </p:spPr>
        <p:txBody>
          <a:bodyPr/>
          <a:lstStyle/>
          <a:p>
            <a:r>
              <a:rPr lang="cs-CZ" sz="4000" dirty="0" smtClean="0"/>
              <a:t>Jak se stát uživatelem VPK? (1)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4" y="195620"/>
            <a:ext cx="899243" cy="578085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370479" y="1213332"/>
            <a:ext cx="8229600" cy="5501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Uživatelem se může stát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</a:t>
            </a:r>
            <a:b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1. </a:t>
            </a:r>
            <a:r>
              <a:rPr kumimoji="0" lang="cs-CZ" altLang="cs-CZ" sz="2400" b="1" i="1" u="none" strike="noStrike" kern="1200" cap="none" spc="0" normalizeH="0" noProof="0" dirty="0" smtClean="0">
                <a:ln>
                  <a:noFill/>
                </a:ln>
                <a:solidFill>
                  <a:srgbClr val="204ED0"/>
                </a:solidFill>
                <a:effectLst/>
                <a:uLnTx/>
                <a:uFillTx/>
                <a:latin typeface="Calibri"/>
              </a:rPr>
              <a:t>fyzická osoba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a/ </a:t>
            </a:r>
            <a:r>
              <a:rPr kumimoji="0" lang="cs-CZ" altLang="cs-CZ" sz="22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občan 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/>
              </a:rPr>
              <a:t>ČR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starší 18 let, způsobilý k právním úkonům, může využívat tyto služby: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/>
              </a:rPr>
              <a:t>document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/>
              </a:rPr>
              <a:t>delivery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(bez omezení)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         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      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/>
              </a:rPr>
              <a:t>electronic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/>
              </a:rPr>
              <a:t>document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dirty="0" err="1" smtClean="0">
                <a:solidFill>
                  <a:sysClr val="windowText" lastClr="000000"/>
                </a:solidFill>
                <a:latin typeface="Calibri"/>
              </a:rPr>
              <a:t>delivery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(EDD)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b/ </a:t>
            </a:r>
            <a:r>
              <a:rPr lang="cs-CZ" altLang="cs-CZ" sz="2200" b="1" dirty="0" smtClean="0">
                <a:solidFill>
                  <a:sysClr val="windowText" lastClr="000000"/>
                </a:solidFill>
                <a:latin typeface="Calibri"/>
              </a:rPr>
              <a:t>cizí 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/>
              </a:rPr>
              <a:t>státní příslušník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starší 18 let, způsobilý k právním úkonům, může využívat tyto služby: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DD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(bez omezení)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		  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 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EDD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(pouze po doložení  povolení k pobytu maximálně na dobu omezenou platností doloženého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dokumentu)</a:t>
            </a:r>
          </a:p>
          <a:p>
            <a:pPr marL="0" lvl="0" indent="0" eaLnBrk="1" hangingPunct="1">
              <a:buNone/>
              <a:defRPr/>
            </a:pPr>
            <a:r>
              <a:rPr kumimoji="0" lang="cs-CZ" altLang="cs-CZ" sz="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200" b="0" i="0" u="sng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Z fyzického fondu účastnické knihovny – služby:</a:t>
            </a:r>
            <a:br>
              <a:rPr kumimoji="0" lang="cs-CZ" altLang="cs-CZ" sz="2200" b="0" i="0" u="sng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papírová kopie</a:t>
            </a:r>
            <a:b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služba EDD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on-line zdrojů – služby:</a:t>
            </a:r>
            <a:b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papírová kopie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</a:b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49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932374" cy="1143000"/>
          </a:xfrm>
        </p:spPr>
        <p:txBody>
          <a:bodyPr/>
          <a:lstStyle/>
          <a:p>
            <a:r>
              <a:rPr lang="cs-CZ" sz="4000" dirty="0" smtClean="0"/>
              <a:t>Jak se stát uživatelem VPK? (2)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4" y="195620"/>
            <a:ext cx="899243" cy="578085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17638"/>
            <a:ext cx="822960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kumimoji="0" lang="cs-CZ" altLang="cs-CZ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2. </a:t>
            </a:r>
            <a:r>
              <a:rPr kumimoji="0" lang="cs-CZ" altLang="cs-CZ" sz="2400" b="1" i="1" u="none" strike="noStrike" kern="1200" cap="none" spc="0" normalizeH="0" noProof="0" dirty="0" smtClean="0">
                <a:ln>
                  <a:noFill/>
                </a:ln>
                <a:solidFill>
                  <a:srgbClr val="204ED0"/>
                </a:solidFill>
                <a:effectLst/>
                <a:uLnTx/>
                <a:uFillTx/>
                <a:latin typeface="Calibri"/>
              </a:rPr>
              <a:t>právnická osoba </a:t>
            </a:r>
            <a: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200" b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a/ </a:t>
            </a:r>
            <a:r>
              <a:rPr kumimoji="0" lang="cs-CZ" altLang="cs-CZ" sz="22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knihovn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a </a:t>
            </a:r>
            <a:r>
              <a:rPr lang="cs-CZ" altLang="cs-CZ" sz="2200" b="1" dirty="0" smtClean="0">
                <a:solidFill>
                  <a:sysClr val="windowText" lastClr="000000"/>
                </a:solidFill>
                <a:latin typeface="Calibri"/>
              </a:rPr>
              <a:t>registrovaná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na MK ČR –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služby: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DD (využívání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služby VPK v rámci meziknihovních služeb pro své koncové uživatele - fyzické osoby, resp. pro vlastní vnitřní potřebu právnické osoby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)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EDD (pro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vlastní koncové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uživatele)</a:t>
            </a:r>
          </a:p>
          <a:p>
            <a:pPr marL="0" lvl="0" indent="0" eaLnBrk="1" hangingPunct="1">
              <a:buNone/>
              <a:defRPr/>
            </a:pPr>
            <a:endParaRPr lang="cs-CZ" altLang="cs-CZ" sz="8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</a:t>
            </a: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fyzického fondu účastnické knihovny – služby:</a:t>
            </a:r>
            <a:b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 papírová kopie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 služba EDD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Z on-line zdrojů – služby</a:t>
            </a: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:</a:t>
            </a:r>
            <a:b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   </a:t>
            </a:r>
            <a:r>
              <a:rPr lang="cs-CZ" altLang="cs-CZ" sz="2200" dirty="0" smtClean="0">
                <a:solidFill>
                  <a:srgbClr val="FF0000"/>
                </a:solidFill>
                <a:latin typeface="Calibri"/>
              </a:rPr>
              <a:t>dle licenčních podmínek</a:t>
            </a:r>
            <a:r>
              <a:rPr lang="cs-CZ" altLang="cs-CZ" sz="2200" u="sng" dirty="0">
                <a:solidFill>
                  <a:srgbClr val="FF0000"/>
                </a:solidFill>
                <a:latin typeface="Calibri"/>
              </a:rPr>
              <a:t/>
            </a:r>
            <a:br>
              <a:rPr lang="cs-CZ" altLang="cs-CZ" sz="2200" u="sng" dirty="0">
                <a:solidFill>
                  <a:srgbClr val="FF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elektronicky – koncovému uživateli vždy </a:t>
            </a:r>
            <a:r>
              <a:rPr lang="cs-CZ" altLang="cs-CZ" sz="2200" b="1" dirty="0" smtClean="0">
                <a:solidFill>
                  <a:sysClr val="windowText" lastClr="000000"/>
                </a:solidFill>
                <a:latin typeface="Calibri"/>
              </a:rPr>
              <a:t>papírovou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kopii (výjimka např. </a:t>
            </a:r>
            <a:r>
              <a:rPr lang="cs-CZ" altLang="cs-CZ" sz="2200" dirty="0" err="1" smtClean="0">
                <a:solidFill>
                  <a:sysClr val="windowText" lastClr="000000"/>
                </a:solidFill>
                <a:latin typeface="Calibri"/>
              </a:rPr>
              <a:t>db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dirty="0" err="1" smtClean="0">
                <a:solidFill>
                  <a:sysClr val="windowText" lastClr="000000"/>
                </a:solidFill>
                <a:latin typeface="Calibri"/>
              </a:rPr>
              <a:t>ProQuest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766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932374" cy="1143000"/>
          </a:xfrm>
        </p:spPr>
        <p:txBody>
          <a:bodyPr/>
          <a:lstStyle/>
          <a:p>
            <a:r>
              <a:rPr lang="cs-CZ" sz="4000" dirty="0" smtClean="0"/>
              <a:t>Jak se stát uživatelem VPK? (3)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4" y="195619"/>
            <a:ext cx="899243" cy="578085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17638"/>
            <a:ext cx="822960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kumimoji="0" lang="cs-CZ" altLang="cs-CZ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2. </a:t>
            </a:r>
            <a:r>
              <a:rPr kumimoji="0" lang="cs-CZ" altLang="cs-CZ" sz="2400" b="1" i="1" u="none" strike="noStrike" kern="1200" cap="none" spc="0" normalizeH="0" noProof="0" dirty="0" smtClean="0">
                <a:ln>
                  <a:noFill/>
                </a:ln>
                <a:solidFill>
                  <a:srgbClr val="204ED0"/>
                </a:solidFill>
                <a:effectLst/>
                <a:uLnTx/>
                <a:uFillTx/>
                <a:latin typeface="Calibri"/>
              </a:rPr>
              <a:t>právnická osoba </a:t>
            </a:r>
            <a: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lang="cs-CZ" altLang="cs-CZ" sz="2200" noProof="0" dirty="0" smtClean="0">
                <a:solidFill>
                  <a:sysClr val="windowText" lastClr="000000"/>
                </a:solidFill>
                <a:latin typeface="Calibri"/>
              </a:rPr>
              <a:t>b</a:t>
            </a:r>
            <a:r>
              <a:rPr kumimoji="0" lang="cs-CZ" altLang="cs-CZ" sz="2200" b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/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knihovna 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/>
              </a:rPr>
              <a:t>neregistrovaná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– služby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: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DD (využívání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služby VPK v rámci meziknihovních služeb pro své koncové uživatele - fyzické osoby, resp. pro vlastní vnitřní potřebu právnické osoby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)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EDD 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/>
              </a:rPr>
              <a:t>NESMÍ</a:t>
            </a:r>
          </a:p>
          <a:p>
            <a:pPr marL="0" lvl="0" indent="0" eaLnBrk="1" hangingPunct="1">
              <a:buNone/>
              <a:defRPr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</a:t>
            </a: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fyzického fondu účastnické knihovny – služby:</a:t>
            </a:r>
            <a:b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 papírová kopie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</a:b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1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1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</a:t>
            </a: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on-line zdrojů – služby:</a:t>
            </a:r>
            <a:b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</a:t>
            </a:r>
            <a:r>
              <a:rPr lang="cs-CZ" altLang="cs-CZ" sz="2200" dirty="0">
                <a:solidFill>
                  <a:srgbClr val="C00000"/>
                </a:solidFill>
                <a:latin typeface="Calibri"/>
              </a:rPr>
              <a:t>elektronické kopie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(záleží na licenčních podmínkách) – koncovému uživateli </a:t>
            </a:r>
            <a:r>
              <a:rPr lang="cs-CZ" altLang="cs-CZ" sz="2200" b="1" dirty="0">
                <a:solidFill>
                  <a:srgbClr val="C00000"/>
                </a:solidFill>
                <a:latin typeface="Calibri"/>
              </a:rPr>
              <a:t>VŽDY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/>
              </a:rPr>
              <a:t>papírová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 kopie</a:t>
            </a: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papírová kopie</a:t>
            </a:r>
            <a:endParaRPr lang="cs-CZ" altLang="cs-CZ" sz="22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461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7739" y="265828"/>
            <a:ext cx="7926730" cy="1143000"/>
          </a:xfrm>
        </p:spPr>
        <p:txBody>
          <a:bodyPr/>
          <a:lstStyle/>
          <a:p>
            <a:r>
              <a:rPr lang="cs-CZ" sz="4000" dirty="0" smtClean="0"/>
              <a:t>Jak se stát uživatelem VPK? (4)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92" y="195620"/>
            <a:ext cx="922626" cy="593117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17638"/>
            <a:ext cx="822960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2. </a:t>
            </a:r>
            <a:r>
              <a:rPr kumimoji="0" lang="cs-CZ" altLang="cs-CZ" sz="2400" b="1" i="1" u="none" strike="noStrike" kern="1200" cap="none" spc="0" normalizeH="0" noProof="0" dirty="0" smtClean="0">
                <a:ln>
                  <a:noFill/>
                </a:ln>
                <a:solidFill>
                  <a:srgbClr val="204ED0"/>
                </a:solidFill>
                <a:effectLst/>
                <a:uLnTx/>
                <a:uFillTx/>
                <a:latin typeface="Calibri"/>
              </a:rPr>
              <a:t>právnická osoba </a:t>
            </a:r>
            <a: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4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c</a:t>
            </a:r>
            <a:r>
              <a:rPr kumimoji="0" lang="cs-CZ" altLang="cs-CZ" sz="2200" b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/ </a:t>
            </a:r>
            <a:r>
              <a:rPr lang="cs-CZ" altLang="cs-CZ" sz="2200" b="1" dirty="0" smtClean="0">
                <a:solidFill>
                  <a:sysClr val="windowText" lastClr="000000"/>
                </a:solidFill>
                <a:latin typeface="Calibri"/>
              </a:rPr>
              <a:t>komerční subjekt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– služby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: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▪ 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DD (využívání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služby VPK v rámci meziknihovních služeb pro své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potřeby a zaměstnance-fyzické osoby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, resp. pro vlastní vnitřní potřebu právnické osoby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)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služby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typu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EDD 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/>
              </a:rPr>
              <a:t>NESMÍ</a:t>
            </a:r>
          </a:p>
          <a:p>
            <a:pPr marL="0" lvl="0" indent="0" eaLnBrk="1" hangingPunct="1">
              <a:buNone/>
              <a:defRPr/>
            </a:pPr>
            <a:endParaRPr lang="cs-CZ" altLang="cs-CZ" sz="8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</a:t>
            </a: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fyzického fondu účastnické knihovny – služby:</a:t>
            </a:r>
            <a:b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 papírová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kopie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1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1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Z </a:t>
            </a: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on-line zdrojů – služby:</a:t>
            </a:r>
            <a:b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/>
              </a:rPr>
              <a:t>▪ 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/>
              </a:rPr>
              <a:t>ŽÁDNÉ</a:t>
            </a:r>
          </a:p>
          <a:p>
            <a:pPr marL="0" lvl="0" indent="0" eaLnBrk="1" hangingPunct="1">
              <a:buNone/>
              <a:defRPr/>
            </a:pP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614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35750"/>
            <a:ext cx="7910189" cy="1143000"/>
          </a:xfrm>
        </p:spPr>
        <p:txBody>
          <a:bodyPr/>
          <a:lstStyle/>
          <a:p>
            <a:r>
              <a:rPr lang="cs-CZ" sz="4000" dirty="0" smtClean="0"/>
              <a:t>Jak se stát uživatelem VPK? (5)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190" y="195620"/>
            <a:ext cx="921428" cy="592347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947837"/>
            <a:ext cx="8521070" cy="572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endParaRPr lang="cs-CZ" altLang="cs-CZ" sz="100" b="1" dirty="0" smtClean="0">
              <a:solidFill>
                <a:srgbClr val="204ED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Smlouva: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osobní podpis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 2 exempláře (1 zůstává v NTK) –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/>
              </a:rPr>
              <a:t>razítko + podpis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obou účastníků na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                      str. 5!!!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 možnosti uzavření: osobně v NTK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		    vytisknout z www stránek, zaslat poštou</a:t>
            </a:r>
          </a:p>
          <a:p>
            <a:pPr marL="0" lvl="0" indent="0" eaLnBrk="1" hangingPunct="1">
              <a:buNone/>
              <a:defRPr/>
            </a:pPr>
            <a:endParaRPr lang="cs-CZ" altLang="cs-CZ" sz="1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Uživatel: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číslo uživatelského konta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uživatelské jméno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přístupové heslo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</a:t>
            </a:r>
            <a:r>
              <a:rPr lang="cs-CZ" altLang="cs-CZ" sz="2000" u="sng" dirty="0" smtClean="0">
                <a:solidFill>
                  <a:sysClr val="windowText" lastClr="000000"/>
                </a:solidFill>
                <a:latin typeface="Calibri"/>
              </a:rPr>
              <a:t>KŘ VPK v tištěné podobě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	 složí na účet minimální částku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50 Kč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(= poplatek za zřízení uživ. konta)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endParaRPr lang="cs-CZ" altLang="cs-CZ" sz="20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u="sng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Finanční konto – doplnění: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a/ hotově v NTK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b/ bankovním převodem na účet v NTK na základě faktury (uvést č. konta!)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c/ poštovní poukázkou vydanou v NTK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d/ bankovním převodem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na běžný účet v NTK (VS 67xxxxxx; bankovní spojení: ČNB Praha, č. účtu 10006-8032031/0710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e/ poštovní poukázka A </a:t>
            </a:r>
            <a:endParaRPr lang="cs-CZ" altLang="cs-CZ" sz="2000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53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500" y="637068"/>
            <a:ext cx="7910189" cy="931469"/>
          </a:xfrm>
        </p:spPr>
        <p:txBody>
          <a:bodyPr/>
          <a:lstStyle/>
          <a:p>
            <a:r>
              <a:rPr lang="cs-CZ" sz="4000" dirty="0" smtClean="0"/>
              <a:t>Jak se stát uživatelem VPK? (6)</a:t>
            </a:r>
            <a:br>
              <a:rPr lang="cs-CZ" sz="4000" dirty="0" smtClean="0"/>
            </a:b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190" y="195620"/>
            <a:ext cx="921428" cy="592347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17638"/>
            <a:ext cx="852107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endParaRPr lang="cs-CZ" altLang="cs-CZ" sz="100" b="1" dirty="0" smtClean="0">
              <a:solidFill>
                <a:srgbClr val="204ED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I. REGISTRACE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1.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 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  <a:hlinkClick r:id="rId5"/>
              </a:rPr>
              <a:t>www.vpk.cz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 / 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  <a:hlinkClick r:id="rId6"/>
              </a:rPr>
              <a:t>techlib.cz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 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 panose="020F0502020204030204" pitchFamily="34" charset="0"/>
              </a:rPr>
              <a:t>→ </a:t>
            </a:r>
            <a:r>
              <a:rPr lang="cs-CZ" altLang="cs-CZ" sz="2000" b="1" dirty="0" smtClean="0">
                <a:latin typeface="Calibri" panose="020F0502020204030204" pitchFamily="34" charset="0"/>
              </a:rPr>
              <a:t>VPK v rychlých odkazech</a:t>
            </a:r>
          </a:p>
          <a:p>
            <a:pPr mar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2. Vstup pro registrované uživatele </a:t>
            </a:r>
            <a:r>
              <a:rPr lang="cs-CZ" altLang="cs-CZ" sz="2000" b="1" dirty="0">
                <a:solidFill>
                  <a:srgbClr val="204ED0"/>
                </a:solidFill>
                <a:latin typeface="Calibri" panose="020F0502020204030204" pitchFamily="34" charset="0"/>
              </a:rPr>
              <a:t>→</a:t>
            </a:r>
            <a:r>
              <a:rPr lang="cs-CZ" altLang="cs-CZ" sz="2000" b="1" dirty="0">
                <a:latin typeface="Calibri"/>
              </a:rPr>
              <a:t> </a:t>
            </a:r>
            <a:r>
              <a:rPr lang="cs-CZ" altLang="cs-CZ" sz="2000" dirty="0">
                <a:latin typeface="Calibri"/>
              </a:rPr>
              <a:t>uživ. jméno</a:t>
            </a:r>
            <a:r>
              <a:rPr lang="cs-CZ" altLang="cs-CZ" sz="2000" dirty="0" smtClean="0">
                <a:latin typeface="Calibri"/>
              </a:rPr>
              <a:t>:</a:t>
            </a:r>
            <a:r>
              <a:rPr lang="cs-CZ" altLang="cs-CZ" sz="2000" dirty="0">
                <a:solidFill>
                  <a:srgbClr val="C00000"/>
                </a:solidFill>
                <a:latin typeface="Calibri"/>
              </a:rPr>
              <a:t> </a:t>
            </a:r>
            <a:r>
              <a:rPr lang="cs-CZ" altLang="cs-CZ" sz="2000" b="1" dirty="0">
                <a:solidFill>
                  <a:srgbClr val="C00000"/>
                </a:solidFill>
                <a:latin typeface="Calibri"/>
              </a:rPr>
              <a:t>SC-REG</a:t>
            </a:r>
            <a:r>
              <a:rPr lang="cs-CZ" altLang="cs-CZ" sz="2000" b="1" dirty="0" smtClean="0">
                <a:latin typeface="Calibri"/>
              </a:rPr>
              <a:t> </a:t>
            </a:r>
            <a:br>
              <a:rPr lang="cs-CZ" altLang="cs-CZ" sz="2000" b="1" dirty="0" smtClean="0">
                <a:latin typeface="Calibri"/>
              </a:rPr>
            </a:br>
            <a:r>
              <a:rPr lang="cs-CZ" altLang="cs-CZ" sz="2000" b="1" dirty="0" smtClean="0">
                <a:latin typeface="Calibri"/>
              </a:rPr>
              <a:t>                                                                      </a:t>
            </a:r>
            <a:r>
              <a:rPr lang="cs-CZ" altLang="cs-CZ" sz="2000" dirty="0" smtClean="0">
                <a:latin typeface="Calibri"/>
              </a:rPr>
              <a:t>heslo</a:t>
            </a:r>
            <a:r>
              <a:rPr lang="cs-CZ" altLang="cs-CZ" sz="2000" dirty="0">
                <a:latin typeface="Calibri"/>
              </a:rPr>
              <a:t>: 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/>
              </a:rPr>
              <a:t>Stkinf96</a:t>
            </a:r>
            <a:br>
              <a:rPr lang="cs-CZ" altLang="cs-CZ" sz="2000" b="1" dirty="0" smtClean="0">
                <a:solidFill>
                  <a:srgbClr val="C00000"/>
                </a:solidFill>
                <a:latin typeface="Calibri"/>
              </a:rPr>
            </a:br>
            <a:endParaRPr lang="cs-CZ" altLang="cs-CZ" sz="800" b="1" dirty="0" smtClean="0">
              <a:solidFill>
                <a:srgbClr val="C00000"/>
              </a:solidFill>
              <a:latin typeface="Calibri"/>
            </a:endParaRPr>
          </a:p>
          <a:p>
            <a:pPr mar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3. Registrace nového uživatele – voláme 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/>
              </a:rPr>
              <a:t>453 </a:t>
            </a:r>
            <a:r>
              <a:rPr lang="cs-CZ" altLang="cs-CZ" sz="2000" b="1" dirty="0" smtClean="0">
                <a:latin typeface="Calibri"/>
              </a:rPr>
              <a:t>n. 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/>
              </a:rPr>
              <a:t>446 </a:t>
            </a:r>
            <a:r>
              <a:rPr lang="cs-CZ" altLang="cs-CZ" sz="2000" b="1" dirty="0" smtClean="0">
                <a:latin typeface="Calibri"/>
              </a:rPr>
              <a:t>a zároveň vyplňujeme: </a:t>
            </a:r>
            <a:br>
              <a:rPr lang="cs-CZ" altLang="cs-CZ" sz="2000" b="1" dirty="0" smtClean="0">
                <a:latin typeface="Calibri"/>
              </a:rPr>
            </a:br>
            <a:r>
              <a:rPr lang="cs-CZ" altLang="cs-CZ" sz="2000" b="1" dirty="0" smtClean="0">
                <a:latin typeface="Calibri"/>
              </a:rPr>
              <a:t>	</a:t>
            </a:r>
            <a:r>
              <a:rPr lang="cs-CZ" altLang="cs-CZ" sz="2000" dirty="0" smtClean="0">
                <a:latin typeface="Calibri"/>
              </a:rPr>
              <a:t>jméno a příjmení 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adresa 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typ uživatele (individuální = FO X kolektivní = knihovna; firma)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RČ nebo IČO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kontaktní osoba – u kolektivních uživatelů!!!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telefon, email</a:t>
            </a:r>
            <a:br>
              <a:rPr lang="cs-CZ" altLang="cs-CZ" sz="2000" dirty="0" smtClean="0">
                <a:latin typeface="Calibri"/>
              </a:rPr>
            </a:br>
            <a:r>
              <a:rPr lang="cs-CZ" altLang="cs-CZ" sz="2000" dirty="0" smtClean="0">
                <a:latin typeface="Calibri"/>
              </a:rPr>
              <a:t>	evidenční číslo smlouvy – 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/>
              </a:rPr>
              <a:t>přidělí pracovník MS</a:t>
            </a:r>
            <a:r>
              <a:rPr lang="cs-CZ" altLang="cs-CZ" sz="2000" b="1" dirty="0" smtClean="0">
                <a:latin typeface="Calibri"/>
              </a:rPr>
              <a:t>!!!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000" b="1" dirty="0">
                <a:solidFill>
                  <a:srgbClr val="204ED0"/>
                </a:solidFill>
                <a:latin typeface="Calibri" panose="020F0502020204030204" pitchFamily="34" charset="0"/>
              </a:rPr>
              <a:t>→ </a:t>
            </a:r>
            <a:r>
              <a:rPr lang="cs-CZ" altLang="cs-CZ" sz="2000" b="1" dirty="0" smtClean="0">
                <a:latin typeface="Calibri" panose="020F0502020204030204" pitchFamily="34" charset="0"/>
              </a:rPr>
              <a:t>z</a:t>
            </a:r>
            <a:r>
              <a:rPr lang="cs-CZ" altLang="cs-CZ" sz="2000" b="1" dirty="0" smtClean="0">
                <a:latin typeface="Calibri"/>
              </a:rPr>
              <a:t>aložit nové konto; </a:t>
            </a:r>
            <a:r>
              <a:rPr lang="cs-CZ" altLang="cs-CZ" sz="2000" dirty="0" smtClean="0">
                <a:latin typeface="Calibri"/>
              </a:rPr>
              <a:t>poté se objeví stránka s údaji o kontě (majitel, číslo, přihlašovací údaje atd.) – </a:t>
            </a:r>
            <a:r>
              <a:rPr lang="cs-CZ" altLang="cs-CZ" sz="2000" b="1" dirty="0" smtClean="0">
                <a:latin typeface="Calibri"/>
              </a:rPr>
              <a:t>VYTISKNOUT 2x!!! </a:t>
            </a:r>
            <a:br>
              <a:rPr lang="cs-CZ" altLang="cs-CZ" sz="2000" b="1" dirty="0" smtClean="0">
                <a:latin typeface="Calibri"/>
              </a:rPr>
            </a:br>
            <a:r>
              <a:rPr lang="cs-CZ" altLang="cs-CZ" sz="2000" b="1" dirty="0" smtClean="0">
                <a:latin typeface="Calibri"/>
              </a:rPr>
              <a:t>1. exemplář pro uživatele, 2. exemplář se smlouvou (1 ks) pro pracovníky MS</a:t>
            </a:r>
            <a:endParaRPr lang="cs-CZ" altLang="cs-CZ" sz="2000" dirty="0" smtClean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66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83" y="811875"/>
            <a:ext cx="7910189" cy="931469"/>
          </a:xfrm>
        </p:spPr>
        <p:txBody>
          <a:bodyPr/>
          <a:lstStyle/>
          <a:p>
            <a:r>
              <a:rPr lang="cs-CZ" sz="4000" dirty="0" smtClean="0"/>
              <a:t>Jak se stát uživatelem VPK? (7)</a:t>
            </a:r>
            <a:br>
              <a:rPr lang="cs-CZ" sz="4000" dirty="0" smtClean="0"/>
            </a:b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190" y="195620"/>
            <a:ext cx="921428" cy="592347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943836"/>
            <a:ext cx="8521070" cy="414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endParaRPr lang="cs-CZ" altLang="cs-CZ" sz="100" b="1" dirty="0" smtClean="0">
              <a:solidFill>
                <a:srgbClr val="204ED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II. PŘÍJEM PLATEB</a:t>
            </a:r>
          </a:p>
          <a:p>
            <a:pPr marL="0" indent="0" eaLnBrk="1" hangingPunct="1">
              <a:buNone/>
              <a:defRPr/>
            </a:pPr>
            <a:r>
              <a:rPr lang="cs-CZ" altLang="cs-CZ" sz="2000" b="1" dirty="0" smtClean="0">
                <a:latin typeface="Calibri"/>
              </a:rPr>
              <a:t>1.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/>
              </a:rPr>
              <a:t> </a:t>
            </a:r>
            <a:r>
              <a:rPr lang="cs-CZ" altLang="cs-CZ" sz="2000" dirty="0" smtClean="0">
                <a:latin typeface="Calibri"/>
              </a:rPr>
              <a:t>vepsat </a:t>
            </a:r>
            <a:r>
              <a:rPr lang="cs-CZ" altLang="cs-CZ" sz="2000" b="1" dirty="0" smtClean="0">
                <a:latin typeface="Calibri"/>
              </a:rPr>
              <a:t>číslo uživatelského konta </a:t>
            </a:r>
            <a:r>
              <a:rPr lang="cs-CZ" altLang="cs-CZ" sz="2000" dirty="0" smtClean="0">
                <a:latin typeface="Calibri"/>
              </a:rPr>
              <a:t>108 + 3 další čísla </a:t>
            </a:r>
            <a:r>
              <a:rPr lang="cs-CZ" altLang="cs-CZ" sz="2000" b="1" dirty="0">
                <a:solidFill>
                  <a:srgbClr val="204ED0"/>
                </a:solidFill>
                <a:latin typeface="Calibri" panose="020F0502020204030204" pitchFamily="34" charset="0"/>
              </a:rPr>
              <a:t>→</a:t>
            </a:r>
            <a:r>
              <a:rPr lang="cs-CZ" altLang="cs-CZ" sz="2000" b="1" dirty="0" smtClean="0">
                <a:latin typeface="Calibri"/>
              </a:rPr>
              <a:t> pokračovat</a:t>
            </a:r>
            <a:br>
              <a:rPr lang="cs-CZ" altLang="cs-CZ" sz="2000" b="1" dirty="0" smtClean="0">
                <a:latin typeface="Calibri"/>
              </a:rPr>
            </a:br>
            <a:r>
              <a:rPr lang="cs-CZ" altLang="cs-CZ" sz="2000" b="1" dirty="0">
                <a:latin typeface="Calibri"/>
              </a:rPr>
              <a:t>2</a:t>
            </a:r>
            <a:r>
              <a:rPr lang="cs-CZ" altLang="cs-CZ" sz="2000" b="1" dirty="0" smtClean="0">
                <a:latin typeface="Calibri"/>
              </a:rPr>
              <a:t>. </a:t>
            </a:r>
            <a:r>
              <a:rPr lang="cs-CZ" altLang="cs-CZ" sz="2000" dirty="0" smtClean="0">
                <a:latin typeface="Calibri"/>
              </a:rPr>
              <a:t>napsat</a:t>
            </a:r>
            <a:r>
              <a:rPr lang="cs-CZ" altLang="cs-CZ" sz="2000" b="1" dirty="0" smtClean="0">
                <a:latin typeface="Calibri"/>
              </a:rPr>
              <a:t> částku, kterou uživatel zaplatil v pokladně </a:t>
            </a:r>
            <a:r>
              <a:rPr lang="cs-CZ" altLang="cs-CZ" sz="2000" b="1" dirty="0" smtClean="0">
                <a:solidFill>
                  <a:srgbClr val="204ED0"/>
                </a:solidFill>
                <a:latin typeface="Calibri" panose="020F0502020204030204" pitchFamily="34" charset="0"/>
              </a:rPr>
              <a:t>→ </a:t>
            </a:r>
            <a:r>
              <a:rPr lang="cs-CZ" altLang="cs-CZ" sz="2000" b="1" dirty="0" smtClean="0">
                <a:latin typeface="Calibri" panose="020F0502020204030204" pitchFamily="34" charset="0"/>
              </a:rPr>
              <a:t>z</a:t>
            </a:r>
            <a:r>
              <a:rPr lang="cs-CZ" altLang="cs-CZ" sz="2000" b="1" dirty="0" smtClean="0">
                <a:latin typeface="Calibri"/>
              </a:rPr>
              <a:t>aregistrovat novou platbu (</a:t>
            </a:r>
            <a:r>
              <a:rPr lang="cs-CZ" alt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˃ 50 Kč!!!</a:t>
            </a:r>
            <a:r>
              <a:rPr lang="cs-CZ" altLang="cs-CZ" sz="2000" b="1" dirty="0" smtClean="0">
                <a:latin typeface="Calibri" panose="020F0502020204030204" pitchFamily="34" charset="0"/>
              </a:rPr>
              <a:t>)</a:t>
            </a:r>
            <a:endParaRPr lang="cs-CZ" altLang="cs-CZ" sz="2000" dirty="0" smtClean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619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65150" cy="1143000"/>
          </a:xfrm>
        </p:spPr>
        <p:txBody>
          <a:bodyPr/>
          <a:lstStyle/>
          <a:p>
            <a:r>
              <a:rPr lang="cs-CZ" dirty="0" smtClean="0"/>
              <a:t>Servisní centrum VPK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375" y="195620"/>
            <a:ext cx="884242" cy="568441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81092" y="1313765"/>
            <a:ext cx="8229600" cy="516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</a:rPr>
              <a:t>vedení a správa SK VPK (opravy, úpravy, vkládání dat)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/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</a:br>
            <a:endParaRPr kumimoji="0" lang="cs-CZ" altLang="cs-CZ" sz="8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vedení a správa uživatelských kont (uzavírání/rušení smluv, centrální evidence smluv, doplňování kont, opravy údajů)</a:t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endParaRPr kumimoji="0" lang="cs-CZ" altLang="cs-CZ" sz="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další vývoj a údržba této technologie</a:t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endParaRPr kumimoji="0" lang="cs-CZ" altLang="cs-CZ" sz="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poskytování služeb v rozsahu účastnické knihovny </a:t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endParaRPr kumimoji="0" lang="cs-CZ" altLang="cs-CZ" sz="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zajištění a provoz dalších souvisejících technologií (distribuce požadavků, účtovací systém, reklamace apod.)</a:t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endParaRPr kumimoji="0" lang="cs-CZ" altLang="cs-CZ" sz="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pomoc a podpora při problémech či nejasnostech (ověření titulu, technická podpora) </a:t>
            </a:r>
          </a:p>
        </p:txBody>
      </p:sp>
    </p:spTree>
    <p:extLst>
      <p:ext uri="{BB962C8B-B14F-4D97-AF65-F5344CB8AC3E}">
        <p14:creationId xmlns:p14="http://schemas.microsoft.com/office/powerpoint/2010/main" val="417308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96" y="921680"/>
            <a:ext cx="8421688" cy="5580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6984" y="443194"/>
            <a:ext cx="8229600" cy="544072"/>
          </a:xfrm>
        </p:spPr>
        <p:txBody>
          <a:bodyPr/>
          <a:lstStyle/>
          <a:p>
            <a:r>
              <a:rPr lang="cs-CZ" dirty="0" smtClean="0"/>
              <a:t>VPK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350" y="195619"/>
            <a:ext cx="1109268" cy="713101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57200" y="1135680"/>
            <a:ext cx="837441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cs-CZ" altLang="cs-CZ" sz="2500" dirty="0">
                <a:latin typeface="Calibri" panose="020F0502020204030204" pitchFamily="34" charset="0"/>
              </a:rPr>
              <a:t>vznik r. </a:t>
            </a:r>
            <a:r>
              <a:rPr lang="cs-CZ" altLang="cs-CZ" sz="2500" dirty="0" smtClean="0">
                <a:latin typeface="Calibri" panose="020F0502020204030204" pitchFamily="34" charset="0"/>
              </a:rPr>
              <a:t>2001 (předchůdce INVIK – 1997)</a:t>
            </a:r>
            <a:endParaRPr lang="cs-CZ" altLang="cs-CZ" sz="2500" dirty="0">
              <a:latin typeface="Calibri" panose="020F0502020204030204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altLang="cs-CZ" sz="2500" dirty="0">
                <a:latin typeface="Calibri" panose="020F0502020204030204" pitchFamily="34" charset="0"/>
              </a:rPr>
              <a:t>společný projekt </a:t>
            </a:r>
            <a:r>
              <a:rPr lang="cs-CZ" altLang="cs-CZ" sz="2500" dirty="0" smtClean="0">
                <a:latin typeface="Calibri" panose="020F0502020204030204" pitchFamily="34" charset="0"/>
              </a:rPr>
              <a:t>dosud především technicky</a:t>
            </a:r>
            <a:r>
              <a:rPr lang="cs-CZ" altLang="cs-CZ" sz="25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(!) </a:t>
            </a:r>
            <a:r>
              <a:rPr lang="cs-CZ" altLang="cs-CZ" sz="2500" dirty="0">
                <a:latin typeface="Calibri" panose="020F0502020204030204" pitchFamily="34" charset="0"/>
              </a:rPr>
              <a:t>zaměřených knihoven, které chtějí dosáhnout radikálního zvýšení dostupnosti informačních zdrojů místním i vzdáleným uživatelům</a:t>
            </a:r>
          </a:p>
          <a:p>
            <a:pPr eaLnBrk="1" hangingPunct="1">
              <a:buFontTx/>
              <a:buChar char="-"/>
              <a:defRPr/>
            </a:pPr>
            <a:r>
              <a:rPr lang="cs-CZ" altLang="cs-CZ" sz="2500" dirty="0" smtClean="0">
                <a:latin typeface="Calibri" panose="020F0502020204030204" pitchFamily="34" charset="0"/>
              </a:rPr>
              <a:t>55</a:t>
            </a:r>
            <a:r>
              <a:rPr lang="cs-CZ" altLang="cs-CZ" sz="2500" dirty="0" smtClean="0">
                <a:solidFill>
                  <a:srgbClr val="072297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500" dirty="0">
                <a:latin typeface="Calibri" panose="020F0502020204030204" pitchFamily="34" charset="0"/>
              </a:rPr>
              <a:t>knihovnických institucí sjednotilo informace o své periodické literatuře ve fondech do jednoho katalogu (SK VPK)</a:t>
            </a:r>
          </a:p>
          <a:p>
            <a:pPr eaLnBrk="1" hangingPunct="1">
              <a:buFontTx/>
              <a:buChar char="-"/>
              <a:defRPr/>
            </a:pPr>
            <a:r>
              <a:rPr lang="cs-CZ" altLang="cs-CZ" sz="2500" dirty="0">
                <a:latin typeface="Calibri" panose="020F0502020204030204" pitchFamily="34" charset="0"/>
              </a:rPr>
              <a:t>v současné době převaha odborných časopisů zaměřených především na techniku a aplikované přírodní vědy, medicínu a v menší míře na společenské </a:t>
            </a:r>
            <a:r>
              <a:rPr lang="cs-CZ" altLang="cs-CZ" sz="2500" dirty="0" smtClean="0">
                <a:latin typeface="Calibri" panose="020F0502020204030204" pitchFamily="34" charset="0"/>
              </a:rPr>
              <a:t>vědy</a:t>
            </a:r>
            <a:br>
              <a:rPr lang="cs-CZ" altLang="cs-CZ" sz="2500" dirty="0" smtClean="0">
                <a:latin typeface="Calibri" panose="020F0502020204030204" pitchFamily="34" charset="0"/>
              </a:rPr>
            </a:br>
            <a:endParaRPr lang="cs-CZ" altLang="cs-CZ" sz="2500" dirty="0">
              <a:latin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sz="2500" dirty="0">
                <a:latin typeface="Calibri" panose="020F0502020204030204" pitchFamily="34" charset="0"/>
              </a:rPr>
              <a:t>→ 40 knihoven poskytuje DD služby prostřednictvím systému VPK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sz="2500" dirty="0">
                <a:latin typeface="Calibri" panose="020F0502020204030204" pitchFamily="34" charset="0"/>
              </a:rPr>
              <a:t>→ zbylé knihovny poskytují klasické meziknihovní služby</a:t>
            </a:r>
          </a:p>
        </p:txBody>
      </p:sp>
    </p:spTree>
    <p:extLst>
      <p:ext uri="{BB962C8B-B14F-4D97-AF65-F5344CB8AC3E}">
        <p14:creationId xmlns:p14="http://schemas.microsoft.com/office/powerpoint/2010/main" val="62320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3814"/>
            <a:ext cx="8421688" cy="4635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40225" cy="1143000"/>
          </a:xfrm>
        </p:spPr>
        <p:txBody>
          <a:bodyPr/>
          <a:lstStyle/>
          <a:p>
            <a:r>
              <a:rPr lang="cs-CZ" dirty="0" smtClean="0"/>
              <a:t>Souborný katalog VPK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2" y="195620"/>
            <a:ext cx="899245" cy="578086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457199" y="1434692"/>
            <a:ext cx="8374417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= </a:t>
            </a:r>
            <a:r>
              <a:rPr lang="cs-CZ" sz="2400" b="1" dirty="0" smtClean="0">
                <a:latin typeface="Calibri" panose="020F0502020204030204" pitchFamily="34" charset="0"/>
              </a:rPr>
              <a:t>veřejně přístupný </a:t>
            </a:r>
            <a:r>
              <a:rPr lang="cs-CZ" sz="2400" dirty="0" smtClean="0">
                <a:latin typeface="Calibri" panose="020F0502020204030204" pitchFamily="34" charset="0"/>
              </a:rPr>
              <a:t>automatizovaný knihovní katalog, který obsahuje záznamy časopisů uchovávaných ve fondech účastnických knihoven VPK.</a:t>
            </a:r>
          </a:p>
          <a:p>
            <a:r>
              <a:rPr lang="cs-CZ" sz="2400" dirty="0" smtClean="0">
                <a:latin typeface="Calibri" panose="020F0502020204030204" pitchFamily="34" charset="0"/>
              </a:rPr>
              <a:t>- provozovatel a správce: SC VPK</a:t>
            </a:r>
          </a:p>
          <a:p>
            <a:r>
              <a:rPr lang="cs-CZ" sz="2400" dirty="0" smtClean="0">
                <a:latin typeface="Calibri" panose="020F0502020204030204" pitchFamily="34" charset="0"/>
              </a:rPr>
              <a:t>- součástí SK též informace o účastnických knihovnách </a:t>
            </a:r>
            <a:r>
              <a:rPr lang="cs-CZ" sz="2200" dirty="0" smtClean="0">
                <a:latin typeface="Calibri" panose="020F0502020204030204" pitchFamily="34" charset="0"/>
              </a:rPr>
              <a:t/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i="1" dirty="0" smtClean="0">
                <a:latin typeface="Calibri" panose="020F0502020204030204" pitchFamily="34" charset="0"/>
              </a:rPr>
              <a:t>Každý záznam v SK VPK obsahuje krom bibliografických údajů rovněž informace o vlastnících požadovaného dokumentu vč. konkrétních parametrů služeb vztahujících se k danému dokumentu.</a:t>
            </a:r>
            <a:br>
              <a:rPr lang="cs-CZ" sz="2200" i="1" dirty="0" smtClean="0">
                <a:latin typeface="Calibri" panose="020F0502020204030204" pitchFamily="34" charset="0"/>
              </a:rPr>
            </a:br>
            <a:endParaRPr lang="cs-CZ" sz="800" i="1" dirty="0" smtClean="0">
              <a:latin typeface="Calibri" panose="020F0502020204030204" pitchFamily="34" charset="0"/>
            </a:endParaRPr>
          </a:p>
          <a:p>
            <a:r>
              <a:rPr lang="cs-CZ" sz="2400" dirty="0" smtClean="0">
                <a:latin typeface="Calibri" panose="020F0502020204030204" pitchFamily="34" charset="0"/>
              </a:rPr>
              <a:t>- původní zaměření: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technika, aplikované přírodní a společenské vědy, medicína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odbornost</a:t>
            </a:r>
          </a:p>
          <a:p>
            <a:r>
              <a:rPr lang="cs-CZ" sz="2400" dirty="0" smtClean="0">
                <a:latin typeface="Calibri" panose="020F0502020204030204" pitchFamily="34" charset="0"/>
              </a:rPr>
              <a:t>- nový trend: veškerý časopisecký fond knihoven X </a:t>
            </a:r>
            <a:r>
              <a:rPr lang="cs-CZ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těžké</a:t>
            </a:r>
            <a:r>
              <a:rPr lang="cs-CZ" sz="2400" dirty="0" smtClean="0">
                <a:latin typeface="Calibri" panose="020F0502020204030204" pitchFamily="34" charset="0"/>
              </a:rPr>
              <a:t> informace získat a udržovat jejich aktuálnost</a:t>
            </a:r>
          </a:p>
        </p:txBody>
      </p:sp>
    </p:spTree>
    <p:extLst>
      <p:ext uri="{BB962C8B-B14F-4D97-AF65-F5344CB8AC3E}">
        <p14:creationId xmlns:p14="http://schemas.microsoft.com/office/powerpoint/2010/main" val="386247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3814"/>
            <a:ext cx="8421688" cy="4635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295" y="217287"/>
            <a:ext cx="7940225" cy="1112838"/>
          </a:xfrm>
        </p:spPr>
        <p:txBody>
          <a:bodyPr/>
          <a:lstStyle/>
          <a:p>
            <a:r>
              <a:rPr lang="cs-CZ" dirty="0" smtClean="0"/>
              <a:t>Služby SC VPK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2" y="195620"/>
            <a:ext cx="899245" cy="578086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445820" y="1223755"/>
            <a:ext cx="837441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u="sng" dirty="0" smtClean="0">
                <a:solidFill>
                  <a:srgbClr val="072297"/>
                </a:solidFill>
                <a:latin typeface="Calibri" panose="020F0502020204030204" pitchFamily="34" charset="0"/>
              </a:rPr>
              <a:t>REKLAMACE</a:t>
            </a:r>
            <a:r>
              <a:rPr lang="cs-CZ" sz="2200" dirty="0" smtClean="0">
                <a:latin typeface="Calibri" panose="020F0502020204030204" pitchFamily="34" charset="0"/>
              </a:rPr>
              <a:t/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veškeré druhy přes SC VPK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co: kvalita kopií x obsah požadavku x cena požadavku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jak</a:t>
            </a:r>
            <a:r>
              <a:rPr lang="cs-CZ" sz="2200" dirty="0">
                <a:latin typeface="Calibri" panose="020F0502020204030204" pitchFamily="34" charset="0"/>
              </a:rPr>
              <a:t>: ▪ </a:t>
            </a:r>
            <a:r>
              <a:rPr lang="cs-CZ" sz="2200" dirty="0" smtClean="0">
                <a:latin typeface="Calibri" panose="020F0502020204030204" pitchFamily="34" charset="0"/>
              </a:rPr>
              <a:t>písemná </a:t>
            </a:r>
            <a:r>
              <a:rPr lang="cs-CZ" sz="2200" dirty="0">
                <a:latin typeface="Calibri" panose="020F0502020204030204" pitchFamily="34" charset="0"/>
              </a:rPr>
              <a:t>či telefonická </a:t>
            </a:r>
            <a:r>
              <a:rPr lang="cs-CZ" sz="2200" dirty="0" smtClean="0">
                <a:latin typeface="Calibri" panose="020F0502020204030204" pitchFamily="34" charset="0"/>
              </a:rPr>
              <a:t>žádost z knihovny či od uživatele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         ▪ nutné číslo objednávky ze systému VPK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rozdělení: dle druhu požadavků 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(vnitrostátní - označení </a:t>
            </a:r>
            <a:r>
              <a:rPr lang="cs-CZ" sz="22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A</a:t>
            </a:r>
            <a:r>
              <a:rPr lang="cs-CZ" sz="2200" dirty="0" smtClean="0">
                <a:latin typeface="Calibri" panose="020F0502020204030204" pitchFamily="34" charset="0"/>
              </a:rPr>
              <a:t> X </a:t>
            </a:r>
            <a:r>
              <a:rPr lang="cs-CZ" sz="22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B</a:t>
            </a:r>
            <a:r>
              <a:rPr lang="cs-CZ" sz="2200" dirty="0" smtClean="0">
                <a:latin typeface="Calibri" panose="020F0502020204030204" pitchFamily="34" charset="0"/>
              </a:rPr>
              <a:t> </a:t>
            </a:r>
            <a:r>
              <a:rPr lang="cs-CZ" sz="2200" dirty="0">
                <a:latin typeface="Calibri" panose="020F0502020204030204" pitchFamily="34" charset="0"/>
              </a:rPr>
              <a:t>X </a:t>
            </a:r>
            <a:r>
              <a:rPr lang="cs-CZ" sz="22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C</a:t>
            </a:r>
            <a:r>
              <a:rPr lang="cs-CZ" sz="2200" dirty="0" smtClean="0">
                <a:latin typeface="Calibri" panose="020F0502020204030204" pitchFamily="34" charset="0"/>
              </a:rPr>
              <a:t> X </a:t>
            </a:r>
            <a:r>
              <a:rPr lang="cs-CZ" sz="22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D</a:t>
            </a:r>
            <a:r>
              <a:rPr lang="cs-CZ" sz="2200" dirty="0" smtClean="0">
                <a:latin typeface="Calibri" panose="020F0502020204030204" pitchFamily="34" charset="0"/>
              </a:rPr>
              <a:t>; zahraniční - označení </a:t>
            </a:r>
            <a:r>
              <a:rPr lang="cs-CZ" sz="22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I</a:t>
            </a:r>
            <a:r>
              <a:rPr lang="cs-CZ" sz="2200" dirty="0" smtClean="0">
                <a:latin typeface="Calibri" panose="020F0502020204030204" pitchFamily="34" charset="0"/>
              </a:rPr>
              <a:t>) </a:t>
            </a:r>
            <a:r>
              <a:rPr lang="cs-CZ" sz="2000" i="1" dirty="0" smtClean="0"/>
              <a:t/>
            </a:r>
            <a:br>
              <a:rPr lang="cs-CZ" sz="2000" i="1" dirty="0" smtClean="0"/>
            </a:br>
            <a:endParaRPr lang="cs-CZ" sz="800" i="1" dirty="0" smtClean="0"/>
          </a:p>
          <a:p>
            <a:endParaRPr lang="cs-CZ" sz="800" i="1" dirty="0" smtClean="0">
              <a:solidFill>
                <a:srgbClr val="072297"/>
              </a:solidFill>
            </a:endParaRPr>
          </a:p>
          <a:p>
            <a:r>
              <a:rPr lang="cs-CZ" sz="2200" u="sng" dirty="0" smtClean="0">
                <a:solidFill>
                  <a:srgbClr val="072297"/>
                </a:solidFill>
                <a:latin typeface="Calibri" panose="020F0502020204030204" pitchFamily="34" charset="0"/>
              </a:rPr>
              <a:t>VEDENÍ ÚČTŮ</a:t>
            </a:r>
          </a:p>
          <a:p>
            <a:r>
              <a:rPr lang="cs-CZ" sz="2200" dirty="0" smtClean="0">
                <a:latin typeface="Calibri" panose="020F0502020204030204" pitchFamily="34" charset="0"/>
              </a:rPr>
              <a:t>- účastnické knihovny: účet příjmový (částky za vyřízený požadavek)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		           účet výdajový (odečet částky za objednaný </a:t>
            </a:r>
            <a:r>
              <a:rPr lang="cs-CZ" sz="2200" dirty="0" err="1" smtClean="0">
                <a:latin typeface="Calibri" panose="020F0502020204030204" pitchFamily="34" charset="0"/>
              </a:rPr>
              <a:t>pož</a:t>
            </a:r>
            <a:r>
              <a:rPr lang="cs-CZ" sz="2200" dirty="0" smtClean="0">
                <a:latin typeface="Calibri" panose="020F0502020204030204" pitchFamily="34" charset="0"/>
              </a:rPr>
              <a:t>.)</a:t>
            </a:r>
          </a:p>
          <a:p>
            <a:r>
              <a:rPr lang="cs-CZ" sz="2200" dirty="0">
                <a:latin typeface="Calibri" panose="020F0502020204030204" pitchFamily="34" charset="0"/>
              </a:rPr>
              <a:t> </a:t>
            </a:r>
            <a:r>
              <a:rPr lang="cs-CZ" sz="2200" dirty="0" smtClean="0">
                <a:latin typeface="Calibri" panose="020F0502020204030204" pitchFamily="34" charset="0"/>
              </a:rPr>
              <a:t>  uživatel: pouze účet výdajový</a:t>
            </a:r>
          </a:p>
          <a:p>
            <a:r>
              <a:rPr lang="cs-CZ" sz="2200" dirty="0" smtClean="0">
                <a:latin typeface="Calibri" panose="020F0502020204030204" pitchFamily="34" charset="0"/>
              </a:rPr>
              <a:t>- </a:t>
            </a:r>
            <a:r>
              <a:rPr lang="cs-CZ" sz="2200" b="1" dirty="0" smtClean="0">
                <a:latin typeface="Calibri" panose="020F0502020204030204" pitchFamily="34" charset="0"/>
              </a:rPr>
              <a:t>výpisy z účtů </a:t>
            </a:r>
            <a:r>
              <a:rPr lang="cs-CZ" sz="2200" dirty="0" smtClean="0">
                <a:latin typeface="Calibri" panose="020F0502020204030204" pitchFamily="34" charset="0"/>
              </a:rPr>
              <a:t>–  na požádání (např. měsíčně, čtvrtletně, pololetně...)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   </a:t>
            </a:r>
            <a:r>
              <a:rPr lang="cs-CZ" sz="2100" dirty="0" smtClean="0">
                <a:latin typeface="Calibri" panose="020F0502020204030204" pitchFamily="34" charset="0"/>
              </a:rPr>
              <a:t>▪ každý možnost sledovat pohyb na svém účtu (= přístupný na uživ. </a:t>
            </a:r>
            <a:r>
              <a:rPr lang="cs-CZ" sz="2100" dirty="0">
                <a:latin typeface="Calibri" panose="020F0502020204030204" pitchFamily="34" charset="0"/>
              </a:rPr>
              <a:t>k</a:t>
            </a:r>
            <a:r>
              <a:rPr lang="cs-CZ" sz="2100" dirty="0" smtClean="0">
                <a:latin typeface="Calibri" panose="020F0502020204030204" pitchFamily="34" charset="0"/>
              </a:rPr>
              <a:t>ontě)</a:t>
            </a:r>
            <a:br>
              <a:rPr lang="cs-CZ" sz="21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   </a:t>
            </a:r>
            <a:r>
              <a:rPr lang="cs-CZ" sz="2200" dirty="0">
                <a:latin typeface="Calibri" panose="020F0502020204030204" pitchFamily="34" charset="0"/>
              </a:rPr>
              <a:t>▪ </a:t>
            </a:r>
            <a:r>
              <a:rPr lang="cs-CZ" sz="2200" dirty="0" smtClean="0">
                <a:latin typeface="Calibri" panose="020F0502020204030204" pitchFamily="34" charset="0"/>
              </a:rPr>
              <a:t>roční přehled čerpání prostředků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68369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7243325" cy="1143000"/>
          </a:xfrm>
        </p:spPr>
        <p:txBody>
          <a:bodyPr/>
          <a:lstStyle/>
          <a:p>
            <a:r>
              <a:rPr lang="cs-CZ" sz="4800" b="1" dirty="0" smtClean="0">
                <a:latin typeface="Calibri" panose="020F0502020204030204" pitchFamily="34" charset="0"/>
              </a:rPr>
              <a:t>Nabídka služeb (1)</a:t>
            </a:r>
            <a:endParaRPr lang="cs-CZ" sz="4800" b="1" dirty="0">
              <a:latin typeface="Calibri" panose="020F050202020403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366" y="195620"/>
            <a:ext cx="969251" cy="623090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380964"/>
            <a:ext cx="8521070" cy="5404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buNone/>
              <a:defRPr/>
            </a:pPr>
            <a:r>
              <a:rPr lang="cs-CZ" altLang="cs-CZ" sz="2200" u="sng" dirty="0">
                <a:solidFill>
                  <a:sysClr val="windowText" lastClr="000000"/>
                </a:solidFill>
                <a:latin typeface="Calibri"/>
              </a:rPr>
              <a:t>a</a:t>
            </a: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/ Objednávka kopie článku z časopisu s využitím SK VPK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1. nalézt časopis v SK VPK (zkontrolovat, zda obsahuje příslušný rok), př. Epocha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2. </a:t>
            </a:r>
            <a:r>
              <a:rPr lang="cs-CZ" altLang="cs-CZ" sz="2000" dirty="0" smtClean="0">
                <a:solidFill>
                  <a:srgbClr val="204ED0"/>
                </a:solidFill>
                <a:latin typeface="Calibri"/>
              </a:rPr>
              <a:t>Přehled dostupných ročníků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→ zvolíme rok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3. zvolíme způsob dodání dokument (z tištěné předlohy x z on-line zdroje)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4. zobrazí se předvyplněná objednávka 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→ vyplníme název článku, autora, ročník, číslo, strany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→ pokud objednává knihovna, i jméno koncového uživatele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→ možno zvolit dodavatele, parametry kopie; příp. napsat komentář</a:t>
            </a: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=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ODESLAT		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===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 objednávka s označením </a:t>
            </a:r>
            <a:r>
              <a:rPr lang="cs-CZ" altLang="cs-CZ" sz="20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A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8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8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800" dirty="0" smtClean="0">
                <a:solidFill>
                  <a:sysClr val="windowText" lastClr="000000"/>
                </a:solidFill>
                <a:latin typeface="Calibri"/>
              </a:rPr>
              <a:t> 	</a:t>
            </a:r>
          </a:p>
          <a:p>
            <a:pPr marL="0" lvl="0" indent="0" algn="ctr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b/ Objednávka kopie z časopisu neobsaženého v SK VPK</a:t>
            </a:r>
            <a:b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</a:br>
            <a:endParaRPr lang="cs-CZ" altLang="cs-CZ" sz="8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1. zvolíme způsob doručení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2. zobrazí se bianko objednávka → nutné vyplnit všechny údaje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b="1" dirty="0" smtClean="0">
                <a:solidFill>
                  <a:srgbClr val="FF0000"/>
                </a:solidFill>
                <a:latin typeface="Calibri"/>
              </a:rPr>
              <a:t>NEZAPOMENOUT zvolit dodávající knihovnu!!!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=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ODESLAT		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===˃ objednávka s označením </a:t>
            </a:r>
            <a:r>
              <a:rPr lang="cs-CZ" altLang="cs-CZ" sz="2000" b="1" dirty="0">
                <a:solidFill>
                  <a:srgbClr val="FF00FF"/>
                </a:solidFill>
                <a:latin typeface="Calibri" panose="020F0502020204030204" pitchFamily="34" charset="0"/>
              </a:rPr>
              <a:t>D</a:t>
            </a:r>
            <a:endParaRPr lang="cs-CZ" altLang="cs-CZ" sz="2000" b="1" dirty="0">
              <a:solidFill>
                <a:srgbClr val="FF00FF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b="1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2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195620"/>
            <a:ext cx="7243325" cy="1143000"/>
          </a:xfrm>
        </p:spPr>
        <p:txBody>
          <a:bodyPr/>
          <a:lstStyle/>
          <a:p>
            <a:r>
              <a:rPr lang="cs-CZ" sz="4200" dirty="0" smtClean="0"/>
              <a:t>Nabídka služeb (2)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39842" y="1518639"/>
            <a:ext cx="8521070" cy="4880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buNone/>
              <a:defRPr/>
            </a:pPr>
            <a:r>
              <a:rPr lang="cs-CZ" altLang="cs-CZ" u="sng" dirty="0" smtClean="0">
                <a:solidFill>
                  <a:sysClr val="windowText" lastClr="000000"/>
                </a:solidFill>
                <a:latin typeface="Calibri"/>
              </a:rPr>
              <a:t>c/ Objednávka MVS - NOVINKA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služba určena pro knihovny evidované na MK ČR; možnost zadat objednávku mají i knihovny neregistrované – necháváme na uvážení dožádané knihovny, zda požadavku vyhoví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8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výhodné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v případě, že žádající i dožádaná knihovna jsou v systému VPK a dožádaná knihovna poskytuje MVS via VPK = všechny MVS objednávky v 1 systému</a:t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</a:t>
            </a:r>
            <a:r>
              <a:rPr lang="cs-CZ" altLang="cs-CZ" sz="28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výhodné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zejména při účtování poštovného</a:t>
            </a:r>
            <a:r>
              <a:rPr lang="cs-CZ" altLang="cs-CZ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endParaRPr lang="cs-CZ" altLang="cs-CZ" u="sng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5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195620"/>
            <a:ext cx="7243325" cy="1143000"/>
          </a:xfrm>
        </p:spPr>
        <p:txBody>
          <a:bodyPr/>
          <a:lstStyle/>
          <a:p>
            <a:r>
              <a:rPr lang="cs-CZ" sz="4200" dirty="0" smtClean="0"/>
              <a:t>Nabídka služeb (2)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338620"/>
            <a:ext cx="8521070" cy="536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buNone/>
              <a:defRPr/>
            </a:pPr>
            <a:r>
              <a:rPr lang="cs-CZ" altLang="cs-CZ" sz="2800" u="sng" dirty="0" smtClean="0">
                <a:solidFill>
                  <a:sysClr val="windowText" lastClr="000000"/>
                </a:solidFill>
                <a:latin typeface="Calibri"/>
              </a:rPr>
              <a:t>c/ Objednávka MVS – NOVINKA</a:t>
            </a:r>
          </a:p>
          <a:p>
            <a:pPr marL="0" lvl="0" indent="0" algn="ctr" eaLnBrk="1" hangingPunct="1">
              <a:buNone/>
              <a:defRPr/>
            </a:pPr>
            <a:endParaRPr lang="cs-CZ" altLang="cs-CZ" sz="8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400" b="1" dirty="0" smtClean="0">
                <a:solidFill>
                  <a:srgbClr val="9900FF"/>
                </a:solidFill>
                <a:latin typeface="Calibri" panose="020F0502020204030204" pitchFamily="34" charset="0"/>
              </a:rPr>
              <a:t>˃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nevyplněná objednávka = neexistuje katalog, který by dodal bibliografické informace (v SK VPK pouze katalog časopisů z fondů účastnických knihoven);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</a:t>
            </a:r>
            <a:r>
              <a:rPr lang="cs-CZ" altLang="cs-CZ" sz="2400" b="1" dirty="0" smtClean="0">
                <a:solidFill>
                  <a:srgbClr val="9900FF"/>
                </a:solidFill>
                <a:latin typeface="Calibri" panose="020F0502020204030204" pitchFamily="34" charset="0"/>
              </a:rPr>
              <a:t>˃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NUTNO vybrat dožádanou knihovnu (17 knihoven poskytuje MVS via VPK)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  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=˃ musíme předem dohledat všechny informace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  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=˃ vyplníme objednávku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→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zvolíme dožádanou knihovnu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→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odešleme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  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===˃ objednávka s označením </a:t>
            </a:r>
            <a:r>
              <a:rPr lang="cs-CZ" altLang="cs-CZ" sz="2400" b="1" dirty="0" smtClean="0">
                <a:solidFill>
                  <a:srgbClr val="EA04FC"/>
                </a:solidFill>
                <a:latin typeface="Calibri" panose="020F0502020204030204" pitchFamily="34" charset="0"/>
              </a:rPr>
              <a:t>B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propojení se </a:t>
            </a:r>
            <a:r>
              <a:rPr lang="cs-CZ" altLang="cs-CZ" sz="28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SK ČR</a:t>
            </a:r>
            <a:endParaRPr lang="cs-CZ" altLang="cs-CZ" sz="28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200" u="sng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000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195620"/>
            <a:ext cx="7243325" cy="1143000"/>
          </a:xfrm>
        </p:spPr>
        <p:txBody>
          <a:bodyPr/>
          <a:lstStyle/>
          <a:p>
            <a:r>
              <a:rPr lang="cs-CZ" sz="4200" dirty="0" smtClean="0"/>
              <a:t>Nabídka služeb (3)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259073"/>
            <a:ext cx="8521070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buNone/>
              <a:defRPr/>
            </a:pPr>
            <a:r>
              <a:rPr lang="cs-CZ" altLang="cs-CZ" sz="2800" u="sng" dirty="0" smtClean="0">
                <a:solidFill>
                  <a:sysClr val="windowText" lastClr="000000"/>
                </a:solidFill>
                <a:latin typeface="Calibri"/>
              </a:rPr>
              <a:t>d</a:t>
            </a:r>
            <a:r>
              <a:rPr lang="cs-CZ" altLang="cs-CZ" sz="2800" u="sng" dirty="0">
                <a:solidFill>
                  <a:sysClr val="windowText" lastClr="000000"/>
                </a:solidFill>
                <a:latin typeface="Calibri"/>
              </a:rPr>
              <a:t>/ Objednávka mezinárodní meziknihovní služby  (MMS)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endParaRPr lang="cs-CZ" altLang="cs-CZ" sz="9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využíváme v případě, že kniha/časopis není ve fondu knihovny na území ČR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služba určena pro knihovny a pro uživatele,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kteří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mají konto ve VPK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službu ve VPK zajišťují NTK, NLK a AV ČR (do budoucna i NK ČR)</a:t>
            </a:r>
            <a:b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1. v</a:t>
            </a:r>
            <a:r>
              <a:rPr lang="cs-CZ" altLang="cs-CZ" sz="2000" dirty="0">
                <a:latin typeface="Calibri"/>
              </a:rPr>
              <a:t>yplníme formulář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2. vybereme knihovnu, kterou pověříme zajištěním dokumentu ze zahraničí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3. POZOR cena!!! Možno zvolit cenový limit</a:t>
            </a:r>
            <a:r>
              <a:rPr lang="cs-CZ" altLang="cs-CZ" sz="9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9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=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</a:t>
            </a:r>
            <a:r>
              <a:rPr lang="cs-CZ" altLang="cs-CZ" sz="20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ODESLAT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 		===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˃ 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> objednávka s </a:t>
            </a:r>
            <a:r>
              <a:rPr lang="cs-CZ" altLang="cs-CZ" sz="2000" dirty="0">
                <a:latin typeface="Calibri"/>
              </a:rPr>
              <a:t>označením</a:t>
            </a:r>
            <a:r>
              <a:rPr lang="cs-CZ" altLang="cs-CZ" sz="2000" dirty="0">
                <a:solidFill>
                  <a:srgbClr val="EA04FC"/>
                </a:solidFill>
                <a:latin typeface="Calibri"/>
              </a:rPr>
              <a:t> </a:t>
            </a:r>
            <a:r>
              <a:rPr lang="cs-CZ" altLang="cs-CZ" sz="2000" b="1" dirty="0">
                <a:solidFill>
                  <a:srgbClr val="072297"/>
                </a:solidFill>
                <a:latin typeface="Calibri"/>
              </a:rPr>
              <a:t>I</a:t>
            </a:r>
          </a:p>
          <a:p>
            <a:pPr marL="0" lvl="0" indent="0" algn="ctr" eaLnBrk="1" hangingPunct="1">
              <a:buNone/>
              <a:defRPr/>
            </a:pPr>
            <a:endParaRPr lang="cs-CZ" altLang="cs-CZ" sz="9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endParaRPr lang="cs-CZ" altLang="cs-CZ" sz="9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endParaRPr lang="cs-CZ" altLang="cs-CZ" sz="9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e/ Služba </a:t>
            </a:r>
            <a:r>
              <a:rPr lang="cs-CZ" altLang="cs-CZ" sz="2200" u="sng" dirty="0" err="1" smtClean="0">
                <a:solidFill>
                  <a:sysClr val="windowText" lastClr="000000"/>
                </a:solidFill>
                <a:latin typeface="Calibri"/>
              </a:rPr>
              <a:t>Current</a:t>
            </a:r>
            <a:r>
              <a:rPr lang="cs-CZ" altLang="cs-CZ" sz="2200" u="sng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200" u="sng" dirty="0" err="1" smtClean="0">
                <a:solidFill>
                  <a:sysClr val="windowText" lastClr="000000"/>
                </a:solidFill>
                <a:latin typeface="Calibri"/>
              </a:rPr>
              <a:t>Contents</a:t>
            </a:r>
            <a:endParaRPr lang="cs-CZ" altLang="cs-CZ" sz="22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800" u="sng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000" u="sng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u="sng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= průběžné zasílání kopií obsahu každého nově došlého čísla vybraného periodika</a:t>
            </a:r>
            <a:endParaRPr lang="cs-CZ" altLang="cs-CZ" sz="2000" u="sng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- objednávka s označením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000" b="1" dirty="0" smtClean="0">
                <a:solidFill>
                  <a:srgbClr val="FF00FF"/>
                </a:solidFill>
                <a:latin typeface="Calibri"/>
              </a:rPr>
              <a:t>C</a:t>
            </a:r>
            <a:r>
              <a:rPr lang="cs-CZ" altLang="cs-CZ" sz="2000" b="1" dirty="0" smtClean="0">
                <a:solidFill>
                  <a:srgbClr val="FF00FF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7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000" dirty="0" smtClean="0"/>
              <a:t>Způsob vyřizování služeb VPK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209564"/>
            <a:ext cx="8890000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000" u="sng" dirty="0" smtClean="0">
                <a:solidFill>
                  <a:sysClr val="windowText" lastClr="000000"/>
                </a:solidFill>
                <a:latin typeface="Calibri"/>
              </a:rPr>
              <a:t>Objednávku vyřizujeme dle požadavku uživatele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systém sám podle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vnitřního nastavení „ví“, jaké služby může danému uživateli nabídnout – na základě typu čtenáře; možností knihovny, která titul vlastní; a licenčních podmínek každého zdroje)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b="1" dirty="0" smtClean="0">
                <a:solidFill>
                  <a:srgbClr val="072297"/>
                </a:solidFill>
                <a:latin typeface="Calibri" panose="020F0502020204030204" pitchFamily="34" charset="0"/>
              </a:rPr>
              <a:t>možnosti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- fyzický fond: </a:t>
            </a:r>
            <a:r>
              <a:rPr lang="cs-CZ" altLang="cs-CZ" sz="2000" i="1" dirty="0" smtClean="0">
                <a:solidFill>
                  <a:sysClr val="windowText" lastClr="000000"/>
                </a:solidFill>
                <a:latin typeface="Calibri"/>
              </a:rPr>
              <a:t>prostřednictvím EDD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(= článek naskenován z tištěné předlohy); lhůta 72 hodin (expresní dodání do 24 hodin!); formát PDF; rozlišení 300 dpi ČB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/>
              </a:rPr>
              <a:t>x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150 dpi barevně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/>
              </a:rPr>
              <a:t>x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odstíny šedi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                          </a:t>
            </a:r>
            <a:r>
              <a:rPr lang="cs-CZ" altLang="cs-CZ" sz="2000" i="1" dirty="0" smtClean="0">
                <a:solidFill>
                  <a:sysClr val="windowText" lastClr="000000"/>
                </a:solidFill>
                <a:latin typeface="Calibri"/>
              </a:rPr>
              <a:t>papírové kopie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– na kopírovacích strojích, k vyzvednutí osobně či zasláním poštou (poštovné)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                           </a:t>
            </a:r>
            <a:r>
              <a:rPr lang="cs-CZ" altLang="cs-CZ" sz="2000" i="1" dirty="0" smtClean="0">
                <a:solidFill>
                  <a:sysClr val="windowText" lastClr="000000"/>
                </a:solidFill>
                <a:latin typeface="Calibri"/>
              </a:rPr>
              <a:t>kopie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> zaslané </a:t>
            </a:r>
            <a:r>
              <a:rPr lang="cs-CZ" altLang="cs-CZ" sz="2000" i="1" dirty="0" smtClean="0">
                <a:solidFill>
                  <a:sysClr val="windowText" lastClr="000000"/>
                </a:solidFill>
                <a:latin typeface="Calibri"/>
              </a:rPr>
              <a:t>faxem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- on-line zdroje: dle licenčních smluv 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X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koncovému uživateli </a:t>
            </a:r>
            <a:r>
              <a:rPr lang="cs-CZ" altLang="cs-CZ" sz="2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VŽDY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papírová kopie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000" b="1" dirty="0" smtClean="0">
                <a:solidFill>
                  <a:srgbClr val="072297"/>
                </a:solidFill>
                <a:latin typeface="Calibri" panose="020F0502020204030204" pitchFamily="34" charset="0"/>
              </a:rPr>
              <a:t>ceník:</a:t>
            </a:r>
            <a:r>
              <a:rPr lang="cs-CZ" altLang="cs-CZ" sz="2000" dirty="0" smtClean="0">
                <a:solidFill>
                  <a:srgbClr val="072297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papír. kopie 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 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/A4 (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x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ÚOCHB a UMPRUM) + příp. poštovné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fax 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9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/A4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z on-line </a:t>
            </a:r>
            <a:r>
              <a:rPr lang="cs-CZ" altLang="cs-CZ" sz="2000" dirty="0" err="1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db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elektronicky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/str. do 7 stran; nad 7 str.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15 Kč 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paušál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EDD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/strana +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6,05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/strana (poplatek </a:t>
            </a:r>
            <a:r>
              <a:rPr lang="cs-CZ" altLang="cs-CZ" sz="2000" dirty="0" err="1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Dilia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)</a:t>
            </a:r>
            <a:b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tištěná kopie dodaná elektronicky 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/strana +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2,42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Kč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/strana (</a:t>
            </a:r>
            <a:r>
              <a:rPr lang="cs-CZ" altLang="cs-CZ" sz="2000" dirty="0" err="1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Dilia</a:t>
            </a: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)</a:t>
            </a: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555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000" dirty="0" smtClean="0"/>
              <a:t>EDD – současná situace (1)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5462" y="1417638"/>
            <a:ext cx="8890000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Původně za všechny služby (vč. EDD) účtováno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/>
              </a:rPr>
              <a:t>2 Kč/A4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+ příp. poštovné.</a:t>
            </a:r>
            <a:b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Po r. 2009, resp. 2011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/>
              </a:rPr>
              <a:t>ZMĚNA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– Kolektivní smlouva mezi </a:t>
            </a:r>
            <a:r>
              <a:rPr lang="cs-CZ" altLang="cs-CZ" sz="2200" dirty="0" err="1" smtClean="0">
                <a:solidFill>
                  <a:sysClr val="windowText" lastClr="000000"/>
                </a:solidFill>
                <a:latin typeface="Calibri"/>
              </a:rPr>
              <a:t>Dilia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/>
              </a:rPr>
              <a:t> a NK ČR</a:t>
            </a:r>
            <a:endParaRPr lang="cs-CZ" altLang="cs-CZ" sz="2200" u="sng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500" u="sng" dirty="0" smtClean="0">
                <a:solidFill>
                  <a:sysClr val="windowText" lastClr="000000"/>
                </a:solidFill>
                <a:latin typeface="Calibri"/>
              </a:rPr>
              <a:t>Současný stav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0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služba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pouze na území ČR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komu: </a:t>
            </a:r>
            <a:r>
              <a:rPr lang="cs-CZ" altLang="cs-CZ" sz="2200" b="1" dirty="0">
                <a:solidFill>
                  <a:srgbClr val="204ED0"/>
                </a:solidFill>
                <a:latin typeface="Calibri" panose="020F0502020204030204" pitchFamily="34" charset="0"/>
              </a:rPr>
              <a:t>koncovému uživateli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= fyzické osobě prostřednictvím knihovny (knihovna knihovně elektronicky → knihovna koncovému uživateli papírovou kopii); nižší sazba poplatků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 panose="020F0502020204030204" pitchFamily="34" charset="0"/>
              </a:rPr>
              <a:t>Dilia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(</a:t>
            </a:r>
            <a:r>
              <a:rPr lang="cs-CZ" altLang="cs-CZ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2,42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Kč/str.)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</a:t>
            </a:r>
            <a:r>
              <a:rPr lang="cs-CZ" altLang="cs-CZ" sz="2200" b="1" dirty="0">
                <a:solidFill>
                  <a:srgbClr val="204ED0"/>
                </a:solidFill>
                <a:latin typeface="Calibri" panose="020F0502020204030204" pitchFamily="34" charset="0"/>
              </a:rPr>
              <a:t>fyzické osobě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, která se SC VPK uzavřela „</a:t>
            </a:r>
            <a:r>
              <a:rPr lang="cs-CZ" altLang="cs-CZ" sz="2200" b="1" i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Smlouvu o užívání adresáře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“ (poplatek </a:t>
            </a:r>
            <a:r>
              <a:rPr lang="cs-CZ" altLang="cs-CZ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6,05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Kč/str., nejméně </a:t>
            </a:r>
            <a:r>
              <a:rPr lang="cs-CZ" altLang="cs-CZ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12,10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Kč; max. </a:t>
            </a:r>
            <a:r>
              <a:rPr lang="cs-CZ" altLang="cs-CZ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90,75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Kč)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</a:t>
            </a:r>
            <a:r>
              <a:rPr lang="cs-CZ" altLang="cs-CZ" sz="2200" b="1" dirty="0">
                <a:solidFill>
                  <a:srgbClr val="204ED0"/>
                </a:solidFill>
                <a:latin typeface="Calibri" panose="020F0502020204030204" pitchFamily="34" charset="0"/>
              </a:rPr>
              <a:t>knihovnám evidovaným na MK ČR</a:t>
            </a:r>
            <a:r>
              <a:rPr lang="cs-CZ" altLang="cs-CZ" sz="22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(= zastupované knihovny, které poskytují službu EDD výhradně koncovému uživateli, tj. fyzické osobě). 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Zastupovaná knihovna povinna podle kolektivní smlouvy uzavřít s každým koncovým uživatelem „</a:t>
            </a:r>
            <a:r>
              <a:rPr lang="cs-CZ" altLang="cs-CZ" sz="2200" b="1" i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Smlouvu o poskytování služby elektronického dodávání dokumentů koncovému uživateli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“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endParaRPr lang="cs-CZ" altLang="cs-CZ" sz="22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96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000" dirty="0" smtClean="0"/>
              <a:t>EDD – současná situace (2)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366" y="195620"/>
            <a:ext cx="969251" cy="623090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506408"/>
            <a:ext cx="8577618" cy="5072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-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knihovna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objedná pro uživatele kopii prostřednictvím EDD → kopie dorazí přímo do osobní schránky uživatele, ke které má přístup pouze on (poplatek </a:t>
            </a:r>
            <a:r>
              <a:rPr lang="cs-CZ" altLang="cs-CZ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6,05</a:t>
            </a:r>
            <a:r>
              <a:rPr lang="cs-CZ" altLang="cs-CZ" sz="2200" dirty="0">
                <a:solidFill>
                  <a:srgbClr val="C00000"/>
                </a:solidFill>
                <a:latin typeface="Calibri" panose="020F0502020204030204" pitchFamily="34" charset="0"/>
              </a:rPr>
              <a:t> Kč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/str.); 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- uživatel je povinen s kopií nakládat v souladu s autorským zákonem;</a:t>
            </a:r>
            <a:b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- rozmnoženinu díla je oprávněn užít výlučně pro účely výzkumu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a soukromého studia</a:t>
            </a:r>
          </a:p>
          <a:p>
            <a:pPr mar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z kopie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si uživatel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zhotoví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finální uživatelskou rozmnoženinu dle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své volby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v elektronické podobě ve formátu netextového souboru (</a:t>
            </a:r>
            <a:r>
              <a:rPr lang="cs-CZ" altLang="cs-CZ" sz="2200" dirty="0" err="1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pdf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- VPK nabízí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pouze tento formát) nebo tištěnou kopii a doručenou elektronickou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mezitímní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rozmnoženinu umístěnou na zabezpečeném serveru odstraní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.</a:t>
            </a:r>
          </a:p>
          <a:p>
            <a:pPr marL="0" lv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povinný text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: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„EDD/VPK anebo </a:t>
            </a:r>
            <a:r>
              <a:rPr lang="cs-CZ" altLang="cs-CZ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sigla knihovny/-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tato rozmnoženina </a:t>
            </a:r>
            <a:r>
              <a:rPr lang="cs-CZ" altLang="cs-CZ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slouží výhradně pro účely výzkumu a </a:t>
            </a:r>
            <a:r>
              <a:rPr lang="cs-CZ" altLang="cs-CZ" sz="2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soukromého </a:t>
            </a:r>
            <a:r>
              <a:rPr lang="cs-CZ" altLang="cs-CZ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studia držitele uživatelského konta“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 </a:t>
            </a:r>
          </a:p>
          <a:p>
            <a:pPr marL="0" lvl="0" indent="0" eaLnBrk="1" hangingPunct="1">
              <a:buNone/>
              <a:defRPr/>
            </a:pPr>
            <a:endParaRPr lang="cs-CZ" altLang="cs-CZ" sz="22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389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000" dirty="0" smtClean="0"/>
              <a:t>On-line zdroje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364" y="195620"/>
            <a:ext cx="974253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417638"/>
            <a:ext cx="8890000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kopie papírové či dodané elektronickou cestou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závisí na </a:t>
            </a:r>
            <a:r>
              <a:rPr lang="cs-CZ" altLang="cs-CZ" sz="2200" b="1" dirty="0" smtClean="0">
                <a:solidFill>
                  <a:srgbClr val="204ED0"/>
                </a:solidFill>
                <a:latin typeface="Calibri" panose="020F0502020204030204" pitchFamily="34" charset="0"/>
              </a:rPr>
              <a:t>licenční smlouvě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, příp. na typu žadatele – v systému zaneseno → zobrazí se pouze možnosti, které jsou pro daný dokument a žadatele povoleny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ceník:  papírová kopie </a:t>
            </a:r>
            <a:r>
              <a:rPr lang="cs-CZ" altLang="cs-CZ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 Kč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/str. + příp. poštovné</a:t>
            </a:r>
            <a:b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              kopie dodané elektronickou cestou </a:t>
            </a:r>
            <a:r>
              <a:rPr lang="cs-CZ" altLang="cs-CZ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 Kč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/str. (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1-7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stran), 8 a více stran </a:t>
            </a:r>
            <a:r>
              <a:rPr lang="cs-CZ" altLang="cs-CZ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15 Kč</a:t>
            </a:r>
            <a:endParaRPr lang="cs-CZ" altLang="cs-CZ" sz="22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400" b="1" u="sng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V</a:t>
            </a:r>
            <a:r>
              <a:rPr lang="cs-CZ" altLang="cs-CZ" sz="2400" b="1" u="sng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ýjimka </a:t>
            </a:r>
            <a:r>
              <a:rPr lang="cs-CZ" altLang="cs-CZ" sz="2400" b="1" u="sng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pro uživatele VPK k využívání služeb z on-line </a:t>
            </a:r>
            <a:r>
              <a:rPr lang="cs-CZ" altLang="cs-CZ" sz="2400" b="1" u="sng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zdrojů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 1) organizace splňující definici Rámce společenství pro státní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podporu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výzkumu, vývoje a inovací č. 2006/c-323/01  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	  2) organizace splňující výjimku č. 800/2008 Nařízení Komise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(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ES) č. 800/2008 ze dne 6. srpna 2008 o blokových výjimkách </a:t>
            </a:r>
            <a:endParaRPr lang="cs-CZ" altLang="cs-CZ" sz="22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b="1" i="1" dirty="0">
                <a:solidFill>
                  <a:srgbClr val="204ED0"/>
                </a:solidFill>
                <a:latin typeface="Calibri" panose="020F0502020204030204" pitchFamily="34" charset="0"/>
              </a:rPr>
              <a:t>Prohlášení k využívání informačních zdrojů</a:t>
            </a:r>
            <a:r>
              <a:rPr lang="cs-CZ" altLang="cs-CZ" sz="2200" dirty="0">
                <a:solidFill>
                  <a:srgbClr val="204ED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– uživatel podepíše, pokud 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splňuje jednu z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podmínek</a:t>
            </a:r>
            <a:endParaRPr lang="cs-CZ" altLang="cs-CZ" sz="22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472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3814"/>
            <a:ext cx="8421688" cy="4635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101"/>
          </a:xfrm>
        </p:spPr>
        <p:txBody>
          <a:bodyPr/>
          <a:lstStyle/>
          <a:p>
            <a:r>
              <a:rPr lang="cs-CZ" dirty="0" smtClean="0"/>
              <a:t>VPK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350" y="195619"/>
            <a:ext cx="1109268" cy="713101"/>
          </a:xfrm>
          <a:prstGeom prst="rect">
            <a:avLst/>
          </a:prstGeom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669823"/>
              </p:ext>
            </p:extLst>
          </p:nvPr>
        </p:nvGraphicFramePr>
        <p:xfrm>
          <a:off x="701568" y="3835618"/>
          <a:ext cx="7985231" cy="2788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6953"/>
                <a:gridCol w="1067792"/>
                <a:gridCol w="974941"/>
                <a:gridCol w="920996"/>
                <a:gridCol w="945105"/>
                <a:gridCol w="919444"/>
              </a:tblGrid>
              <a:tr h="467012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Služby nabízené prostřednictvím VPK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733">
                        <a:alpha val="62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695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</a:p>
                  </a:txBody>
                  <a:tcPr marL="9525" marR="9525" marT="9523" marB="0" anchor="b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9525" marR="9525" marT="9523" marB="0" anchor="b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9525" marR="9525" marT="9523" marB="0" anchor="b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9525" marR="9525" marT="9523" marB="0" anchor="b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2014</a:t>
                      </a:r>
                      <a:endParaRPr lang="cs-CZ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DCB95">
                        <a:alpha val="49000"/>
                      </a:srgbClr>
                    </a:solidFill>
                  </a:tcPr>
                </a:tc>
              </a:tr>
              <a:tr h="38695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Požadavky celkem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19974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16693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15308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14482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13049</a:t>
                      </a:r>
                      <a:endParaRPr lang="cs-CZ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8695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požadavky do NTK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9023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7539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7283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7188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7024</a:t>
                      </a:r>
                      <a:endParaRPr lang="cs-C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695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cs-CZ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požadavky </a:t>
                      </a:r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4784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3895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3961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4169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4168</a:t>
                      </a: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6954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kopie (EDD + papír. kopie)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3723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3163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2950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2705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2570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695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cs-CZ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</a:t>
                      </a:r>
                      <a:r>
                        <a:rPr lang="cs-CZ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Contents</a:t>
                      </a:r>
                      <a:endParaRPr lang="cs-CZ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95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516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481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372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314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445503" y="1167758"/>
            <a:ext cx="821848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Calibri" panose="020F0502020204030204" pitchFamily="34" charset="0"/>
              </a:rPr>
              <a:t>spektrum nabízených služeb:</a:t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	 ▫ </a:t>
            </a:r>
            <a:r>
              <a:rPr lang="cs-CZ" sz="2400" dirty="0" smtClean="0">
                <a:latin typeface="Calibri" panose="020F0502020204030204" pitchFamily="34" charset="0"/>
              </a:rPr>
              <a:t>dodání </a:t>
            </a:r>
            <a:r>
              <a:rPr lang="cs-CZ" sz="2400" dirty="0">
                <a:latin typeface="Calibri" panose="020F0502020204030204" pitchFamily="34" charset="0"/>
              </a:rPr>
              <a:t>plného textu (formou EDD nebo reprografické </a:t>
            </a:r>
            <a:r>
              <a:rPr lang="cs-CZ" sz="2400" dirty="0" smtClean="0">
                <a:latin typeface="Calibri" panose="020F0502020204030204" pitchFamily="34" charset="0"/>
              </a:rPr>
              <a:t>	    služby</a:t>
            </a:r>
            <a:r>
              <a:rPr lang="cs-CZ" sz="2400" dirty="0">
                <a:latin typeface="Calibri" panose="020F0502020204030204" pitchFamily="34" charset="0"/>
              </a:rPr>
              <a:t>)</a:t>
            </a:r>
          </a:p>
          <a:p>
            <a:r>
              <a:rPr lang="cs-CZ" sz="2400" dirty="0">
                <a:latin typeface="Calibri" panose="020F0502020204030204" pitchFamily="34" charset="0"/>
              </a:rPr>
              <a:t>	 ▫ </a:t>
            </a:r>
            <a:r>
              <a:rPr lang="cs-CZ" sz="2400" dirty="0" smtClean="0">
                <a:latin typeface="Calibri" panose="020F0502020204030204" pitchFamily="34" charset="0"/>
              </a:rPr>
              <a:t>MMS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	 ▫ </a:t>
            </a:r>
            <a:r>
              <a:rPr lang="cs-CZ" sz="2400" dirty="0" err="1" smtClean="0">
                <a:latin typeface="Calibri" panose="020F0502020204030204" pitchFamily="34" charset="0"/>
              </a:rPr>
              <a:t>Current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Contents</a:t>
            </a:r>
            <a:endParaRPr lang="cs-CZ" sz="2400" dirty="0" smtClean="0">
              <a:latin typeface="Calibri" panose="020F0502020204030204" pitchFamily="34" charset="0"/>
            </a:endParaRPr>
          </a:p>
          <a:p>
            <a:r>
              <a:rPr lang="cs-CZ" sz="800" dirty="0"/>
              <a:t>	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/>
              <a:t> ▫ </a:t>
            </a:r>
            <a:r>
              <a:rPr lang="cs-CZ" sz="2400" b="1" i="1" dirty="0" smtClean="0">
                <a:solidFill>
                  <a:srgbClr val="78490A"/>
                </a:solidFill>
                <a:latin typeface="Calibri" panose="020F0502020204030204" pitchFamily="34" charset="0"/>
              </a:rPr>
              <a:t>MVS – propojení ze SK ČR</a:t>
            </a:r>
            <a:endParaRPr lang="cs-CZ" sz="2400" b="1" i="1" dirty="0">
              <a:solidFill>
                <a:srgbClr val="78490A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36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729415"/>
            <a:ext cx="8621710" cy="1143000"/>
          </a:xfrm>
        </p:spPr>
        <p:txBody>
          <a:bodyPr/>
          <a:lstStyle/>
          <a:p>
            <a:r>
              <a:rPr lang="cs-CZ" sz="4000" dirty="0" smtClean="0"/>
              <a:t>Propojení SK ČR a VPK - časopisy</a:t>
            </a:r>
            <a:endParaRPr lang="cs-CZ" sz="40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1587627"/>
            <a:ext cx="8773495" cy="4991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800" b="1" u="sng" dirty="0">
                <a:solidFill>
                  <a:sysClr val="windowText" lastClr="000000"/>
                </a:solidFill>
                <a:latin typeface="Calibri"/>
              </a:rPr>
              <a:t>Fáze</a:t>
            </a:r>
            <a:r>
              <a:rPr lang="cs-CZ" altLang="cs-CZ" sz="2800" b="1" u="sng" dirty="0" smtClean="0">
                <a:solidFill>
                  <a:sysClr val="windowText" lastClr="000000"/>
                </a:solidFill>
                <a:latin typeface="Calibri"/>
              </a:rPr>
              <a:t>: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1) </a:t>
            </a:r>
            <a:r>
              <a:rPr lang="cs-CZ" altLang="cs-CZ" sz="2400" b="1" dirty="0" smtClean="0">
                <a:solidFill>
                  <a:sysClr val="windowText" lastClr="000000"/>
                </a:solidFill>
                <a:latin typeface="Calibri"/>
              </a:rPr>
              <a:t>seriály </a:t>
            </a:r>
            <a:r>
              <a:rPr lang="cs-CZ" altLang="cs-CZ" sz="2400" b="1" dirty="0">
                <a:solidFill>
                  <a:sysClr val="windowText" lastClr="000000"/>
                </a:solidFill>
                <a:latin typeface="Calibri"/>
              </a:rPr>
              <a:t>s ISSN: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>při procesu zobrazování titulu s ISSN v SK ČR dotaz do SK VPK, zda se ISSN ve VPK nachází, do zobrazeného záznamu pak v případě kladné odpovědi přibude tlačítko „Objednat článek z VPK“                        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   →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>přihlášení do systému VPK → možnost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objednání</a:t>
            </a:r>
          </a:p>
          <a:p>
            <a:pPr marL="0" lvl="0" indent="0" eaLnBrk="1" hangingPunct="1">
              <a:buNone/>
              <a:defRPr/>
            </a:pPr>
            <a:r>
              <a:rPr lang="pl-PL" altLang="cs-CZ" sz="2400" dirty="0">
                <a:solidFill>
                  <a:sysClr val="windowText" lastClr="000000"/>
                </a:solidFill>
                <a:latin typeface="Calibri"/>
              </a:rPr>
              <a:t>Testováno na konci října 2014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>2) </a:t>
            </a:r>
            <a:r>
              <a:rPr lang="cs-CZ" altLang="cs-CZ" sz="2400" b="1" dirty="0">
                <a:solidFill>
                  <a:sysClr val="windowText" lastClr="000000"/>
                </a:solidFill>
                <a:latin typeface="Calibri"/>
              </a:rPr>
              <a:t>tituly bez ISSN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/>
              </a:rPr>
              <a:t>– nutno doladit (dotaz na základě názvu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??)</a:t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České časopisy bez ISSN: </a:t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400" i="1" u="sng" dirty="0" smtClean="0">
                <a:solidFill>
                  <a:sysClr val="windowText" lastClr="000000"/>
                </a:solidFill>
                <a:latin typeface="Calibri"/>
              </a:rPr>
              <a:t>České </a:t>
            </a:r>
            <a:r>
              <a:rPr lang="cs-CZ" altLang="cs-CZ" sz="2400" i="1" u="sng" dirty="0">
                <a:solidFill>
                  <a:sysClr val="windowText" lastClr="000000"/>
                </a:solidFill>
                <a:latin typeface="Calibri"/>
              </a:rPr>
              <a:t>národní středisko </a:t>
            </a:r>
            <a:r>
              <a:rPr lang="cs-CZ" altLang="cs-CZ" sz="2400" i="1" u="sng" dirty="0" smtClean="0">
                <a:solidFill>
                  <a:sysClr val="windowText" lastClr="000000"/>
                </a:solidFill>
                <a:latin typeface="Calibri"/>
              </a:rPr>
              <a:t>ISSN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pomůže při doplňování chybějících ISSN</a:t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400" dirty="0" smtClean="0">
                <a:solidFill>
                  <a:sysClr val="windowText" lastClr="000000"/>
                </a:solidFill>
                <a:latin typeface="Calibri"/>
              </a:rPr>
              <a:t>         X běh na dlouhou trať (několik tisíc různě kvalitních titulů). </a:t>
            </a:r>
            <a:endParaRPr lang="cs-CZ" altLang="cs-CZ" sz="24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endParaRPr lang="cs-CZ" altLang="cs-CZ" sz="24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230" y="3240951"/>
            <a:ext cx="1819275" cy="36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29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200" dirty="0" smtClean="0"/>
              <a:t>Propojení SK ČR a VPK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1408002"/>
            <a:ext cx="8773495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dirty="0">
                <a:solidFill>
                  <a:srgbClr val="FF0000"/>
                </a:solidFill>
                <a:latin typeface="Calibri"/>
              </a:rPr>
              <a:t>x problémy</a:t>
            </a:r>
            <a:r>
              <a:rPr lang="cs-CZ" altLang="cs-CZ" dirty="0" smtClean="0">
                <a:solidFill>
                  <a:srgbClr val="FF0000"/>
                </a:solidFill>
                <a:latin typeface="Calibri"/>
              </a:rPr>
              <a:t>:</a:t>
            </a:r>
          </a:p>
          <a:p>
            <a:pPr eaLnBrk="1" hangingPunct="1"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nesouhlasí odběry v SK ČR s odběry v SK VPK</a:t>
            </a:r>
          </a:p>
          <a:p>
            <a:pPr eaLnBrk="1" hangingPunct="1"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nesouhlasí informace o knihovnách, které konkrétní titul odebírají (v SK ČR účastnická knihovna VPK odběry má X v SK VPK u titulu uvedena není)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Důvody: 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knihovna nahlásí do SK VPK pouze ty roky, z nichž je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schopna/ochotna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 poskytnout DDS; 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na preciznosti dat v SK VPK je založeno </a:t>
            </a:r>
            <a:r>
              <a:rPr lang="cs-CZ" altLang="cs-CZ" sz="2800" dirty="0" err="1">
                <a:solidFill>
                  <a:sysClr val="windowText" lastClr="000000"/>
                </a:solidFill>
                <a:latin typeface="Calibri"/>
              </a:rPr>
              <a:t>workflow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 VPK = &gt; knihovny jsou tím přirozeně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„nuceny“ uvádět přesnější údaje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; v SK ČR i SK VPK probíhají roční aktualizace dat</a:t>
            </a:r>
          </a:p>
          <a:p>
            <a:pPr marL="0" lvl="0" indent="0" eaLnBrk="1" hangingPunct="1">
              <a:buNone/>
              <a:defRPr/>
            </a:pPr>
            <a:endParaRPr lang="cs-CZ" altLang="cs-CZ" sz="24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971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4200" dirty="0" smtClean="0"/>
              <a:t>Propojení SK ČR a VPK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1408002"/>
            <a:ext cx="8773495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b="1" dirty="0">
                <a:solidFill>
                  <a:srgbClr val="FF0000"/>
                </a:solidFill>
                <a:latin typeface="Calibri"/>
              </a:rPr>
              <a:t>Řešení: </a:t>
            </a:r>
          </a:p>
          <a:p>
            <a:pPr eaLnBrk="1" hangingPunct="1"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odkaz Informace o objednávání z VPK u tlačítka                                       		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         = 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návod: Co dělat, když…?</a:t>
            </a:r>
          </a:p>
          <a:p>
            <a:pPr eaLnBrk="1" hangingPunct="1"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s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tále upozorňujeme knihovny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, aby </a:t>
            </a:r>
            <a:r>
              <a:rPr lang="cs-CZ" altLang="cs-CZ" sz="2800" dirty="0" err="1">
                <a:solidFill>
                  <a:sysClr val="windowText" lastClr="000000"/>
                </a:solidFill>
                <a:latin typeface="Calibri"/>
              </a:rPr>
              <a:t>info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 o svých odběrech sjednotily, opravily (povinnost každé knihovny udržovat data aktuální!)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VPK 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umožňuje zadat objednávku bez vazby na konkrétní ročník periodika v SK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VPK (tzv. objednávka </a:t>
            </a:r>
            <a:r>
              <a:rPr lang="cs-CZ" altLang="cs-CZ" sz="2800" b="1" dirty="0" smtClean="0">
                <a:solidFill>
                  <a:srgbClr val="FF00FF"/>
                </a:solidFill>
                <a:latin typeface="Calibri"/>
              </a:rPr>
              <a:t>D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)</a:t>
            </a:r>
            <a:endParaRPr lang="cs-CZ" altLang="cs-CZ" sz="2800" dirty="0">
              <a:solidFill>
                <a:sysClr val="windowText" lastClr="000000"/>
              </a:solidFill>
              <a:latin typeface="Calibri"/>
            </a:endParaRPr>
          </a:p>
          <a:p>
            <a:pPr eaLnBrk="1" hangingPunct="1">
              <a:defRPr/>
            </a:pPr>
            <a:endParaRPr lang="cs-CZ" altLang="cs-CZ" sz="28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endParaRPr lang="cs-CZ" altLang="cs-CZ" sz="24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7" name="Obráze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45" y="2411302"/>
            <a:ext cx="2336626" cy="47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47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006" y="743985"/>
            <a:ext cx="7738380" cy="1143000"/>
          </a:xfrm>
        </p:spPr>
        <p:txBody>
          <a:bodyPr/>
          <a:lstStyle/>
          <a:p>
            <a:r>
              <a:rPr lang="cs-CZ" sz="4200" dirty="0" smtClean="0"/>
              <a:t>Propojení SK ČR a VPK - MVS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18507" y="1998958"/>
            <a:ext cx="8773495" cy="485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b="1" dirty="0" smtClean="0">
                <a:solidFill>
                  <a:srgbClr val="FF0000"/>
                </a:solidFill>
                <a:latin typeface="Calibri"/>
              </a:rPr>
              <a:t>Fáze: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3) rozvoj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VPK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 jako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komplexního nástroje pro zajištění meziknihovních služeb v ČR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, včetně vazby na Souborný katalog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ČR</a:t>
            </a:r>
          </a:p>
          <a:p>
            <a:pPr marL="0" lvl="0" indent="0" eaLnBrk="1" hangingPunct="1">
              <a:buNone/>
              <a:defRPr/>
            </a:pPr>
            <a:endParaRPr lang="cs-CZ" altLang="cs-CZ" sz="10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nabídka 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meziknihovních služeb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je od </a:t>
            </a:r>
            <a:r>
              <a:rPr lang="cs-CZ" altLang="cs-CZ" sz="2800" dirty="0" smtClean="0">
                <a:solidFill>
                  <a:srgbClr val="C00000"/>
                </a:solidFill>
                <a:latin typeface="Calibri"/>
              </a:rPr>
              <a:t>07/2015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rozšířena o MVS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</a:b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= ze SK </a:t>
            </a:r>
            <a:r>
              <a:rPr lang="cs-CZ" altLang="cs-CZ" sz="2800" dirty="0" smtClean="0">
                <a:solidFill>
                  <a:sysClr val="windowText" lastClr="000000"/>
                </a:solidFill>
                <a:latin typeface="Calibri"/>
              </a:rPr>
              <a:t>ČR možno 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objednat meziknihovní výpůjční službu prostřednictvím systému VPK (a tím případně i </a:t>
            </a:r>
            <a:r>
              <a:rPr lang="cs-CZ" altLang="cs-CZ" sz="2800" b="1" dirty="0">
                <a:solidFill>
                  <a:sysClr val="windowText" lastClr="000000"/>
                </a:solidFill>
                <a:latin typeface="Calibri"/>
              </a:rPr>
              <a:t>zúčtovat</a:t>
            </a:r>
            <a:r>
              <a:rPr lang="cs-CZ" altLang="cs-CZ" sz="2800" dirty="0">
                <a:solidFill>
                  <a:sysClr val="windowText" lastClr="000000"/>
                </a:solidFill>
                <a:latin typeface="Calibri"/>
              </a:rPr>
              <a:t> poštovné)</a:t>
            </a:r>
          </a:p>
          <a:p>
            <a:pPr marL="0" lvl="0" indent="0" eaLnBrk="1" hangingPunct="1">
              <a:buNone/>
              <a:defRPr/>
            </a:pPr>
            <a:endParaRPr lang="cs-CZ" altLang="cs-CZ" sz="24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795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494307"/>
            <a:ext cx="7243325" cy="1143000"/>
          </a:xfrm>
        </p:spPr>
        <p:txBody>
          <a:bodyPr/>
          <a:lstStyle/>
          <a:p>
            <a:r>
              <a:rPr lang="cs-CZ" sz="4200" dirty="0"/>
              <a:t>Propojení SK ČR a VPK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637306"/>
            <a:ext cx="8521070" cy="5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endParaRPr lang="cs-CZ" altLang="cs-CZ" sz="36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36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propojení se </a:t>
            </a:r>
            <a:r>
              <a:rPr lang="cs-CZ" altLang="cs-CZ" sz="36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SK ČR </a:t>
            </a:r>
            <a:r>
              <a:rPr lang="cs-CZ" altLang="cs-CZ" sz="36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– knihu nalezneme a objednáme pomocí odkazu </a:t>
            </a:r>
            <a:r>
              <a:rPr lang="cs-CZ" altLang="cs-CZ" sz="3600" b="1" i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Služby pro knihovny</a:t>
            </a:r>
            <a:r>
              <a:rPr lang="cs-CZ" altLang="cs-CZ" sz="36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→ </a:t>
            </a:r>
            <a:r>
              <a:rPr lang="cs-CZ" altLang="cs-CZ" sz="3600" b="1" i="1" dirty="0" smtClean="0">
                <a:latin typeface="Calibri" panose="020F0502020204030204" pitchFamily="34" charset="0"/>
              </a:rPr>
              <a:t>Požadavek </a:t>
            </a:r>
            <a:r>
              <a:rPr lang="cs-CZ" altLang="cs-CZ" sz="3600" b="1" i="1" dirty="0">
                <a:latin typeface="Calibri" panose="020F0502020204030204" pitchFamily="34" charset="0"/>
              </a:rPr>
              <a:t>MVS přes VPK</a:t>
            </a:r>
            <a:r>
              <a:rPr lang="cs-CZ" altLang="cs-CZ" sz="36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→ </a:t>
            </a:r>
            <a:r>
              <a:rPr lang="cs-CZ" altLang="cs-CZ" sz="3600" dirty="0" err="1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login</a:t>
            </a:r>
            <a:r>
              <a:rPr lang="cs-CZ" altLang="cs-CZ" sz="36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36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do VPK</a:t>
            </a: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10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endParaRPr lang="cs-CZ" altLang="cs-CZ" sz="10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2200" u="sng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622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r>
              <a:rPr lang="cs-CZ" sz="3600" dirty="0"/>
              <a:t>Propojení SK ČR a VPK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1408002"/>
            <a:ext cx="8773495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712" y="1168043"/>
            <a:ext cx="7942263" cy="28194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Ovál 9"/>
          <p:cNvSpPr/>
          <p:nvPr/>
        </p:nvSpPr>
        <p:spPr>
          <a:xfrm>
            <a:off x="1421651" y="2708920"/>
            <a:ext cx="6075674" cy="57626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9306" y="3436938"/>
            <a:ext cx="7980363" cy="329565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5" name="Ovál 14"/>
          <p:cNvSpPr/>
          <p:nvPr/>
        </p:nvSpPr>
        <p:spPr>
          <a:xfrm>
            <a:off x="1258888" y="5373688"/>
            <a:ext cx="6337300" cy="50323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15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195620"/>
            <a:ext cx="7243325" cy="1143000"/>
          </a:xfrm>
        </p:spPr>
        <p:txBody>
          <a:bodyPr/>
          <a:lstStyle/>
          <a:p>
            <a:r>
              <a:rPr lang="cs-CZ" sz="4200" dirty="0"/>
              <a:t>Propojení SK ČR a VPK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20"/>
            <a:ext cx="929248" cy="597374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4000" y="1209564"/>
            <a:ext cx="8521070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0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NEVÝHODA:</a:t>
            </a:r>
            <a:endParaRPr lang="cs-CZ" altLang="cs-CZ" sz="28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8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</a:t>
            </a:r>
            <a:r>
              <a:rPr lang="cs-CZ" altLang="cs-CZ" sz="2800" dirty="0">
                <a:latin typeface="Calibri" panose="020F0502020204030204" pitchFamily="34" charset="0"/>
              </a:rPr>
              <a:t>u periodik probíhá nejprve porovnání se Souborným katalogem VPK podle ISSN, v kladném případě se zobrazí tlačítko </a:t>
            </a:r>
            <a:r>
              <a:rPr lang="cs-CZ" altLang="cs-CZ" sz="2800" i="1" dirty="0">
                <a:latin typeface="Calibri" panose="020F0502020204030204" pitchFamily="34" charset="0"/>
              </a:rPr>
              <a:t>„Objednat článek z VPK“</a:t>
            </a:r>
          </a:p>
          <a:p>
            <a:pPr marL="0" lvl="0" indent="0" eaLnBrk="1" hangingPunct="1">
              <a:buNone/>
              <a:defRPr/>
            </a:pPr>
            <a:endParaRPr lang="cs-CZ" altLang="cs-CZ" sz="90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8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▪ u knih obdobné ověření vůči SK VPK nelze provést -&gt; po přihlášení do VPK proběhne porovnání sigel knihoven uvedených u záznamu v SK ČR se siglami knihoven, které v rámci VPK přijímají požadavky MVS  -&gt; výsledek může být i nulový, tj. MVS není možné přes VPK objednat</a:t>
            </a:r>
          </a:p>
          <a:p>
            <a:pPr marL="0" lvl="0" indent="0" eaLnBrk="1" hangingPunct="1">
              <a:buNone/>
              <a:defRPr/>
            </a:pPr>
            <a:endParaRPr lang="cs-CZ" altLang="cs-CZ" sz="2200" u="sng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buNone/>
              <a:defRPr/>
            </a:pPr>
            <a:endParaRPr lang="cs-CZ" altLang="cs-CZ" sz="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2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</a:t>
            </a: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21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3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8" y="274638"/>
            <a:ext cx="7738380" cy="1143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3200" b="1" dirty="0"/>
              <a:t>Knihovny zapojené do MVS přes </a:t>
            </a:r>
            <a:r>
              <a:rPr lang="cs-CZ" altLang="cs-CZ" sz="3200" b="1" dirty="0" smtClean="0"/>
              <a:t>VPK</a:t>
            </a:r>
            <a:endParaRPr lang="cs-CZ" altLang="cs-CZ" sz="32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1408002"/>
            <a:ext cx="8773495" cy="564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endParaRPr lang="cs-CZ" altLang="cs-CZ" sz="2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7" name="Obrázek 6"/>
          <p:cNvPicPr/>
          <p:nvPr/>
        </p:nvPicPr>
        <p:blipFill rotWithShape="1">
          <a:blip r:embed="rId5"/>
          <a:srcRect l="16781" t="5810" r="13831" b="20926"/>
          <a:stretch/>
        </p:blipFill>
        <p:spPr bwMode="auto">
          <a:xfrm>
            <a:off x="566555" y="1313765"/>
            <a:ext cx="7920879" cy="5220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284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250861" y="863716"/>
            <a:ext cx="8773495" cy="5670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buNone/>
              <a:defRPr/>
            </a:pPr>
            <a:endParaRPr lang="cs-CZ" altLang="cs-CZ" sz="40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6000" b="1" dirty="0" smtClean="0">
                <a:solidFill>
                  <a:srgbClr val="072297"/>
                </a:solidFill>
                <a:latin typeface="Calibri"/>
              </a:rPr>
              <a:t>Otázky??</a:t>
            </a:r>
            <a:endParaRPr lang="cs-CZ" altLang="cs-CZ" sz="1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endParaRPr lang="cs-CZ" altLang="cs-CZ" sz="1800" dirty="0" smtClean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endParaRPr lang="cs-CZ" altLang="cs-CZ" sz="18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5400" b="1" dirty="0" smtClean="0">
                <a:solidFill>
                  <a:sysClr val="windowText" lastClr="000000"/>
                </a:solidFill>
                <a:latin typeface="Calibri"/>
              </a:rPr>
              <a:t>Děkuji za pozornost!</a:t>
            </a:r>
          </a:p>
          <a:p>
            <a:pPr marL="0" lvl="0" indent="0" algn="ctr" eaLnBrk="1" hangingPunct="1">
              <a:buNone/>
              <a:defRPr/>
            </a:pPr>
            <a:endParaRPr lang="cs-CZ" altLang="cs-CZ" sz="4000" dirty="0">
              <a:solidFill>
                <a:sysClr val="windowText" lastClr="000000"/>
              </a:solidFill>
              <a:latin typeface="Calibri"/>
            </a:endParaRPr>
          </a:p>
          <a:p>
            <a:pPr marL="0" lvl="0" indent="0" algn="ctr" eaLnBrk="1" hangingPunct="1">
              <a:buNone/>
              <a:defRPr/>
            </a:pPr>
            <a:r>
              <a:rPr lang="cs-CZ" altLang="cs-CZ" sz="4000" dirty="0" smtClean="0">
                <a:solidFill>
                  <a:sysClr val="windowText" lastClr="000000"/>
                </a:solidFill>
                <a:latin typeface="Calibri"/>
              </a:rPr>
              <a:t> 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40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</a:t>
            </a:r>
            <a:endParaRPr lang="cs-CZ" altLang="cs-CZ" sz="4000" u="sng" dirty="0" smtClean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" name="Veselý obličej 5"/>
          <p:cNvSpPr/>
          <p:nvPr/>
        </p:nvSpPr>
        <p:spPr>
          <a:xfrm>
            <a:off x="3924300" y="4779150"/>
            <a:ext cx="1081088" cy="936625"/>
          </a:xfrm>
          <a:prstGeom prst="smileyFace">
            <a:avLst/>
          </a:prstGeom>
          <a:solidFill>
            <a:srgbClr val="F79646"/>
          </a:solidFill>
          <a:ln w="25400" cap="flat" cmpd="sng" algn="ctr">
            <a:solidFill>
              <a:srgbClr val="F79646">
                <a:lumMod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913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125438"/>
            <a:ext cx="8421688" cy="5273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7945" y="230975"/>
            <a:ext cx="7692020" cy="859107"/>
          </a:xfrm>
        </p:spPr>
        <p:txBody>
          <a:bodyPr/>
          <a:lstStyle/>
          <a:p>
            <a:r>
              <a:rPr lang="cs-CZ" sz="4200" dirty="0" smtClean="0"/>
              <a:t>VPK – struktura a konta (1)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236440"/>
            <a:ext cx="1109268" cy="713101"/>
          </a:xfrm>
          <a:prstGeom prst="rect">
            <a:avLst/>
          </a:prstGeom>
        </p:spPr>
      </p:pic>
      <p:sp>
        <p:nvSpPr>
          <p:cNvPr id="6" name="Zástupný symbol pro obsah 6"/>
          <p:cNvSpPr txBox="1">
            <a:spLocks/>
          </p:cNvSpPr>
          <p:nvPr/>
        </p:nvSpPr>
        <p:spPr bwMode="auto">
          <a:xfrm>
            <a:off x="566555" y="1403775"/>
            <a:ext cx="8229600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Celkový počet kont ve VPK: 782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1. Účastnické knihovny (</a:t>
            </a:r>
            <a:r>
              <a:rPr lang="cs-CZ" altLang="cs-CZ" sz="2800" noProof="0" dirty="0" smtClean="0">
                <a:solidFill>
                  <a:sysClr val="windowText" lastClr="000000"/>
                </a:solidFill>
                <a:latin typeface="Calibri"/>
              </a:rPr>
              <a:t>55</a:t>
            </a:r>
            <a:r>
              <a:rPr kumimoji="0" lang="cs-CZ" alt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● sdílí informace o svých fondech prostřednictvím SK VPK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● koordinace akviziční politiky (původní idea)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● informace o licenčních elektronických zdrojích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● účastníci (=poskytovatelé služeb) i uživatelé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72297"/>
                </a:solidFill>
                <a:effectLst/>
                <a:uLnTx/>
                <a:uFillTx/>
                <a:latin typeface="Calibri"/>
              </a:rPr>
              <a:t>aktivní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= poskytující služby prostřednictvím VPK</a:t>
            </a:r>
            <a:b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</a:b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(vč. NTK = SC VPK):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40</a:t>
            </a: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72297"/>
                </a:solidFill>
                <a:effectLst/>
                <a:uLnTx/>
                <a:uFillTx/>
                <a:latin typeface="Calibri"/>
              </a:rPr>
              <a:t>pasivní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72297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= poskytující jen klasické meziknihovní služby: 15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461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133745"/>
            <a:ext cx="8421688" cy="526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05337"/>
            <a:ext cx="7400165" cy="928408"/>
          </a:xfrm>
        </p:spPr>
        <p:txBody>
          <a:bodyPr/>
          <a:lstStyle/>
          <a:p>
            <a:r>
              <a:rPr lang="cs-CZ" sz="4200" dirty="0"/>
              <a:t>VPK – struktura a konta </a:t>
            </a:r>
            <a:r>
              <a:rPr lang="cs-CZ" sz="4200" dirty="0" smtClean="0"/>
              <a:t>(2)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370" y="195619"/>
            <a:ext cx="1109268" cy="713101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21550" y="1133745"/>
            <a:ext cx="823591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Calibri" panose="020F0502020204030204" pitchFamily="34" charset="0"/>
              </a:rPr>
              <a:t>2. Uživatelé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a) právnické osoby</a:t>
            </a:r>
          </a:p>
          <a:p>
            <a:r>
              <a:rPr lang="cs-CZ" sz="2400" b="1" dirty="0">
                <a:solidFill>
                  <a:srgbClr val="3333FF"/>
                </a:solidFill>
                <a:latin typeface="Calibri" panose="020F0502020204030204" pitchFamily="34" charset="0"/>
              </a:rPr>
              <a:t>Knihovny registrované na MK ČR </a:t>
            </a:r>
            <a:r>
              <a:rPr lang="cs-CZ" sz="2400" dirty="0">
                <a:latin typeface="Calibri" panose="020F0502020204030204" pitchFamily="34" charset="0"/>
              </a:rPr>
              <a:t>– služby</a:t>
            </a:r>
            <a:r>
              <a:rPr lang="cs-CZ" sz="2400" dirty="0" smtClean="0">
                <a:latin typeface="Calibri" panose="020F0502020204030204" pitchFamily="34" charset="0"/>
              </a:rPr>
              <a:t>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</a:t>
            </a:r>
            <a:r>
              <a:rPr lang="cs-CZ" sz="2400" b="1" dirty="0" smtClean="0">
                <a:latin typeface="Calibri" panose="020F0502020204030204" pitchFamily="34" charset="0"/>
              </a:rPr>
              <a:t>kopie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	▫ </a:t>
            </a:r>
            <a:r>
              <a:rPr lang="cs-CZ" sz="2400" dirty="0">
                <a:solidFill>
                  <a:srgbClr val="C00000"/>
                </a:solidFill>
                <a:latin typeface="Calibri" panose="020F0502020204030204" pitchFamily="34" charset="0"/>
              </a:rPr>
              <a:t>z tištěných zdrojů </a:t>
            </a:r>
            <a:r>
              <a:rPr lang="cs-CZ" sz="2400" dirty="0">
                <a:latin typeface="Calibri" panose="020F0502020204030204" pitchFamily="34" charset="0"/>
              </a:rPr>
              <a:t>(= z fyzického </a:t>
            </a:r>
            <a:r>
              <a:rPr lang="cs-CZ" sz="2400" dirty="0" smtClean="0">
                <a:latin typeface="Calibri" panose="020F0502020204030204" pitchFamily="34" charset="0"/>
              </a:rPr>
              <a:t>fondu)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</a:t>
            </a:r>
            <a:r>
              <a:rPr lang="cs-CZ" sz="2400" i="1" dirty="0" smtClean="0">
                <a:latin typeface="Calibri" panose="020F0502020204030204" pitchFamily="34" charset="0"/>
              </a:rPr>
              <a:t>prostřednictvím </a:t>
            </a:r>
            <a:r>
              <a:rPr lang="cs-CZ" sz="2400" b="1" i="1" dirty="0" smtClean="0">
                <a:latin typeface="Calibri" panose="020F0502020204030204" pitchFamily="34" charset="0"/>
              </a:rPr>
              <a:t>EDD</a:t>
            </a:r>
            <a:r>
              <a:rPr lang="cs-CZ" sz="2400" i="1" dirty="0" smtClean="0">
                <a:latin typeface="Calibri" panose="020F0502020204030204" pitchFamily="34" charset="0"/>
              </a:rPr>
              <a:t> -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</a:rPr>
              <a:t>koncový uživatel získá papírovou </a:t>
            </a:r>
            <a:r>
              <a:rPr lang="cs-CZ" sz="2400" dirty="0" smtClean="0">
                <a:latin typeface="Calibri" panose="020F0502020204030204" pitchFamily="34" charset="0"/>
              </a:rPr>
              <a:t>kopii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		                - </a:t>
            </a:r>
            <a:r>
              <a:rPr lang="cs-CZ" sz="2400" dirty="0">
                <a:latin typeface="Calibri" panose="020F0502020204030204" pitchFamily="34" charset="0"/>
              </a:rPr>
              <a:t>koncovému uživateli PDF do osobní </a:t>
            </a:r>
            <a:r>
              <a:rPr lang="cs-CZ" sz="2400" dirty="0" smtClean="0">
                <a:latin typeface="Calibri" panose="020F0502020204030204" pitchFamily="34" charset="0"/>
              </a:rPr>
              <a:t>				schránky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</a:t>
            </a:r>
            <a:r>
              <a:rPr lang="cs-CZ" sz="2400" i="1" dirty="0" smtClean="0">
                <a:latin typeface="Calibri" panose="020F0502020204030204" pitchFamily="34" charset="0"/>
              </a:rPr>
              <a:t>papír</a:t>
            </a:r>
            <a:r>
              <a:rPr lang="cs-CZ" sz="2400" i="1" dirty="0">
                <a:latin typeface="Calibri" panose="020F0502020204030204" pitchFamily="34" charset="0"/>
              </a:rPr>
              <a:t>. kopie </a:t>
            </a:r>
            <a:r>
              <a:rPr lang="cs-CZ" sz="2400" i="1" dirty="0" smtClean="0">
                <a:latin typeface="Calibri" panose="020F0502020204030204" pitchFamily="34" charset="0"/>
              </a:rPr>
              <a:t>poštou</a:t>
            </a:r>
            <a:br>
              <a:rPr lang="cs-CZ" sz="2400" i="1" dirty="0" smtClean="0">
                <a:latin typeface="Calibri" panose="020F0502020204030204" pitchFamily="34" charset="0"/>
              </a:rPr>
            </a:br>
            <a:r>
              <a:rPr lang="cs-CZ" sz="1400" dirty="0">
                <a:latin typeface="Calibri" panose="020F0502020204030204" pitchFamily="34" charset="0"/>
              </a:rPr>
              <a:t/>
            </a:r>
            <a:br>
              <a:rPr lang="cs-CZ" sz="1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	▫ </a:t>
            </a:r>
            <a:r>
              <a:rPr lang="cs-CZ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z </a:t>
            </a:r>
            <a:r>
              <a:rPr lang="cs-CZ" sz="2400" dirty="0">
                <a:solidFill>
                  <a:srgbClr val="C00000"/>
                </a:solidFill>
                <a:latin typeface="Calibri" panose="020F0502020204030204" pitchFamily="34" charset="0"/>
              </a:rPr>
              <a:t>licencovaných DB </a:t>
            </a:r>
            <a:r>
              <a:rPr lang="cs-CZ" sz="2400" dirty="0">
                <a:latin typeface="Calibri" panose="020F0502020204030204" pitchFamily="34" charset="0"/>
              </a:rPr>
              <a:t>– dle licenčních podmínek 	 </a:t>
            </a:r>
            <a:r>
              <a:rPr lang="cs-CZ" sz="2400" dirty="0" smtClean="0">
                <a:latin typeface="Calibri" panose="020F0502020204030204" pitchFamily="34" charset="0"/>
              </a:rPr>
              <a:t>     	   (</a:t>
            </a:r>
            <a:r>
              <a:rPr lang="cs-CZ" sz="2400" dirty="0">
                <a:latin typeface="Calibri" panose="020F0502020204030204" pitchFamily="34" charset="0"/>
              </a:rPr>
              <a:t>koncovému uživateli VŽDY papírová kopie</a:t>
            </a:r>
            <a:r>
              <a:rPr lang="cs-CZ" sz="2400" dirty="0" smtClean="0">
                <a:latin typeface="Calibri" panose="020F0502020204030204" pitchFamily="34" charset="0"/>
              </a:rPr>
              <a:t>!)</a:t>
            </a:r>
            <a:endParaRPr lang="cs-CZ" sz="2400" dirty="0">
              <a:latin typeface="Calibri" panose="020F0502020204030204" pitchFamily="34" charset="0"/>
            </a:endParaRPr>
          </a:p>
          <a:p>
            <a:endParaRPr lang="cs-CZ" sz="2400" b="1" dirty="0">
              <a:latin typeface="Calibri" panose="020F0502020204030204" pitchFamily="34" charset="0"/>
            </a:endParaRPr>
          </a:p>
          <a:p>
            <a:r>
              <a:rPr lang="cs-CZ" sz="2400" b="1" dirty="0">
                <a:latin typeface="Calibri" panose="020F0502020204030204" pitchFamily="34" charset="0"/>
              </a:rPr>
              <a:t> </a:t>
            </a:r>
            <a:r>
              <a:rPr lang="cs-CZ" sz="2400" b="1" dirty="0" smtClean="0">
                <a:latin typeface="Calibri" panose="020F0502020204030204" pitchFamily="34" charset="0"/>
              </a:rPr>
              <a:t>    MMS</a:t>
            </a:r>
            <a:r>
              <a:rPr lang="cs-CZ" sz="2400" b="1" dirty="0">
                <a:latin typeface="Calibri" panose="020F0502020204030204" pitchFamily="34" charset="0"/>
              </a:rPr>
              <a:t>, </a:t>
            </a:r>
            <a:r>
              <a:rPr lang="cs-CZ" sz="2400" b="1" dirty="0" smtClean="0">
                <a:latin typeface="Calibri" panose="020F0502020204030204" pitchFamily="34" charset="0"/>
              </a:rPr>
              <a:t>CC</a:t>
            </a:r>
            <a:endParaRPr lang="cs-CZ" sz="2400" b="1" dirty="0">
              <a:latin typeface="Calibri" panose="020F0502020204030204" pitchFamily="34" charset="0"/>
            </a:endParaRPr>
          </a:p>
        </p:txBody>
      </p:sp>
      <p:sp>
        <p:nvSpPr>
          <p:cNvPr id="3" name="Levá složená závorka 2"/>
          <p:cNvSpPr/>
          <p:nvPr/>
        </p:nvSpPr>
        <p:spPr>
          <a:xfrm>
            <a:off x="521550" y="3248980"/>
            <a:ext cx="270030" cy="1125125"/>
          </a:xfrm>
          <a:prstGeom prst="leftBrace">
            <a:avLst/>
          </a:prstGeom>
          <a:ln w="38100">
            <a:solidFill>
              <a:srgbClr val="0BF5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43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133745"/>
            <a:ext cx="8421688" cy="526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05337"/>
            <a:ext cx="7400165" cy="928408"/>
          </a:xfrm>
        </p:spPr>
        <p:txBody>
          <a:bodyPr/>
          <a:lstStyle/>
          <a:p>
            <a:r>
              <a:rPr lang="cs-CZ" sz="4200" dirty="0"/>
              <a:t>VPK – struktura a konta </a:t>
            </a:r>
            <a:r>
              <a:rPr lang="cs-CZ" sz="4200" dirty="0" smtClean="0"/>
              <a:t>(3)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95619"/>
            <a:ext cx="1109268" cy="713101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656565" y="1133745"/>
            <a:ext cx="8100900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Calibri" panose="020F0502020204030204" pitchFamily="34" charset="0"/>
              </a:rPr>
              <a:t>2. Uživatelé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a) právnické osoby</a:t>
            </a:r>
          </a:p>
          <a:p>
            <a:endParaRPr lang="cs-CZ" sz="1000" b="1" dirty="0" smtClean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r>
              <a:rPr lang="cs-CZ" sz="2400" b="1" dirty="0" smtClean="0">
                <a:solidFill>
                  <a:srgbClr val="3333FF"/>
                </a:solidFill>
                <a:latin typeface="Calibri" panose="020F0502020204030204" pitchFamily="34" charset="0"/>
              </a:rPr>
              <a:t>Knihovny </a:t>
            </a:r>
            <a:r>
              <a:rPr lang="cs-CZ" sz="2400" b="1" dirty="0">
                <a:solidFill>
                  <a:srgbClr val="3333FF"/>
                </a:solidFill>
                <a:latin typeface="Calibri" panose="020F0502020204030204" pitchFamily="34" charset="0"/>
              </a:rPr>
              <a:t>neregistrované</a:t>
            </a:r>
            <a:r>
              <a:rPr lang="cs-CZ" sz="2400" b="1" dirty="0">
                <a:latin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</a:rPr>
              <a:t>– služby</a:t>
            </a:r>
            <a:r>
              <a:rPr lang="cs-CZ" sz="2400" dirty="0" smtClean="0">
                <a:latin typeface="Calibri" panose="020F0502020204030204" pitchFamily="34" charset="0"/>
              </a:rPr>
              <a:t>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</a:t>
            </a:r>
            <a:r>
              <a:rPr lang="cs-CZ" sz="2400" b="1" dirty="0" smtClean="0">
                <a:latin typeface="Calibri" panose="020F0502020204030204" pitchFamily="34" charset="0"/>
              </a:rPr>
              <a:t>kopie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    ▫ z </a:t>
            </a:r>
            <a:r>
              <a:rPr lang="cs-CZ" sz="2400" dirty="0">
                <a:solidFill>
                  <a:srgbClr val="C00000"/>
                </a:solidFill>
                <a:latin typeface="Calibri" panose="020F0502020204030204" pitchFamily="34" charset="0"/>
              </a:rPr>
              <a:t>tištěných zdrojů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i="1" dirty="0">
                <a:latin typeface="Calibri" panose="020F0502020204030204" pitchFamily="34" charset="0"/>
              </a:rPr>
              <a:t>papírová kopie </a:t>
            </a:r>
            <a:r>
              <a:rPr lang="cs-CZ" sz="2400" dirty="0">
                <a:latin typeface="Calibri" panose="020F0502020204030204" pitchFamily="34" charset="0"/>
              </a:rPr>
              <a:t>poštou</a:t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    </a:t>
            </a:r>
            <a:r>
              <a:rPr lang="cs-CZ" sz="2400" dirty="0">
                <a:latin typeface="Calibri" panose="020F0502020204030204" pitchFamily="34" charset="0"/>
              </a:rPr>
              <a:t>▫ </a:t>
            </a:r>
            <a:r>
              <a:rPr lang="cs-CZ" sz="2400" dirty="0" smtClean="0">
                <a:latin typeface="Calibri" panose="020F0502020204030204" pitchFamily="34" charset="0"/>
              </a:rPr>
              <a:t>z </a:t>
            </a:r>
            <a:r>
              <a:rPr lang="cs-CZ" sz="2400" dirty="0">
                <a:solidFill>
                  <a:srgbClr val="C00000"/>
                </a:solidFill>
                <a:latin typeface="Calibri" panose="020F0502020204030204" pitchFamily="34" charset="0"/>
              </a:rPr>
              <a:t>licencovaných zdrojů </a:t>
            </a:r>
            <a:r>
              <a:rPr lang="cs-CZ" sz="2400" dirty="0">
                <a:latin typeface="Calibri" panose="020F0502020204030204" pitchFamily="34" charset="0"/>
              </a:rPr>
              <a:t>– uživateli </a:t>
            </a:r>
            <a:r>
              <a:rPr lang="cs-CZ" sz="2400" i="1" dirty="0">
                <a:latin typeface="Calibri" panose="020F0502020204030204" pitchFamily="34" charset="0"/>
              </a:rPr>
              <a:t>papírová kopie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endParaRPr lang="cs-CZ" sz="1200" dirty="0" smtClean="0">
              <a:latin typeface="Calibri" panose="020F0502020204030204" pitchFamily="34" charset="0"/>
            </a:endParaRPr>
          </a:p>
          <a:p>
            <a:r>
              <a:rPr lang="cs-CZ" sz="2400" dirty="0" smtClean="0">
                <a:latin typeface="Calibri" panose="020F0502020204030204" pitchFamily="34" charset="0"/>
              </a:rPr>
              <a:t>     </a:t>
            </a:r>
            <a:r>
              <a:rPr lang="cs-CZ" sz="2400" b="1" dirty="0" smtClean="0">
                <a:latin typeface="Calibri" panose="020F0502020204030204" pitchFamily="34" charset="0"/>
              </a:rPr>
              <a:t>MMS</a:t>
            </a:r>
            <a:r>
              <a:rPr lang="cs-CZ" sz="2400" b="1" dirty="0">
                <a:latin typeface="Calibri" panose="020F0502020204030204" pitchFamily="34" charset="0"/>
              </a:rPr>
              <a:t>, </a:t>
            </a:r>
            <a:r>
              <a:rPr lang="cs-CZ" sz="2400" b="1" dirty="0" smtClean="0">
                <a:latin typeface="Calibri" panose="020F0502020204030204" pitchFamily="34" charset="0"/>
              </a:rPr>
              <a:t>CC</a:t>
            </a:r>
          </a:p>
          <a:p>
            <a:endParaRPr lang="cs-CZ" sz="4000" b="1" dirty="0">
              <a:latin typeface="Calibri" panose="020F0502020204030204" pitchFamily="34" charset="0"/>
            </a:endParaRPr>
          </a:p>
          <a:p>
            <a:r>
              <a:rPr lang="cs-CZ" sz="2400" b="1" dirty="0">
                <a:solidFill>
                  <a:srgbClr val="3333FF"/>
                </a:solidFill>
                <a:latin typeface="Calibri" panose="020F0502020204030204" pitchFamily="34" charset="0"/>
              </a:rPr>
              <a:t>Komerční subjekt </a:t>
            </a:r>
            <a:r>
              <a:rPr lang="cs-CZ" sz="2400" dirty="0">
                <a:latin typeface="Calibri" panose="020F0502020204030204" pitchFamily="34" charset="0"/>
              </a:rPr>
              <a:t>– služby</a:t>
            </a:r>
            <a:r>
              <a:rPr lang="cs-CZ" sz="2400" dirty="0" smtClean="0">
                <a:latin typeface="Calibri" panose="020F0502020204030204" pitchFamily="34" charset="0"/>
              </a:rPr>
              <a:t>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</a:t>
            </a:r>
            <a:r>
              <a:rPr lang="cs-CZ" sz="2400" b="1" dirty="0" smtClean="0">
                <a:latin typeface="Calibri" panose="020F0502020204030204" pitchFamily="34" charset="0"/>
              </a:rPr>
              <a:t>kopie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     ▫ z </a:t>
            </a:r>
            <a:r>
              <a:rPr lang="cs-CZ" sz="2400" dirty="0">
                <a:solidFill>
                  <a:srgbClr val="C00000"/>
                </a:solidFill>
                <a:latin typeface="Calibri" panose="020F0502020204030204" pitchFamily="34" charset="0"/>
              </a:rPr>
              <a:t>tištěných zdrojů </a:t>
            </a:r>
            <a:r>
              <a:rPr lang="cs-CZ" sz="2400" i="1" dirty="0">
                <a:latin typeface="Calibri" panose="020F0502020204030204" pitchFamily="34" charset="0"/>
              </a:rPr>
              <a:t>papírová kopie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endParaRPr lang="cs-CZ" sz="900" b="1" dirty="0" smtClean="0">
              <a:latin typeface="Calibri" panose="020F0502020204030204" pitchFamily="34" charset="0"/>
            </a:endParaRPr>
          </a:p>
          <a:p>
            <a:r>
              <a:rPr lang="cs-CZ" sz="2400" b="1" dirty="0">
                <a:latin typeface="Calibri" panose="020F0502020204030204" pitchFamily="34" charset="0"/>
              </a:rPr>
              <a:t> </a:t>
            </a:r>
            <a:r>
              <a:rPr lang="cs-CZ" sz="2400" b="1" dirty="0" smtClean="0">
                <a:latin typeface="Calibri" panose="020F0502020204030204" pitchFamily="34" charset="0"/>
              </a:rPr>
              <a:t>    MMS</a:t>
            </a:r>
            <a:r>
              <a:rPr lang="cs-CZ" sz="2400" b="1" dirty="0">
                <a:latin typeface="Calibri" panose="020F0502020204030204" pitchFamily="34" charset="0"/>
              </a:rPr>
              <a:t>, CC</a:t>
            </a:r>
          </a:p>
        </p:txBody>
      </p:sp>
    </p:spTree>
    <p:extLst>
      <p:ext uri="{BB962C8B-B14F-4D97-AF65-F5344CB8AC3E}">
        <p14:creationId xmlns:p14="http://schemas.microsoft.com/office/powerpoint/2010/main" val="69090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178750"/>
            <a:ext cx="8421688" cy="5222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535" y="213883"/>
            <a:ext cx="7245805" cy="964867"/>
          </a:xfrm>
        </p:spPr>
        <p:txBody>
          <a:bodyPr/>
          <a:lstStyle/>
          <a:p>
            <a:r>
              <a:rPr lang="cs-CZ" sz="4200" dirty="0" smtClean="0"/>
              <a:t>VPK – struktura a konta (4)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784" y="213883"/>
            <a:ext cx="1039260" cy="668096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21549" y="1202671"/>
            <a:ext cx="82866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2. Uživatelé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	b) fyzické osoby – služby</a:t>
            </a:r>
            <a:r>
              <a:rPr lang="cs-CZ" altLang="cs-CZ" sz="2400" dirty="0" smtClean="0">
                <a:latin typeface="Calibri" panose="020F0502020204030204" pitchFamily="34" charset="0"/>
              </a:rPr>
              <a:t>:</a:t>
            </a:r>
            <a:br>
              <a:rPr lang="cs-CZ" altLang="cs-CZ" sz="2400" dirty="0" smtClean="0">
                <a:latin typeface="Calibri" panose="020F0502020204030204" pitchFamily="34" charset="0"/>
              </a:rPr>
            </a:br>
            <a:r>
              <a:rPr lang="cs-CZ" altLang="cs-CZ" sz="2400" dirty="0" smtClean="0">
                <a:latin typeface="Calibri" panose="020F0502020204030204" pitchFamily="34" charset="0"/>
              </a:rPr>
              <a:t>     </a:t>
            </a:r>
            <a:r>
              <a:rPr lang="cs-CZ" altLang="cs-CZ" sz="2400" b="1" dirty="0" smtClean="0">
                <a:latin typeface="Calibri" panose="020F0502020204030204" pitchFamily="34" charset="0"/>
              </a:rPr>
              <a:t>kopie</a:t>
            </a:r>
            <a:r>
              <a:rPr lang="cs-CZ" altLang="cs-CZ" sz="2400" dirty="0">
                <a:latin typeface="Calibri" panose="020F0502020204030204" pitchFamily="34" charset="0"/>
              </a:rPr>
              <a:t/>
            </a:r>
            <a:br>
              <a:rPr lang="cs-CZ" altLang="cs-CZ" sz="2400" dirty="0">
                <a:latin typeface="Calibri" panose="020F0502020204030204" pitchFamily="34" charset="0"/>
              </a:rPr>
            </a:br>
            <a:r>
              <a:rPr lang="cs-CZ" altLang="cs-CZ" sz="2400" dirty="0">
                <a:latin typeface="Calibri" panose="020F0502020204030204" pitchFamily="34" charset="0"/>
              </a:rPr>
              <a:t>	</a:t>
            </a:r>
            <a:r>
              <a:rPr lang="cs-CZ" sz="2400" dirty="0" smtClean="0">
                <a:latin typeface="Calibri" panose="020F0502020204030204" pitchFamily="34" charset="0"/>
              </a:rPr>
              <a:t>▫ </a:t>
            </a:r>
            <a:r>
              <a:rPr lang="cs-CZ" altLang="cs-CZ" sz="2400" dirty="0" smtClean="0">
                <a:latin typeface="Calibri" panose="020F0502020204030204" pitchFamily="34" charset="0"/>
              </a:rPr>
              <a:t>z </a:t>
            </a:r>
            <a:r>
              <a:rPr lang="cs-CZ" altLang="cs-CZ" sz="2400" dirty="0">
                <a:latin typeface="Calibri" panose="020F0502020204030204" pitchFamily="34" charset="0"/>
              </a:rPr>
              <a:t>tištěných zdrojů (= z fyzického fondu) EDD, papír. kopie</a:t>
            </a:r>
            <a:br>
              <a:rPr lang="cs-CZ" altLang="cs-CZ" sz="2400" dirty="0">
                <a:latin typeface="Calibri" panose="020F0502020204030204" pitchFamily="34" charset="0"/>
              </a:rPr>
            </a:br>
            <a:r>
              <a:rPr lang="cs-CZ" altLang="cs-CZ" sz="2400" dirty="0">
                <a:latin typeface="Calibri" panose="020F0502020204030204" pitchFamily="34" charset="0"/>
              </a:rPr>
              <a:t>	</a:t>
            </a:r>
            <a:r>
              <a:rPr lang="cs-CZ" sz="2400" dirty="0" smtClean="0">
                <a:latin typeface="Calibri" panose="020F0502020204030204" pitchFamily="34" charset="0"/>
              </a:rPr>
              <a:t>▫ </a:t>
            </a:r>
            <a:r>
              <a:rPr lang="cs-CZ" altLang="cs-CZ" sz="2400" dirty="0" smtClean="0">
                <a:latin typeface="Calibri" panose="020F0502020204030204" pitchFamily="34" charset="0"/>
              </a:rPr>
              <a:t>z </a:t>
            </a:r>
            <a:r>
              <a:rPr lang="cs-CZ" altLang="cs-CZ" sz="2400" dirty="0">
                <a:latin typeface="Calibri" panose="020F0502020204030204" pitchFamily="34" charset="0"/>
              </a:rPr>
              <a:t>licencovaných DB papírové kopie</a:t>
            </a:r>
            <a:br>
              <a:rPr lang="cs-CZ" altLang="cs-CZ" sz="2400" dirty="0">
                <a:latin typeface="Calibri" panose="020F0502020204030204" pitchFamily="34" charset="0"/>
              </a:rPr>
            </a:br>
            <a:r>
              <a:rPr lang="cs-CZ" altLang="cs-CZ" sz="2400" dirty="0" smtClean="0">
                <a:latin typeface="Calibri" panose="020F0502020204030204" pitchFamily="34" charset="0"/>
              </a:rPr>
              <a:t>     </a:t>
            </a:r>
            <a:r>
              <a:rPr lang="cs-CZ" altLang="cs-CZ" sz="2400" b="1" dirty="0" smtClean="0">
                <a:latin typeface="Calibri" panose="020F0502020204030204" pitchFamily="34" charset="0"/>
              </a:rPr>
              <a:t>MMS</a:t>
            </a:r>
            <a:r>
              <a:rPr lang="cs-CZ" altLang="cs-CZ" sz="2400" b="1" dirty="0">
                <a:latin typeface="Calibri" panose="020F0502020204030204" pitchFamily="34" charset="0"/>
              </a:rPr>
              <a:t>, CC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17902"/>
              </p:ext>
            </p:extLst>
          </p:nvPr>
        </p:nvGraphicFramePr>
        <p:xfrm>
          <a:off x="1016603" y="3860800"/>
          <a:ext cx="7290811" cy="2718552"/>
        </p:xfrm>
        <a:graphic>
          <a:graphicData uri="http://schemas.openxmlformats.org/drawingml/2006/table">
            <a:tbl>
              <a:tblPr/>
              <a:tblGrid>
                <a:gridCol w="2491876"/>
                <a:gridCol w="966391"/>
                <a:gridCol w="958136"/>
                <a:gridCol w="958136"/>
                <a:gridCol w="958136"/>
                <a:gridCol w="958136"/>
              </a:tblGrid>
              <a:tr h="679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2010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2011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2012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2013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 smtClean="0">
                          <a:effectLst/>
                        </a:rPr>
                        <a:t> 2014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</a:tr>
              <a:tr h="679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Počet kont ve VPK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693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713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728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746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1" u="none" strike="noStrike" dirty="0" smtClean="0">
                          <a:effectLst/>
                        </a:rPr>
                        <a:t>756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20000"/>
                        <a:lumOff val="80000"/>
                      </a:srgbClr>
                    </a:solidFill>
                  </a:tcPr>
                </a:tc>
              </a:tr>
              <a:tr h="679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    z toho konta účastnická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55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79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    z toho uživatelská konta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B15E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649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669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682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699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701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8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3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7243325" cy="1143000"/>
          </a:xfrm>
        </p:spPr>
        <p:txBody>
          <a:bodyPr/>
          <a:lstStyle/>
          <a:p>
            <a:r>
              <a:rPr lang="cs-CZ" sz="4200" dirty="0" smtClean="0"/>
              <a:t>Jak se stát účastnickou knihovnou VPK  (1)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61420" y="1493785"/>
            <a:ext cx="8229600" cy="5089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altLang="cs-CZ" sz="1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72297"/>
                </a:solidFill>
                <a:effectLst/>
                <a:uLnTx/>
                <a:uFillTx/>
                <a:latin typeface="Calibri" panose="020F0502020204030204" pitchFamily="34" charset="0"/>
              </a:rPr>
              <a:t>Účastnickou</a:t>
            </a:r>
            <a:r>
              <a:rPr kumimoji="0" lang="cs-CZ" altLang="cs-CZ" sz="2400" b="1" i="0" u="none" strike="noStrike" kern="1200" cap="none" spc="0" normalizeH="0" noProof="0" dirty="0" smtClean="0">
                <a:ln>
                  <a:noFill/>
                </a:ln>
                <a:solidFill>
                  <a:srgbClr val="072297"/>
                </a:solidFill>
                <a:effectLst/>
                <a:uLnTx/>
                <a:uFillTx/>
                <a:latin typeface="Calibri" panose="020F0502020204030204" pitchFamily="34" charset="0"/>
              </a:rPr>
              <a:t> knihovnou 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(= poskytuje a současně využívá služby VPK) se může stát pouze </a:t>
            </a:r>
            <a:r>
              <a:rPr kumimoji="0" lang="cs-CZ" altLang="cs-CZ" sz="24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knihovn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a </a:t>
            </a:r>
            <a:r>
              <a:rPr lang="cs-CZ" altLang="cs-CZ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registrovaná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na MK ČR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4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1.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Uzavření Smlouvy pro účastnickou knihovnu VPK/Provozního řádu. Knihovně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je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přiděleno označení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uživatelského konta (lokační značka knihovny), uživatelské jméno, přístupové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heslo pro správu katalogu VPK a pro zajištění služeb.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cs-CZ" altLang="cs-CZ" sz="24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2.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Zaslání prohlášení o </a:t>
            </a:r>
            <a:r>
              <a:rPr lang="cs-CZ" altLang="cs-CZ" sz="240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registraci na MK ČR</a:t>
            </a:r>
            <a:endParaRPr lang="cs-CZ" altLang="cs-CZ" sz="2400" dirty="0" smtClean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3. 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Dodání exportu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 dat o svém seriálovém fondu vč. roků odběru:</a:t>
            </a:r>
            <a:b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</a:b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- fyzický fond časopisů</a:t>
            </a:r>
            <a:b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</a:b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- elektronický fond periodik (vč. údajů o licenci – název zakoupené licence/podmínky dodávání MS)</a:t>
            </a:r>
          </a:p>
        </p:txBody>
      </p:sp>
    </p:spTree>
    <p:extLst>
      <p:ext uri="{BB962C8B-B14F-4D97-AF65-F5344CB8AC3E}">
        <p14:creationId xmlns:p14="http://schemas.microsoft.com/office/powerpoint/2010/main" val="386616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7254"/>
            <a:ext cx="8421688" cy="4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7243325" cy="1143000"/>
          </a:xfrm>
        </p:spPr>
        <p:txBody>
          <a:bodyPr/>
          <a:lstStyle/>
          <a:p>
            <a:r>
              <a:rPr lang="cs-CZ" sz="4200" dirty="0" smtClean="0"/>
              <a:t>Jak se stát účastnickou knihovnou VPK  (2)</a:t>
            </a:r>
            <a:endParaRPr lang="cs-CZ" sz="4200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358" y="195620"/>
            <a:ext cx="1039260" cy="668096"/>
          </a:xfrm>
          <a:prstGeom prst="rect">
            <a:avLst/>
          </a:prstGeom>
        </p:spPr>
      </p:pic>
      <p:sp>
        <p:nvSpPr>
          <p:cNvPr id="5" name="Zástupný symbol pro obsah 6"/>
          <p:cNvSpPr txBox="1">
            <a:spLocks/>
          </p:cNvSpPr>
          <p:nvPr/>
        </p:nvSpPr>
        <p:spPr bwMode="auto">
          <a:xfrm>
            <a:off x="447806" y="1527921"/>
            <a:ext cx="8229600" cy="505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cs-CZ" altLang="cs-CZ" sz="2400" b="1" baseline="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4.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Vložení vstupní částky na konto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5.</a:t>
            </a:r>
            <a:r>
              <a:rPr kumimoji="0" lang="cs-CZ" altLang="cs-CZ" sz="24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0" lang="cs-CZ" altLang="cs-CZ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Volba poskytovaných služeb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cs-CZ" altLang="cs-CZ" sz="2400" b="1" baseline="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6.</a:t>
            </a:r>
            <a:r>
              <a:rPr lang="cs-CZ" altLang="cs-CZ" sz="24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Udržování aktuálních dat o svém časopiseckém fondu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Knihovna musí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organizačně zajistit poskytování služeb podle požadavků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systému, tzn. vyřizovat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požadavky ve stanovených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lhůtách, dodržovat 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ceny dle platného Ceníku VPK 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(</a:t>
            </a:r>
            <a:r>
              <a:rPr lang="cs-CZ" altLang="cs-CZ" sz="24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ceny si může stanovit každá knihovna sama, ale je povinna to ohlásit SC VPK</a:t>
            </a:r>
            <a:r>
              <a:rPr lang="cs-CZ" altLang="cs-CZ" sz="24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)</a:t>
            </a:r>
            <a:r>
              <a:rPr lang="cs-CZ" altLang="cs-CZ" sz="2200" dirty="0" smtClean="0">
                <a:solidFill>
                  <a:sysClr val="windowText" lastClr="000000"/>
                </a:solidFill>
              </a:rPr>
              <a:t/>
            </a:r>
            <a:br>
              <a:rPr lang="cs-CZ" altLang="cs-CZ" sz="2200" dirty="0" smtClean="0">
                <a:solidFill>
                  <a:sysClr val="windowText" lastClr="000000"/>
                </a:solidFill>
              </a:rPr>
            </a:br>
            <a:endParaRPr lang="cs-CZ" altLang="cs-CZ" sz="2200" dirty="0">
              <a:solidFill>
                <a:sysClr val="windowText" lastClr="000000"/>
              </a:solidFill>
            </a:endParaRPr>
          </a:p>
          <a:p>
            <a:pPr marL="0" lvl="0" indent="0" eaLnBrk="1" hangingPunct="1">
              <a:buNone/>
              <a:defRPr/>
            </a:pPr>
            <a:r>
              <a:rPr lang="cs-CZ" altLang="cs-CZ" sz="2200" b="1" u="sng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Rozdílné ceny za xerokopie uvádí: 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Ústav organické chemie a biochemie AV ČR, </a:t>
            </a:r>
            <a:r>
              <a:rPr lang="cs-CZ" altLang="cs-CZ" sz="2200" dirty="0" err="1">
                <a:solidFill>
                  <a:sysClr val="windowText" lastClr="000000"/>
                </a:solidFill>
                <a:latin typeface="Calibri" panose="020F0502020204030204" pitchFamily="34" charset="0"/>
              </a:rPr>
              <a:t>v.v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 i.    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1/str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 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3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,- Kč (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A4)</a:t>
            </a:r>
            <a:b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						        1/str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 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5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,- Kč (A3)</a:t>
            </a:r>
          </a:p>
          <a:p>
            <a:pPr marL="0" lvl="0" indent="0" eaLnBrk="1" hangingPunct="1">
              <a:buNone/>
              <a:defRPr/>
            </a:pP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Uměleckoprůmyslové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muzeum                                        1/str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.   </a:t>
            </a:r>
            <a:r>
              <a:rPr lang="cs-CZ" altLang="cs-CZ" sz="220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3</a:t>
            </a:r>
            <a:r>
              <a:rPr lang="cs-CZ" altLang="cs-CZ" sz="2200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>,- Kč (A4)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228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15928</TotalTime>
  <Words>1055</Words>
  <Application>Microsoft Office PowerPoint</Application>
  <PresentationFormat>Předvádění na obrazovce (4:3)</PresentationFormat>
  <Paragraphs>338</Paragraphs>
  <Slides>38</Slides>
  <Notes>38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4" baseType="lpstr">
      <vt:lpstr>Arial</vt:lpstr>
      <vt:lpstr>Calibri</vt:lpstr>
      <vt:lpstr>Univers Com 55</vt:lpstr>
      <vt:lpstr>Univers Com 65 Bold</vt:lpstr>
      <vt:lpstr>Wingdings</vt:lpstr>
      <vt:lpstr>Motiv systému Office</vt:lpstr>
      <vt:lpstr>VPK - služba document delivery</vt:lpstr>
      <vt:lpstr>VPK</vt:lpstr>
      <vt:lpstr>VPK</vt:lpstr>
      <vt:lpstr>VPK – struktura a konta (1)</vt:lpstr>
      <vt:lpstr>VPK – struktura a konta (2)</vt:lpstr>
      <vt:lpstr>VPK – struktura a konta (3)</vt:lpstr>
      <vt:lpstr>VPK – struktura a konta (4) </vt:lpstr>
      <vt:lpstr>Jak se stát účastnickou knihovnou VPK  (1)</vt:lpstr>
      <vt:lpstr>Jak se stát účastnickou knihovnou VPK  (2)</vt:lpstr>
      <vt:lpstr>Jak se stát účastnickou knihovnou VPK  (4)</vt:lpstr>
      <vt:lpstr>Jak se stát účastnickou knihovnou VPK  (5)</vt:lpstr>
      <vt:lpstr>Jak se stát uživatelem VPK? (1)</vt:lpstr>
      <vt:lpstr>Jak se stát uživatelem VPK? (2)</vt:lpstr>
      <vt:lpstr>Jak se stát uživatelem VPK? (3)</vt:lpstr>
      <vt:lpstr>Jak se stát uživatelem VPK? (4)</vt:lpstr>
      <vt:lpstr>Jak se stát uživatelem VPK? (5)</vt:lpstr>
      <vt:lpstr>Jak se stát uživatelem VPK? (6) </vt:lpstr>
      <vt:lpstr>Jak se stát uživatelem VPK? (7) </vt:lpstr>
      <vt:lpstr>Servisní centrum VPK</vt:lpstr>
      <vt:lpstr>Souborný katalog VPK</vt:lpstr>
      <vt:lpstr>Služby SC VPK</vt:lpstr>
      <vt:lpstr>Nabídka služeb (1)</vt:lpstr>
      <vt:lpstr>Nabídka služeb (2)</vt:lpstr>
      <vt:lpstr>Nabídka služeb (2)</vt:lpstr>
      <vt:lpstr>Nabídka služeb (3)</vt:lpstr>
      <vt:lpstr>Způsob vyřizování služeb VPK</vt:lpstr>
      <vt:lpstr>EDD – současná situace (1)</vt:lpstr>
      <vt:lpstr>EDD – současná situace (2)</vt:lpstr>
      <vt:lpstr>On-line zdroje</vt:lpstr>
      <vt:lpstr>Propojení SK ČR a VPK - časopisy</vt:lpstr>
      <vt:lpstr>Propojení SK ČR a VPK</vt:lpstr>
      <vt:lpstr>Propojení SK ČR a VPK</vt:lpstr>
      <vt:lpstr>Propojení SK ČR a VPK - MVS</vt:lpstr>
      <vt:lpstr>Propojení SK ČR a VPK</vt:lpstr>
      <vt:lpstr>Propojení SK ČR a VPK</vt:lpstr>
      <vt:lpstr>Propojení SK ČR a VPK</vt:lpstr>
      <vt:lpstr>Knihovny zapojené do MVS přes VPK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NTKalivoda</dc:creator>
  <cp:lastModifiedBy>Marcela Ouzká</cp:lastModifiedBy>
  <cp:revision>731</cp:revision>
  <cp:lastPrinted>2013-04-08T06:26:29Z</cp:lastPrinted>
  <dcterms:created xsi:type="dcterms:W3CDTF">2013-02-27T09:44:13Z</dcterms:created>
  <dcterms:modified xsi:type="dcterms:W3CDTF">2017-04-06T09:42:12Z</dcterms:modified>
</cp:coreProperties>
</file>