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5" r:id="rId6"/>
    <p:sldId id="260" r:id="rId7"/>
    <p:sldId id="266" r:id="rId8"/>
    <p:sldId id="267" r:id="rId9"/>
    <p:sldId id="261" r:id="rId10"/>
    <p:sldId id="262" r:id="rId11"/>
    <p:sldId id="264" r:id="rId12"/>
    <p:sldId id="263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103" d="100"/>
          <a:sy n="103" d="100"/>
        </p:scale>
        <p:origin x="-108" y="-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192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5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6031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6958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864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014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538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660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535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79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334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E75F6-4286-4903-9E52-B67C448E85BF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750D4-19F3-4C2C-98B1-65B467BD3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1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k.sagepub.com/sites/default/files/copy_of_stm-2017-title-list-1.xls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523" y="1843692"/>
            <a:ext cx="7247802" cy="2913396"/>
          </a:xfrm>
          <a:prstGeom prst="rect">
            <a:avLst/>
          </a:prstGeom>
        </p:spPr>
      </p:pic>
      <p:sp>
        <p:nvSpPr>
          <p:cNvPr id="3" name="Zástupný symbol pro obsah 2"/>
          <p:cNvSpPr txBox="1">
            <a:spLocks/>
          </p:cNvSpPr>
          <p:nvPr/>
        </p:nvSpPr>
        <p:spPr>
          <a:xfrm>
            <a:off x="838200" y="6459422"/>
            <a:ext cx="10515600" cy="4078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Jan Červenka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183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 smtClean="0">
                <a:solidFill>
                  <a:srgbClr val="26368D"/>
                </a:solidFill>
              </a:rPr>
              <a:t>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/>
              <a:t>LE, </a:t>
            </a:r>
            <a:r>
              <a:rPr lang="en-US" dirty="0" err="1"/>
              <a:t>Jia</a:t>
            </a:r>
            <a:r>
              <a:rPr lang="en-US" dirty="0"/>
              <a:t>-Liang </a:t>
            </a:r>
            <a:r>
              <a:rPr lang="en-US" dirty="0" smtClean="0"/>
              <a:t>a</a:t>
            </a:r>
            <a:r>
              <a:rPr lang="cs-CZ" dirty="0" err="1" smtClean="0"/>
              <a:t>nd</a:t>
            </a:r>
            <a:r>
              <a:rPr lang="en-US" dirty="0" smtClean="0"/>
              <a:t> </a:t>
            </a:r>
            <a:r>
              <a:rPr lang="en-US" dirty="0" err="1"/>
              <a:t>Zdeněk</a:t>
            </a:r>
            <a:r>
              <a:rPr lang="en-US" dirty="0"/>
              <a:t> P. BAŽANT. Why the Observed Motion History of World Trade Center Towers Is Smooth</a:t>
            </a:r>
            <a:r>
              <a:rPr lang="en-US" i="1" dirty="0"/>
              <a:t>. Journal of Engineering Mechanics</a:t>
            </a:r>
            <a:r>
              <a:rPr lang="en-US" dirty="0"/>
              <a:t> [online]. </a:t>
            </a:r>
            <a:r>
              <a:rPr lang="en-US" dirty="0" smtClean="0"/>
              <a:t>2011, </a:t>
            </a:r>
            <a:r>
              <a:rPr lang="en-US" dirty="0"/>
              <a:t>vol. 137, no. 1, </a:t>
            </a:r>
            <a:r>
              <a:rPr lang="cs-CZ" dirty="0" smtClean="0"/>
              <a:t>pp</a:t>
            </a:r>
            <a:r>
              <a:rPr lang="en-US" dirty="0" smtClean="0"/>
              <a:t>. </a:t>
            </a:r>
            <a:r>
              <a:rPr lang="en-US" dirty="0"/>
              <a:t>82-84. ISSN 0733-9399.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9556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>
                <a:solidFill>
                  <a:srgbClr val="26368D"/>
                </a:solidFill>
              </a:rPr>
              <a:t>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/>
              <a:t>NELLIS, </a:t>
            </a:r>
            <a:r>
              <a:rPr lang="cs-CZ" dirty="0" err="1"/>
              <a:t>Jason</a:t>
            </a:r>
            <a:r>
              <a:rPr lang="cs-CZ" dirty="0"/>
              <a:t> C., Ralph P. TUFANO </a:t>
            </a:r>
            <a:r>
              <a:rPr lang="cs-CZ" dirty="0" smtClean="0"/>
              <a:t>and </a:t>
            </a:r>
            <a:r>
              <a:rPr lang="cs-CZ" dirty="0"/>
              <a:t>Christine G. GOURIN. </a:t>
            </a:r>
            <a:r>
              <a:rPr lang="cs-CZ" dirty="0" err="1"/>
              <a:t>Association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Magnesium </a:t>
            </a:r>
            <a:r>
              <a:rPr lang="cs-CZ" dirty="0" err="1"/>
              <a:t>Disorders</a:t>
            </a:r>
            <a:r>
              <a:rPr lang="cs-CZ" dirty="0"/>
              <a:t> and </a:t>
            </a:r>
            <a:r>
              <a:rPr lang="cs-CZ" dirty="0" err="1"/>
              <a:t>Hypocalcemia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Thyroidectomy</a:t>
            </a:r>
            <a:r>
              <a:rPr lang="cs-CZ" i="1" dirty="0"/>
              <a:t>. Otolaryngology--</a:t>
            </a:r>
            <a:r>
              <a:rPr lang="cs-CZ" i="1" dirty="0" err="1"/>
              <a:t>Head</a:t>
            </a:r>
            <a:r>
              <a:rPr lang="cs-CZ" i="1" dirty="0"/>
              <a:t> and </a:t>
            </a:r>
            <a:r>
              <a:rPr lang="cs-CZ" i="1" dirty="0" err="1"/>
              <a:t>Neck</a:t>
            </a:r>
            <a:r>
              <a:rPr lang="cs-CZ" i="1" dirty="0"/>
              <a:t> </a:t>
            </a:r>
            <a:r>
              <a:rPr lang="cs-CZ" i="1" dirty="0" err="1"/>
              <a:t>Surgery</a:t>
            </a:r>
            <a:r>
              <a:rPr lang="cs-CZ" i="1" dirty="0"/>
              <a:t> : </a:t>
            </a:r>
            <a:r>
              <a:rPr lang="cs-CZ" i="1" dirty="0" err="1"/>
              <a:t>Official</a:t>
            </a:r>
            <a:r>
              <a:rPr lang="cs-CZ" i="1" dirty="0"/>
              <a:t>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American</a:t>
            </a:r>
            <a:r>
              <a:rPr lang="cs-CZ" i="1" dirty="0"/>
              <a:t> </a:t>
            </a:r>
            <a:r>
              <a:rPr lang="cs-CZ" i="1" dirty="0" err="1"/>
              <a:t>Academy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Otolaryngology-</a:t>
            </a:r>
            <a:r>
              <a:rPr lang="cs-CZ" i="1" dirty="0" err="1"/>
              <a:t>Head</a:t>
            </a:r>
            <a:r>
              <a:rPr lang="cs-CZ" i="1" dirty="0"/>
              <a:t> and </a:t>
            </a:r>
            <a:r>
              <a:rPr lang="cs-CZ" i="1" dirty="0" err="1"/>
              <a:t>Neck</a:t>
            </a:r>
            <a:r>
              <a:rPr lang="cs-CZ" i="1" dirty="0"/>
              <a:t> </a:t>
            </a:r>
            <a:r>
              <a:rPr lang="cs-CZ" i="1" dirty="0" err="1"/>
              <a:t>Surgery</a:t>
            </a:r>
            <a:r>
              <a:rPr lang="cs-CZ" dirty="0"/>
              <a:t> [online]. 2016, vol. 155, no. 3, </a:t>
            </a:r>
            <a:r>
              <a:rPr lang="cs-CZ" dirty="0" smtClean="0"/>
              <a:t>pp. </a:t>
            </a:r>
            <a:r>
              <a:rPr lang="cs-CZ" dirty="0"/>
              <a:t>402-410. ISSN 0194-5998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Sep</a:t>
            </a:r>
            <a:r>
              <a:rPr lang="cs-CZ" dirty="0" smtClean="0"/>
              <a:t> 2016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smtClean="0"/>
              <a:t>last but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issue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985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>
                <a:solidFill>
                  <a:srgbClr val="26368D"/>
                </a:solidFill>
              </a:rPr>
              <a:t>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QIN, </a:t>
            </a:r>
            <a:r>
              <a:rPr lang="cs-CZ" dirty="0" err="1"/>
              <a:t>Li</a:t>
            </a:r>
            <a:r>
              <a:rPr lang="cs-CZ" dirty="0" smtClean="0"/>
              <a:t>, Fang WU, </a:t>
            </a:r>
            <a:r>
              <a:rPr lang="cs-CZ" dirty="0" err="1" smtClean="0"/>
              <a:t>Heming</a:t>
            </a:r>
            <a:r>
              <a:rPr lang="cs-CZ" dirty="0" smtClean="0"/>
              <a:t> LU, </a:t>
            </a:r>
            <a:r>
              <a:rPr lang="cs-CZ" dirty="0" err="1" smtClean="0"/>
              <a:t>Bo</a:t>
            </a:r>
            <a:r>
              <a:rPr lang="cs-CZ" dirty="0" smtClean="0"/>
              <a:t> WEI, </a:t>
            </a:r>
            <a:r>
              <a:rPr lang="cs-CZ" dirty="0" err="1" smtClean="0"/>
              <a:t>Guisheng</a:t>
            </a:r>
            <a:r>
              <a:rPr lang="cs-CZ" dirty="0" smtClean="0"/>
              <a:t> LI and </a:t>
            </a:r>
            <a:r>
              <a:rPr lang="cs-CZ" dirty="0" err="1" smtClean="0"/>
              <a:t>Rensheng</a:t>
            </a:r>
            <a:r>
              <a:rPr lang="cs-CZ" dirty="0" smtClean="0"/>
              <a:t> WANG. </a:t>
            </a:r>
            <a:r>
              <a:rPr lang="cs-CZ" dirty="0"/>
              <a:t>Tumor </a:t>
            </a:r>
            <a:r>
              <a:rPr lang="cs-CZ" dirty="0" err="1"/>
              <a:t>Volume</a:t>
            </a:r>
            <a:r>
              <a:rPr lang="cs-CZ" dirty="0"/>
              <a:t> </a:t>
            </a:r>
            <a:r>
              <a:rPr lang="cs-CZ" dirty="0" err="1"/>
              <a:t>Predicts</a:t>
            </a:r>
            <a:r>
              <a:rPr lang="cs-CZ" dirty="0"/>
              <a:t> </a:t>
            </a:r>
            <a:r>
              <a:rPr lang="cs-CZ" dirty="0" err="1"/>
              <a:t>Survival</a:t>
            </a:r>
            <a:r>
              <a:rPr lang="cs-CZ" dirty="0"/>
              <a:t> </a:t>
            </a:r>
            <a:r>
              <a:rPr lang="cs-CZ" dirty="0" err="1"/>
              <a:t>Rate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Advanced</a:t>
            </a:r>
            <a:r>
              <a:rPr lang="cs-CZ" dirty="0"/>
              <a:t> </a:t>
            </a:r>
            <a:r>
              <a:rPr lang="cs-CZ" dirty="0" err="1"/>
              <a:t>Nasopharyngeal</a:t>
            </a:r>
            <a:r>
              <a:rPr lang="cs-CZ" dirty="0"/>
              <a:t> </a:t>
            </a:r>
            <a:r>
              <a:rPr lang="cs-CZ" dirty="0" err="1"/>
              <a:t>Carcinoma</a:t>
            </a:r>
            <a:r>
              <a:rPr lang="cs-CZ" dirty="0"/>
              <a:t> </a:t>
            </a:r>
            <a:r>
              <a:rPr lang="cs-CZ" dirty="0" err="1"/>
              <a:t>Treated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Concurrent</a:t>
            </a:r>
            <a:r>
              <a:rPr lang="cs-CZ" dirty="0"/>
              <a:t> </a:t>
            </a:r>
            <a:r>
              <a:rPr lang="cs-CZ" dirty="0" err="1" smtClean="0"/>
              <a:t>Chemoradiotherapy</a:t>
            </a:r>
            <a:r>
              <a:rPr lang="cs-CZ" dirty="0" smtClean="0"/>
              <a:t>. </a:t>
            </a:r>
            <a:r>
              <a:rPr lang="cs-CZ" i="1" dirty="0" smtClean="0"/>
              <a:t>Otolaryngology </a:t>
            </a:r>
            <a:r>
              <a:rPr lang="cs-CZ" i="1" dirty="0"/>
              <a:t>-- </a:t>
            </a:r>
            <a:r>
              <a:rPr lang="cs-CZ" i="1" dirty="0" err="1"/>
              <a:t>Head</a:t>
            </a:r>
            <a:r>
              <a:rPr lang="cs-CZ" i="1" dirty="0"/>
              <a:t> and </a:t>
            </a:r>
            <a:r>
              <a:rPr lang="cs-CZ" i="1" dirty="0" err="1"/>
              <a:t>Neck</a:t>
            </a:r>
            <a:r>
              <a:rPr lang="cs-CZ" i="1" dirty="0"/>
              <a:t> </a:t>
            </a:r>
            <a:r>
              <a:rPr lang="cs-CZ" i="1" dirty="0" err="1" smtClean="0"/>
              <a:t>Surgery</a:t>
            </a:r>
            <a:r>
              <a:rPr lang="cs-CZ" i="1" dirty="0" smtClean="0"/>
              <a:t>: </a:t>
            </a:r>
            <a:r>
              <a:rPr lang="cs-CZ" i="1" dirty="0" err="1"/>
              <a:t>Official</a:t>
            </a:r>
            <a:r>
              <a:rPr lang="cs-CZ" i="1" dirty="0"/>
              <a:t>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American</a:t>
            </a:r>
            <a:r>
              <a:rPr lang="cs-CZ" i="1" dirty="0"/>
              <a:t> </a:t>
            </a:r>
            <a:r>
              <a:rPr lang="cs-CZ" i="1" dirty="0" err="1"/>
              <a:t>Academy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Otolaryngology-</a:t>
            </a:r>
            <a:r>
              <a:rPr lang="cs-CZ" i="1" dirty="0" err="1"/>
              <a:t>Head</a:t>
            </a:r>
            <a:r>
              <a:rPr lang="cs-CZ" i="1" dirty="0"/>
              <a:t> and </a:t>
            </a:r>
            <a:r>
              <a:rPr lang="cs-CZ" i="1" dirty="0" err="1"/>
              <a:t>Neck</a:t>
            </a:r>
            <a:r>
              <a:rPr lang="cs-CZ" i="1" dirty="0"/>
              <a:t> </a:t>
            </a:r>
            <a:r>
              <a:rPr lang="cs-CZ" i="1" dirty="0" err="1"/>
              <a:t>Surgery</a:t>
            </a:r>
            <a:r>
              <a:rPr lang="cs-CZ" i="1" dirty="0"/>
              <a:t> </a:t>
            </a:r>
            <a:r>
              <a:rPr lang="cs-CZ" dirty="0"/>
              <a:t>[online</a:t>
            </a:r>
            <a:r>
              <a:rPr lang="cs-CZ" dirty="0" smtClean="0"/>
              <a:t>]. 2016, </a:t>
            </a:r>
            <a:r>
              <a:rPr lang="cs-CZ" dirty="0"/>
              <a:t>vol. </a:t>
            </a:r>
            <a:r>
              <a:rPr lang="cs-CZ" dirty="0" smtClean="0"/>
              <a:t>155, </a:t>
            </a:r>
            <a:r>
              <a:rPr lang="cs-CZ" dirty="0"/>
              <a:t>no. 4</a:t>
            </a:r>
            <a:r>
              <a:rPr lang="cs-CZ" dirty="0" smtClean="0"/>
              <a:t>, pp</a:t>
            </a:r>
            <a:r>
              <a:rPr lang="cs-CZ" dirty="0"/>
              <a:t>. </a:t>
            </a:r>
            <a:r>
              <a:rPr lang="cs-CZ" dirty="0" smtClean="0"/>
              <a:t>598-605. </a:t>
            </a:r>
            <a:r>
              <a:rPr lang="cs-CZ" dirty="0"/>
              <a:t>ISSN 0194-5998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dirty="0" err="1" smtClean="0"/>
              <a:t>Oct</a:t>
            </a:r>
            <a:r>
              <a:rPr lang="cs-CZ" dirty="0" smtClean="0"/>
              <a:t> 2016 </a:t>
            </a:r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/>
              <a:t>c</a:t>
            </a:r>
            <a:r>
              <a:rPr lang="cs-CZ" dirty="0" err="1" smtClean="0"/>
              <a:t>urrent</a:t>
            </a:r>
            <a:r>
              <a:rPr lang="cs-CZ" dirty="0" smtClean="0"/>
              <a:t> </a:t>
            </a:r>
            <a:r>
              <a:rPr lang="cs-CZ" dirty="0" err="1" smtClean="0"/>
              <a:t>issue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10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26368D"/>
                </a:solidFill>
              </a:rPr>
              <a:t>SAGE</a:t>
            </a:r>
            <a:r>
              <a:rPr lang="en-US" b="1" dirty="0" smtClean="0">
                <a:solidFill>
                  <a:srgbClr val="26368D"/>
                </a:solidFill>
              </a:rPr>
              <a:t> Publications </a:t>
            </a:r>
            <a:r>
              <a:rPr lang="cs-CZ" b="1" dirty="0" smtClean="0">
                <a:solidFill>
                  <a:srgbClr val="26368D"/>
                </a:solidFill>
              </a:rPr>
              <a:t>Ltd</a:t>
            </a:r>
            <a:endParaRPr lang="cs-CZ" b="1" dirty="0">
              <a:solidFill>
                <a:srgbClr val="26368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51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Founded</a:t>
            </a:r>
            <a:r>
              <a:rPr lang="cs-CZ" dirty="0" smtClean="0"/>
              <a:t> in 1965 by Sara Miller </a:t>
            </a:r>
            <a:r>
              <a:rPr lang="cs-CZ" dirty="0" err="1" smtClean="0"/>
              <a:t>McCune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smtClean="0"/>
              <a:t>SAGE is a leading independent, academic and professional publisher of innovative, high-quality content.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n-US" dirty="0" smtClean="0"/>
              <a:t>With over 1,500 employees globally from principal offices in Los Angeles, London, New Delhi, Singapore, and Washington, D.C.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SAGE </a:t>
            </a:r>
            <a:r>
              <a:rPr lang="en-US" dirty="0" smtClean="0"/>
              <a:t>now</a:t>
            </a:r>
            <a:r>
              <a:rPr lang="cs-CZ" dirty="0" smtClean="0"/>
              <a:t> </a:t>
            </a:r>
            <a:r>
              <a:rPr lang="en-US" dirty="0" smtClean="0"/>
              <a:t>publishes more than 900 journals and over 800 books</a:t>
            </a:r>
            <a:r>
              <a:rPr lang="cs-CZ" dirty="0" smtClean="0"/>
              <a:t> </a:t>
            </a:r>
            <a:r>
              <a:rPr lang="en-US" dirty="0" smtClean="0"/>
              <a:t>a year,</a:t>
            </a:r>
            <a:r>
              <a:rPr lang="cs-CZ" dirty="0" smtClean="0"/>
              <a:t> </a:t>
            </a:r>
            <a:r>
              <a:rPr lang="en-US" dirty="0" smtClean="0"/>
              <a:t>in business, humanities, social sciences, science, technology and medicine.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3115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26368D"/>
                </a:solidFill>
              </a:rPr>
              <a:t>A little history of SAGE</a:t>
            </a:r>
            <a:endParaRPr lang="cs-CZ" b="1" dirty="0">
              <a:solidFill>
                <a:srgbClr val="26368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1965 SAGE granted its corporate charter</a:t>
            </a:r>
            <a:r>
              <a:rPr lang="cs-CZ" dirty="0" smtClean="0"/>
              <a:t> </a:t>
            </a:r>
            <a:r>
              <a:rPr lang="en-US" dirty="0" smtClean="0"/>
              <a:t>in New York City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1966 Sara Miller moves to California, marries George McCune, forming the union that inspired the company’s name - </a:t>
            </a:r>
            <a:r>
              <a:rPr lang="en-US" dirty="0" err="1" smtClean="0"/>
              <a:t>SAra</a:t>
            </a:r>
            <a:r>
              <a:rPr lang="en-US" dirty="0" smtClean="0"/>
              <a:t> and </a:t>
            </a:r>
            <a:r>
              <a:rPr lang="en-US" dirty="0" err="1" smtClean="0"/>
              <a:t>GEorge</a:t>
            </a:r>
            <a:r>
              <a:rPr lang="en-US" dirty="0" smtClean="0"/>
              <a:t> (SAGE).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1971 SAGE Publications, Ltd. established in London.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1981 SAGE Publications India Pvt. Ltd. established in New Delhi.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363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26368D"/>
                </a:solidFill>
              </a:rPr>
              <a:t>SAGE </a:t>
            </a:r>
            <a:r>
              <a:rPr lang="cs-CZ" b="1" dirty="0" smtClean="0">
                <a:solidFill>
                  <a:srgbClr val="26368D"/>
                </a:solidFill>
              </a:rPr>
              <a:t>STM </a:t>
            </a:r>
            <a:r>
              <a:rPr lang="en-US" b="1" dirty="0" smtClean="0">
                <a:solidFill>
                  <a:srgbClr val="26368D"/>
                </a:solidFill>
              </a:rPr>
              <a:t>Package</a:t>
            </a:r>
            <a:endParaRPr lang="en-US" b="1" dirty="0">
              <a:solidFill>
                <a:srgbClr val="26368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1825624"/>
            <a:ext cx="11002347" cy="50323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dirty="0" smtClean="0"/>
              <a:t>The SAGE Science, Technology, and Medicine (STM) Packages include: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Access up to 368 SAGE journals, including leading international peer-reviewed titles. </a:t>
            </a:r>
            <a:r>
              <a:rPr lang="cs-CZ" sz="3600" dirty="0" smtClean="0"/>
              <a:t>NTK </a:t>
            </a:r>
            <a:r>
              <a:rPr lang="en-US" sz="3600" dirty="0" smtClean="0"/>
              <a:t>now subscribes to 332 out of 368 SAGE journals. </a:t>
            </a:r>
            <a:r>
              <a:rPr lang="cs-CZ" sz="3600" dirty="0" smtClean="0"/>
              <a:t> </a:t>
            </a:r>
            <a:endParaRPr lang="en-US" sz="3600" dirty="0" smtClean="0"/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Over 60% of the package content is ranked in the Thomson Scientific Journal Citation Reports® (Thomson Reuters).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Complimentary access back to 1999, where available, while a current subscription is maintained.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cs-CZ" sz="3600" dirty="0" smtClean="0">
                <a:hlinkClick r:id="rId2"/>
              </a:rPr>
              <a:t>https://uk.sagepub.com/sites/default/files/copy_of_stm-2017-title-list-1.xlsx</a:t>
            </a:r>
            <a:endParaRPr lang="en-US" sz="3600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398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16299" cy="946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695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26368D"/>
                </a:solidFill>
              </a:rPr>
              <a:t>Searching Example #1</a:t>
            </a:r>
            <a:endParaRPr lang="cs-CZ" b="1" dirty="0">
              <a:solidFill>
                <a:srgbClr val="26368D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cs-CZ" dirty="0" smtClean="0"/>
              <a:t>YU</a:t>
            </a:r>
            <a:r>
              <a:rPr lang="cs-CZ" dirty="0"/>
              <a:t>, </a:t>
            </a:r>
            <a:r>
              <a:rPr lang="cs-CZ" dirty="0" err="1"/>
              <a:t>Chih</a:t>
            </a:r>
            <a:r>
              <a:rPr lang="cs-CZ" dirty="0"/>
              <a:t>-Han </a:t>
            </a:r>
            <a:r>
              <a:rPr lang="cs-CZ" dirty="0" smtClean="0"/>
              <a:t>and </a:t>
            </a:r>
            <a:r>
              <a:rPr lang="cs-CZ" dirty="0" err="1"/>
              <a:t>Radhika</a:t>
            </a:r>
            <a:r>
              <a:rPr lang="cs-CZ" dirty="0"/>
              <a:t> NAGPAL. A </a:t>
            </a:r>
            <a:r>
              <a:rPr lang="cs-CZ" dirty="0" err="1"/>
              <a:t>Self-adaptive</a:t>
            </a:r>
            <a:r>
              <a:rPr lang="cs-CZ" dirty="0"/>
              <a:t> Framework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Modular</a:t>
            </a:r>
            <a:r>
              <a:rPr lang="cs-CZ" dirty="0"/>
              <a:t> </a:t>
            </a:r>
            <a:r>
              <a:rPr lang="cs-CZ" dirty="0" err="1"/>
              <a:t>Robots</a:t>
            </a:r>
            <a:r>
              <a:rPr lang="cs-CZ" dirty="0"/>
              <a:t> in a </a:t>
            </a:r>
            <a:r>
              <a:rPr lang="cs-CZ" dirty="0" err="1"/>
              <a:t>Dynamic</a:t>
            </a:r>
            <a:r>
              <a:rPr lang="cs-CZ" dirty="0"/>
              <a:t> </a:t>
            </a:r>
            <a:r>
              <a:rPr lang="cs-CZ" dirty="0" err="1"/>
              <a:t>Environment</a:t>
            </a:r>
            <a:r>
              <a:rPr lang="cs-CZ" dirty="0"/>
              <a:t>: </a:t>
            </a:r>
            <a:r>
              <a:rPr lang="cs-CZ" dirty="0" err="1"/>
              <a:t>Theory</a:t>
            </a:r>
            <a:r>
              <a:rPr lang="cs-CZ" dirty="0"/>
              <a:t> and </a:t>
            </a:r>
            <a:r>
              <a:rPr lang="cs-CZ" dirty="0" err="1"/>
              <a:t>Applications</a:t>
            </a:r>
            <a:r>
              <a:rPr lang="cs-CZ" i="1" dirty="0"/>
              <a:t>. </a:t>
            </a:r>
            <a:r>
              <a:rPr lang="cs-CZ" i="1" dirty="0" err="1"/>
              <a:t>The</a:t>
            </a:r>
            <a:r>
              <a:rPr lang="cs-CZ" i="1" dirty="0"/>
              <a:t> International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Robotics</a:t>
            </a:r>
            <a:r>
              <a:rPr lang="cs-CZ" i="1" dirty="0"/>
              <a:t> </a:t>
            </a:r>
            <a:r>
              <a:rPr lang="cs-CZ" i="1" dirty="0" err="1"/>
              <a:t>Research</a:t>
            </a:r>
            <a:r>
              <a:rPr lang="cs-CZ" dirty="0"/>
              <a:t> [online]. 2011, vol. 30, no. 8, </a:t>
            </a:r>
            <a:r>
              <a:rPr lang="en-US" dirty="0" smtClean="0"/>
              <a:t>pp</a:t>
            </a:r>
            <a:r>
              <a:rPr lang="cs-CZ" dirty="0" smtClean="0"/>
              <a:t>. </a:t>
            </a:r>
            <a:r>
              <a:rPr lang="cs-CZ" dirty="0"/>
              <a:t>1015-1036. ISSN 0278-3649.</a:t>
            </a:r>
          </a:p>
        </p:txBody>
      </p:sp>
    </p:spTree>
    <p:extLst>
      <p:ext uri="{BB962C8B-B14F-4D97-AF65-F5344CB8AC3E}">
        <p14:creationId xmlns:p14="http://schemas.microsoft.com/office/powerpoint/2010/main" val="1818670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 smtClean="0">
                <a:solidFill>
                  <a:srgbClr val="26368D"/>
                </a:solidFill>
              </a:rPr>
              <a:t>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/>
              <a:t>HAUGHTON, D. M. Exact </a:t>
            </a:r>
            <a:r>
              <a:rPr lang="en-US" dirty="0" smtClean="0"/>
              <a:t>Solutions </a:t>
            </a:r>
            <a:r>
              <a:rPr lang="en-US" dirty="0"/>
              <a:t>for </a:t>
            </a:r>
            <a:r>
              <a:rPr lang="en-US" dirty="0" smtClean="0"/>
              <a:t>Elastic Membrane Disks</a:t>
            </a:r>
            <a:r>
              <a:rPr lang="en-US" i="1" dirty="0"/>
              <a:t>. Mathematics and Mechanics of Solids</a:t>
            </a:r>
            <a:r>
              <a:rPr lang="en-US" dirty="0"/>
              <a:t> [online]. 1998, vol. 3, no. 4, </a:t>
            </a:r>
            <a:r>
              <a:rPr lang="cs-CZ" dirty="0" smtClean="0"/>
              <a:t>pp</a:t>
            </a:r>
            <a:r>
              <a:rPr lang="en-US" dirty="0" smtClean="0"/>
              <a:t>. </a:t>
            </a:r>
            <a:r>
              <a:rPr lang="en-US" dirty="0"/>
              <a:t>393-410. ISSN 1081-2865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(Dec 1998</a:t>
            </a:r>
            <a:r>
              <a:rPr lang="en-US" dirty="0" smtClean="0"/>
              <a:t> issue </a:t>
            </a:r>
            <a:r>
              <a:rPr lang="cs-CZ" dirty="0" smtClean="0"/>
              <a:t>no. 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4855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 smtClean="0">
                <a:solidFill>
                  <a:srgbClr val="26368D"/>
                </a:solidFill>
              </a:rPr>
              <a:t>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HILL</a:t>
            </a:r>
            <a:r>
              <a:rPr lang="en-US" dirty="0"/>
              <a:t>, James M. </a:t>
            </a:r>
            <a:r>
              <a:rPr lang="en-US" dirty="0" smtClean="0"/>
              <a:t>a</a:t>
            </a:r>
            <a:r>
              <a:rPr lang="cs-CZ" dirty="0" err="1" smtClean="0"/>
              <a:t>nd</a:t>
            </a:r>
            <a:r>
              <a:rPr lang="en-US" dirty="0" smtClean="0"/>
              <a:t> </a:t>
            </a:r>
            <a:r>
              <a:rPr lang="en-US" dirty="0"/>
              <a:t>Daniel J. ARRIGO. Transformations and Equation Reductions in Finite Elasticity III: A General Integral for Plane Strain Deformations</a:t>
            </a:r>
            <a:r>
              <a:rPr lang="en-US" i="1" dirty="0"/>
              <a:t>. Mathematics and Mechanics of Solids</a:t>
            </a:r>
            <a:r>
              <a:rPr lang="en-US" dirty="0"/>
              <a:t> [online]. 1999, vol. 4, no. 1, </a:t>
            </a:r>
            <a:r>
              <a:rPr lang="cs-CZ" dirty="0" smtClean="0"/>
              <a:t>pp</a:t>
            </a:r>
            <a:r>
              <a:rPr lang="en-US" dirty="0" smtClean="0"/>
              <a:t>. </a:t>
            </a:r>
            <a:r>
              <a:rPr lang="en-US" dirty="0"/>
              <a:t>3-15. ISSN 1081-2865</a:t>
            </a:r>
            <a:r>
              <a:rPr lang="en-US" dirty="0" smtClean="0"/>
              <a:t>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en-US" dirty="0" smtClean="0"/>
              <a:t>Mar</a:t>
            </a:r>
            <a:r>
              <a:rPr lang="cs-CZ" dirty="0" smtClean="0"/>
              <a:t> 1999</a:t>
            </a:r>
            <a:r>
              <a:rPr lang="en-US" dirty="0" smtClean="0"/>
              <a:t> </a:t>
            </a:r>
            <a:r>
              <a:rPr lang="en-US" dirty="0"/>
              <a:t>issue </a:t>
            </a:r>
            <a:r>
              <a:rPr lang="cs-CZ" dirty="0"/>
              <a:t>no. </a:t>
            </a:r>
            <a:r>
              <a:rPr lang="cs-CZ" dirty="0" smtClean="0"/>
              <a:t>1)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9628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26368D"/>
                </a:solidFill>
              </a:rPr>
              <a:t>Searching Example </a:t>
            </a:r>
            <a:r>
              <a:rPr lang="en-US" b="1" dirty="0" smtClean="0">
                <a:solidFill>
                  <a:srgbClr val="26368D"/>
                </a:solidFill>
              </a:rPr>
              <a:t>#</a:t>
            </a:r>
            <a:r>
              <a:rPr lang="cs-CZ" b="1" dirty="0" smtClean="0">
                <a:solidFill>
                  <a:srgbClr val="26368D"/>
                </a:solidFill>
              </a:rPr>
              <a:t>4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cs-CZ" dirty="0"/>
              <a:t>SZULADZIŃSKI, Gregory, Anthony SZAMBOTI </a:t>
            </a:r>
            <a:r>
              <a:rPr lang="cs-CZ" dirty="0" smtClean="0"/>
              <a:t>and </a:t>
            </a:r>
            <a:r>
              <a:rPr lang="cs-CZ" dirty="0"/>
              <a:t>Richard JOHNS. </a:t>
            </a:r>
            <a:r>
              <a:rPr lang="en-US" dirty="0" smtClean="0"/>
              <a:t>Some Misunderstandings Related </a:t>
            </a:r>
            <a:r>
              <a:rPr lang="cs-CZ" dirty="0" smtClean="0"/>
              <a:t>to </a:t>
            </a:r>
            <a:r>
              <a:rPr lang="cs-CZ" dirty="0"/>
              <a:t>WTC </a:t>
            </a:r>
            <a:r>
              <a:rPr lang="en-US" dirty="0"/>
              <a:t>C</a:t>
            </a:r>
            <a:r>
              <a:rPr lang="en-US" dirty="0" smtClean="0"/>
              <a:t>ollapse</a:t>
            </a:r>
            <a:r>
              <a:rPr lang="cs-CZ" dirty="0" smtClean="0"/>
              <a:t> </a:t>
            </a:r>
            <a:r>
              <a:rPr lang="en-US" dirty="0"/>
              <a:t>A</a:t>
            </a:r>
            <a:r>
              <a:rPr lang="en-US" dirty="0" smtClean="0"/>
              <a:t>nalysis</a:t>
            </a:r>
            <a:r>
              <a:rPr lang="cs-CZ" i="1" dirty="0" smtClean="0"/>
              <a:t>. </a:t>
            </a:r>
            <a:r>
              <a:rPr lang="cs-CZ" i="1" dirty="0"/>
              <a:t>International </a:t>
            </a:r>
            <a:r>
              <a:rPr lang="en-US" i="1" dirty="0" smtClean="0"/>
              <a:t>Journal of Protective Structures</a:t>
            </a:r>
            <a:r>
              <a:rPr lang="en-US" dirty="0" smtClean="0"/>
              <a:t> </a:t>
            </a:r>
            <a:r>
              <a:rPr lang="cs-CZ" dirty="0" smtClean="0"/>
              <a:t>[</a:t>
            </a:r>
            <a:r>
              <a:rPr lang="cs-CZ" dirty="0"/>
              <a:t>online]. 2013, vol. 4, no. 2, </a:t>
            </a:r>
            <a:r>
              <a:rPr lang="en-US" dirty="0" smtClean="0"/>
              <a:t>pp</a:t>
            </a:r>
            <a:r>
              <a:rPr lang="cs-CZ" dirty="0" smtClean="0"/>
              <a:t>. </a:t>
            </a:r>
            <a:r>
              <a:rPr lang="cs-CZ" dirty="0"/>
              <a:t>117-126. </a:t>
            </a:r>
            <a:r>
              <a:rPr lang="cs-CZ" dirty="0" smtClean="0"/>
              <a:t>ISSN </a:t>
            </a:r>
            <a:r>
              <a:rPr lang="cs-CZ" dirty="0"/>
              <a:t>2041-4196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(</a:t>
            </a:r>
            <a:r>
              <a:rPr lang="cs-CZ" i="1" dirty="0" err="1" smtClean="0"/>
              <a:t>Intl</a:t>
            </a:r>
            <a:r>
              <a:rPr lang="cs-CZ" i="1" dirty="0" smtClean="0"/>
              <a:t>. </a:t>
            </a:r>
            <a:r>
              <a:rPr lang="cs-CZ" i="1" dirty="0" err="1"/>
              <a:t>Journal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Protective</a:t>
            </a:r>
            <a:r>
              <a:rPr lang="cs-CZ" i="1" dirty="0"/>
              <a:t> </a:t>
            </a:r>
            <a:r>
              <a:rPr lang="cs-CZ" i="1" dirty="0" err="1" smtClean="0"/>
              <a:t>Structures</a:t>
            </a:r>
            <a:r>
              <a:rPr lang="cs-CZ" i="1" dirty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within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STM </a:t>
            </a:r>
            <a:r>
              <a:rPr lang="cs-CZ" dirty="0" err="1" smtClean="0"/>
              <a:t>Package</a:t>
            </a:r>
            <a:r>
              <a:rPr lang="cs-CZ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427444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665</Words>
  <Application>Microsoft Office PowerPoint</Application>
  <PresentationFormat>Vlastní</PresentationFormat>
  <Paragraphs>59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Office</vt:lpstr>
      <vt:lpstr>Prezentace aplikace PowerPoint</vt:lpstr>
      <vt:lpstr>SAGE Publications Ltd</vt:lpstr>
      <vt:lpstr>A little history of SAGE</vt:lpstr>
      <vt:lpstr>SAGE STM Package</vt:lpstr>
      <vt:lpstr>Prezentace aplikace PowerPoint</vt:lpstr>
      <vt:lpstr>Searching Example #1</vt:lpstr>
      <vt:lpstr>Searching Example #2</vt:lpstr>
      <vt:lpstr>Searching Example #3</vt:lpstr>
      <vt:lpstr>Searching Example #4</vt:lpstr>
      <vt:lpstr>Searching Example #5</vt:lpstr>
      <vt:lpstr>Searching Example #6</vt:lpstr>
      <vt:lpstr>Searching Example #7</vt:lpstr>
    </vt:vector>
  </TitlesOfParts>
  <Company>NTK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Červenka</dc:creator>
  <cp:lastModifiedBy>Skoleni</cp:lastModifiedBy>
  <cp:revision>34</cp:revision>
  <dcterms:created xsi:type="dcterms:W3CDTF">2016-09-29T06:23:34Z</dcterms:created>
  <dcterms:modified xsi:type="dcterms:W3CDTF">2016-09-30T12:56:48Z</dcterms:modified>
</cp:coreProperties>
</file>