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6"/>
  </p:notesMasterIdLst>
  <p:handoutMasterIdLst>
    <p:handoutMasterId r:id="rId37"/>
  </p:handoutMasterIdLst>
  <p:sldIdLst>
    <p:sldId id="256" r:id="rId2"/>
    <p:sldId id="258" r:id="rId3"/>
    <p:sldId id="265" r:id="rId4"/>
    <p:sldId id="274" r:id="rId5"/>
    <p:sldId id="280" r:id="rId6"/>
    <p:sldId id="281" r:id="rId7"/>
    <p:sldId id="282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76" r:id="rId24"/>
    <p:sldId id="277" r:id="rId25"/>
    <p:sldId id="278" r:id="rId26"/>
    <p:sldId id="299" r:id="rId27"/>
    <p:sldId id="300" r:id="rId28"/>
    <p:sldId id="301" r:id="rId29"/>
    <p:sldId id="302" r:id="rId30"/>
    <p:sldId id="303" r:id="rId31"/>
    <p:sldId id="304" r:id="rId32"/>
    <p:sldId id="305" r:id="rId33"/>
    <p:sldId id="273" r:id="rId34"/>
    <p:sldId id="260" r:id="rId35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Univers Com 55" panose="020B0603020202020204" pitchFamily="34" charset="-18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33"/>
    <a:srgbClr val="CE3736"/>
    <a:srgbClr val="DDDD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620" autoAdjust="0"/>
  </p:normalViewPr>
  <p:slideViewPr>
    <p:cSldViewPr>
      <p:cViewPr varScale="1">
        <p:scale>
          <a:sx n="106" d="100"/>
          <a:sy n="106" d="100"/>
        </p:scale>
        <p:origin x="115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498F4B5-B687-409B-9290-B29957D8C042}" type="datetimeFigureOut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7FC4D45F-360D-4B6B-ADAB-DEEBDBE85F3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7830796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E994657-6409-47E8-A781-3DD1F1334F56}" type="datetimeFigureOut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 noProof="0" smtClean="0"/>
              <a:t>Kliknutím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  <a:endParaRPr lang="cs-CZ" noProof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anose="020F0502020204030204" pitchFamily="34" charset="0"/>
              </a:defRPr>
            </a:lvl1pPr>
          </a:lstStyle>
          <a:p>
            <a:fld id="{4741F357-F266-4999-8DEE-7CE9E04C73A2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05858777"/>
      </p:ext>
    </p:extLst>
  </p:cSld>
  <p:clrMap bg1="lt1" tx1="dk1" bg2="lt2" tx2="dk2" accent1="accent1" accent2="accent2" accent3="accent3" accent4="accent4" accent5="accent5" accent6="accent6" hlink="hlink" folHlink="folHlink"/>
  <p:hf sldNum="0" hdr="0" ftr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7172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DE40744-4EB6-4634-B813-4068FF701C08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314755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7013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9068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9643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599815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55900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9374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14808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17924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96389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5671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929744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09594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399218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3468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527116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337011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47334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406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940171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028904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29675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3633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50824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785743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060776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2884414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10244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7D4685F-8E6C-417C-BF84-748B1B23A6CC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79746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5606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89642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48322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8286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17640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 smtClean="0"/>
          </a:p>
        </p:txBody>
      </p:sp>
      <p:sp>
        <p:nvSpPr>
          <p:cNvPr id="8196" name="Zástupný symbol pro datum 6"/>
          <p:cNvSpPr>
            <a:spLocks noGrp="1"/>
          </p:cNvSpPr>
          <p:nvPr>
            <p:ph type="dt" sz="quarter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368F3D5-23E8-41C9-9B9B-B0F57F7B78BF}" type="datetime1">
              <a:rPr lang="cs-CZ">
                <a:latin typeface="Calibri" panose="020F050202020403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29.4.2016</a:t>
            </a:fld>
            <a:endParaRPr lang="cs-CZ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68111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F66C21-FE67-47C4-8EFA-F08B9CDCAA9B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D35EDD-B886-435E-AF19-2F05CA69EF3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76774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444D97-CEFA-4183-8516-25AD1C56131E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BDE7C5-4EB4-4459-89E1-C1C0B40828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66069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9606F0-D308-4A8E-8578-B688FEBCC7DF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C007B8-CF62-4410-A27B-553FDE70CD9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3501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976C9-AF19-4599-9000-6238C52539A9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8BAA7A-73A2-4BED-9798-D304010580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98417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8D170-0E64-495C-81AF-11FE51F5F5AE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D9134B-3523-4D30-AFB9-AFA1D50CB37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79132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E3988-9129-432F-A5FE-52BD21E80083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16703-4FB0-4885-8818-0963CC04257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4175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B35A37-3384-46AE-9667-DD48FF58160D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9E4719-9425-40A4-9F7A-4A0A01FC328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2151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763FE-E225-4AED-9BFC-9F6637D0ACCA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5F93B8-90AD-4873-900C-461A150F60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2663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15A332-531C-469B-9EFC-42E9D0F95DB2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DF71E8-FFB9-4E02-A257-5C648E8DF71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1082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292761-EB63-41D5-8E0E-B67D0E144063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F90C1B-F1FC-440C-8A99-9FEE82A92E54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819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0F181-70F1-424A-A771-635CA2E102CD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C13EA3-063E-4447-8158-C1B09BF4A8B9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25208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085F53D-55AB-46CC-8B0F-0E682E516AAE}" type="datetime1">
              <a:rPr lang="cs-CZ"/>
              <a:pPr>
                <a:defRPr/>
              </a:pPr>
              <a:t>29.4.2016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/>
              <a:t>Strategie NTK 2013–2019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2340ACFF-E88D-4F8B-84CC-31E4BF807C1E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Univers Com 65 Bold" panose="020B0703030502020204" pitchFamily="34" charset="-1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/>
          <p:cNvPicPr>
            <a:picLocks noChangeAspect="1" noChangeArrowheads="1"/>
          </p:cNvPicPr>
          <p:nvPr/>
        </p:nvPicPr>
        <p:blipFill>
          <a:blip r:embed="rId3">
            <a:lum bright="8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1268413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1" name="Nadpis 1"/>
          <p:cNvSpPr>
            <a:spLocks noGrp="1"/>
          </p:cNvSpPr>
          <p:nvPr>
            <p:ph type="ctrTitle"/>
          </p:nvPr>
        </p:nvSpPr>
        <p:spPr/>
        <p:txBody>
          <a:bodyPr lIns="0" tIns="0" rIns="0" bIns="0" anchor="t"/>
          <a:lstStyle/>
          <a:p>
            <a:pPr algn="l"/>
            <a:r>
              <a:rPr lang="cs-CZ" sz="4800" dirty="0" smtClean="0">
                <a:solidFill>
                  <a:srgbClr val="CE3736"/>
                </a:solidFill>
              </a:rPr>
              <a:t>Databáze v NTK</a:t>
            </a:r>
            <a:br>
              <a:rPr lang="cs-CZ" sz="4800" dirty="0" smtClean="0">
                <a:solidFill>
                  <a:srgbClr val="CE3736"/>
                </a:solidFill>
              </a:rPr>
            </a:br>
            <a:r>
              <a:rPr lang="cs-CZ" sz="4000" dirty="0" err="1" smtClean="0"/>
              <a:t>Aspi</a:t>
            </a:r>
            <a:r>
              <a:rPr lang="cs-CZ" sz="4000" dirty="0" smtClean="0"/>
              <a:t> &amp; </a:t>
            </a:r>
            <a:r>
              <a:rPr lang="cs-CZ" sz="4000" dirty="0" err="1" smtClean="0"/>
              <a:t>Codexis</a:t>
            </a:r>
            <a:endParaRPr lang="cs-CZ" sz="4000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3" y="3886200"/>
            <a:ext cx="7088187" cy="1752600"/>
          </a:xfrm>
        </p:spPr>
        <p:txBody>
          <a:bodyPr lIns="0" tIns="0" rIns="0" bIns="0" rtlCol="0">
            <a:normAutofit/>
          </a:bodyPr>
          <a:lstStyle/>
          <a:p>
            <a:pPr algn="l" fontAlgn="auto">
              <a:spcAft>
                <a:spcPts val="0"/>
              </a:spcAft>
              <a:defRPr/>
            </a:pPr>
            <a:endParaRPr lang="cs-CZ" dirty="0" smtClean="0">
              <a:solidFill>
                <a:schemeClr val="tx1"/>
              </a:solidFill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endParaRPr lang="cs-CZ" dirty="0">
              <a:solidFill>
                <a:schemeClr val="tx1"/>
              </a:solidFill>
              <a:latin typeface="+mj-lt"/>
            </a:endParaRPr>
          </a:p>
          <a:p>
            <a:pPr algn="l" fontAlgn="auto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/>
                </a:solidFill>
                <a:latin typeface="+mj-lt"/>
              </a:rPr>
              <a:t>Věra Krásová</a:t>
            </a:r>
            <a:endParaRPr lang="cs-CZ" dirty="0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16" name="Obrázek 15"/>
          <p:cNvPicPr>
            <a:picLocks noChangeAspect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454857"/>
          </a:xfrm>
          <a:prstGeom prst="rect">
            <a:avLst/>
          </a:prstGeom>
        </p:spPr>
      </p:pic>
      <p:sp>
        <p:nvSpPr>
          <p:cNvPr id="2055" name="Zástupný symbol pro datum 7"/>
          <p:cNvSpPr>
            <a:spLocks noGrp="1"/>
          </p:cNvSpPr>
          <p:nvPr>
            <p:ph type="dt" sz="quarter" idx="10"/>
          </p:nvPr>
        </p:nvSpPr>
        <p:spPr bwMode="auto">
          <a:xfrm>
            <a:off x="688975" y="6237288"/>
            <a:ext cx="213360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900" dirty="0" smtClean="0">
                <a:solidFill>
                  <a:srgbClr val="CE3736"/>
                </a:solidFill>
              </a:rPr>
              <a:t>14. 4. </a:t>
            </a:r>
            <a:r>
              <a:rPr lang="cs-CZ" sz="900" smtClean="0">
                <a:solidFill>
                  <a:srgbClr val="CE3736"/>
                </a:solidFill>
              </a:rPr>
              <a:t>2016</a:t>
            </a:r>
            <a:endParaRPr lang="cs-CZ" sz="900" dirty="0">
              <a:solidFill>
                <a:srgbClr val="CE3736"/>
              </a:solidFill>
            </a:endParaRPr>
          </a:p>
        </p:txBody>
      </p:sp>
      <p:pic>
        <p:nvPicPr>
          <p:cNvPr id="2056" name="Obrázek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025" y="857250"/>
            <a:ext cx="1439863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10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Předpisy: Související judikatura</a:t>
            </a: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 rotWithShape="1">
          <a:blip r:embed="rId4"/>
          <a:srcRect t="1" b="21905"/>
          <a:stretch/>
        </p:blipFill>
        <p:spPr>
          <a:xfrm>
            <a:off x="377788" y="1484934"/>
            <a:ext cx="8388424" cy="495368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09080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11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Předpisy: Související judikatura</a:t>
            </a: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 rotWithShape="1">
          <a:blip r:embed="rId4"/>
          <a:srcRect b="22858"/>
          <a:stretch/>
        </p:blipFill>
        <p:spPr>
          <a:xfrm>
            <a:off x="198516" y="1321384"/>
            <a:ext cx="8554729" cy="499028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893429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12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dirty="0" smtClean="0">
                <a:solidFill>
                  <a:schemeClr val="tx2"/>
                </a:solidFill>
              </a:rPr>
              <a:t>Judikatura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2835"/>
          <a:stretch/>
        </p:blipFill>
        <p:spPr>
          <a:xfrm>
            <a:off x="215106" y="1382527"/>
            <a:ext cx="8461715" cy="5042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66940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Judikatura: </a:t>
            </a:r>
            <a:r>
              <a:rPr lang="cs-CZ" sz="3200" dirty="0" smtClean="0">
                <a:solidFill>
                  <a:schemeClr val="tx2"/>
                </a:solidFill>
              </a:rPr>
              <a:t>a</a:t>
            </a:r>
            <a:r>
              <a:rPr lang="cs-CZ" sz="3200" b="0" cap="none" dirty="0" smtClean="0">
                <a:solidFill>
                  <a:schemeClr val="tx2"/>
                </a:solidFill>
              </a:rPr>
              <a:t>utor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13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46234" b="2841"/>
          <a:stretch/>
        </p:blipFill>
        <p:spPr>
          <a:xfrm>
            <a:off x="98155" y="1268761"/>
            <a:ext cx="4397645" cy="527015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alphaModFix/>
          </a:blip>
          <a:srcRect t="7" r="40319" b="3143"/>
          <a:stretch/>
        </p:blipFill>
        <p:spPr>
          <a:xfrm>
            <a:off x="4572000" y="1268761"/>
            <a:ext cx="4392488" cy="5270152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560495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Judikatura: druh + oblast</a:t>
            </a: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14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7" name="Zástupný symbol pro obsah 6"/>
          <p:cNvPicPr>
            <a:picLocks noGrp="1" noChangeAspect="1"/>
          </p:cNvPicPr>
          <p:nvPr>
            <p:ph sz="half" idx="1"/>
          </p:nvPr>
        </p:nvPicPr>
        <p:blipFill rotWithShape="1">
          <a:blip r:embed="rId4">
            <a:alphaModFix/>
          </a:blip>
          <a:srcRect l="-2" r="47403"/>
          <a:stretch/>
        </p:blipFill>
        <p:spPr>
          <a:xfrm>
            <a:off x="179512" y="1198564"/>
            <a:ext cx="4320000" cy="5132979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alphaModFix/>
          </a:blip>
          <a:srcRect l="-2" r="48718"/>
          <a:stretch/>
        </p:blipFill>
        <p:spPr>
          <a:xfrm>
            <a:off x="4644008" y="1202178"/>
            <a:ext cx="4212000" cy="513297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5655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15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Judikatura: text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95" y="1201173"/>
            <a:ext cx="8329010" cy="52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0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16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Judikatura: výsledek hledání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377966" y="1217108"/>
            <a:ext cx="8388068" cy="52424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685889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17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Judikatura: informace o záznamu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41624"/>
            <a:ext cx="8585546" cy="5112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541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18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Judikatura: informace o záznamu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215106" y="1216224"/>
            <a:ext cx="8637223" cy="5167673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8493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19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Judikatura: vztah k předpisům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114" y="1241624"/>
            <a:ext cx="8569771" cy="518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19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Nadpis 1"/>
          <p:cNvSpPr>
            <a:spLocks noGrp="1"/>
          </p:cNvSpPr>
          <p:nvPr>
            <p:ph type="title"/>
          </p:nvPr>
        </p:nvSpPr>
        <p:spPr>
          <a:xfrm>
            <a:off x="461578" y="764704"/>
            <a:ext cx="8229600" cy="962025"/>
          </a:xfrm>
        </p:spPr>
        <p:txBody>
          <a:bodyPr lIns="0" tIns="0" rIns="0" bIns="0" anchor="t"/>
          <a:lstStyle/>
          <a:p>
            <a:pPr algn="l"/>
            <a:r>
              <a:rPr lang="cs-CZ" sz="3200" dirty="0" smtClean="0">
                <a:solidFill>
                  <a:srgbClr val="CE3736"/>
                </a:solidFill>
              </a:rPr>
              <a:t>O </a:t>
            </a:r>
            <a:r>
              <a:rPr lang="cs-CZ" sz="3200" dirty="0" err="1" smtClean="0">
                <a:solidFill>
                  <a:srgbClr val="CE3736"/>
                </a:solidFill>
              </a:rPr>
              <a:t>Aspi</a:t>
            </a:r>
            <a:endParaRPr lang="cs-CZ" sz="3200" dirty="0" smtClean="0">
              <a:solidFill>
                <a:srgbClr val="CE3736"/>
              </a:solidFill>
            </a:endParaRPr>
          </a:p>
        </p:txBody>
      </p:sp>
      <p:sp>
        <p:nvSpPr>
          <p:cNvPr id="3076" name="Zástupný symbol pro obsah 2"/>
          <p:cNvSpPr>
            <a:spLocks noGrp="1"/>
          </p:cNvSpPr>
          <p:nvPr>
            <p:ph idx="1"/>
          </p:nvPr>
        </p:nvSpPr>
        <p:spPr>
          <a:xfrm>
            <a:off x="461578" y="1568673"/>
            <a:ext cx="8229600" cy="5073427"/>
          </a:xfrm>
        </p:spPr>
        <p:txBody>
          <a:bodyPr lIns="0" tIns="0" rIns="0" bIns="0"/>
          <a:lstStyle/>
          <a:p>
            <a:r>
              <a:rPr lang="cs-CZ" sz="2400" dirty="0"/>
              <a:t>Systém pro práci s </a:t>
            </a:r>
            <a:r>
              <a:rPr lang="cs-CZ" sz="2400" dirty="0">
                <a:solidFill>
                  <a:srgbClr val="FF0000"/>
                </a:solidFill>
              </a:rPr>
              <a:t>právními </a:t>
            </a:r>
            <a:r>
              <a:rPr lang="cs-CZ" sz="2400" dirty="0" smtClean="0">
                <a:solidFill>
                  <a:srgbClr val="FF0000"/>
                </a:solidFill>
              </a:rPr>
              <a:t>informacemi</a:t>
            </a:r>
          </a:p>
          <a:p>
            <a:r>
              <a:rPr lang="cs-CZ" sz="2400" dirty="0"/>
              <a:t>více než 110 zdrojů a více než 84.000 předpisů</a:t>
            </a:r>
            <a:endParaRPr lang="cs-CZ" sz="2400" dirty="0">
              <a:solidFill>
                <a:srgbClr val="FF0000"/>
              </a:solidFill>
            </a:endParaRPr>
          </a:p>
          <a:p>
            <a:r>
              <a:rPr lang="cs-CZ" sz="2400" dirty="0" smtClean="0"/>
              <a:t>Čtyři základní </a:t>
            </a:r>
            <a:r>
              <a:rPr lang="cs-CZ" sz="2400" dirty="0"/>
              <a:t>moduly</a:t>
            </a:r>
            <a:r>
              <a:rPr lang="cs-CZ" sz="2400" dirty="0" smtClean="0"/>
              <a:t>:</a:t>
            </a:r>
          </a:p>
          <a:p>
            <a:pPr marL="0" indent="0">
              <a:buNone/>
            </a:pPr>
            <a:endParaRPr lang="cs-CZ" sz="2400" dirty="0"/>
          </a:p>
          <a:p>
            <a:pPr marL="3240000" indent="-514350">
              <a:buAutoNum type="arabicPeriod"/>
            </a:pPr>
            <a:r>
              <a:rPr lang="cs-CZ" sz="2400" dirty="0"/>
              <a:t>Předpisy</a:t>
            </a:r>
          </a:p>
          <a:p>
            <a:pPr marL="3240000" indent="-514350">
              <a:buAutoNum type="arabicPeriod"/>
            </a:pPr>
            <a:r>
              <a:rPr lang="cs-CZ" sz="2400" dirty="0"/>
              <a:t>Judikatura</a:t>
            </a:r>
          </a:p>
          <a:p>
            <a:pPr marL="3240000" indent="-514350">
              <a:buAutoNum type="arabicPeriod"/>
            </a:pPr>
            <a:r>
              <a:rPr lang="cs-CZ" sz="2400" dirty="0"/>
              <a:t>Literatura</a:t>
            </a:r>
          </a:p>
          <a:p>
            <a:pPr marL="3240000" indent="-514350">
              <a:buAutoNum type="arabicPeriod"/>
            </a:pPr>
            <a:r>
              <a:rPr lang="cs-CZ" sz="2400" dirty="0"/>
              <a:t>Aplikace</a:t>
            </a:r>
          </a:p>
          <a:p>
            <a:pPr lvl="1">
              <a:lnSpc>
                <a:spcPct val="130000"/>
              </a:lnSpc>
              <a:buClr>
                <a:srgbClr val="CE3736"/>
              </a:buClr>
            </a:pPr>
            <a:endParaRPr lang="cs-CZ" sz="2000" dirty="0" smtClean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</a:t>
            </a:fld>
            <a:endParaRPr lang="cs-CZ" sz="900">
              <a:solidFill>
                <a:srgbClr val="CE373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20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Judikatura: citace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" y="1165367"/>
            <a:ext cx="8683108" cy="53190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83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21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Judikatura: citace</a:t>
            </a: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846" y="1200034"/>
            <a:ext cx="8550308" cy="5164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0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l"/>
            <a:r>
              <a:rPr lang="cs-CZ" sz="3200" b="0" cap="none" dirty="0" smtClean="0">
                <a:solidFill>
                  <a:schemeClr val="tx2"/>
                </a:solidFill>
              </a:rPr>
              <a:t>Judikatura: citace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ctr">
              <a:buSzPct val="100000"/>
              <a:buNone/>
            </a:pPr>
            <a:r>
              <a:rPr lang="cs-CZ" sz="2000" dirty="0" smtClean="0"/>
              <a:t>CTRL </a:t>
            </a:r>
            <a:r>
              <a:rPr lang="cs-CZ" sz="2000" dirty="0"/>
              <a:t>+ V = </a:t>
            </a:r>
            <a:endParaRPr lang="cs-CZ" sz="2000" dirty="0" smtClean="0"/>
          </a:p>
          <a:p>
            <a:pPr marL="0" lvl="0" indent="0">
              <a:buSzPct val="100000"/>
              <a:buNone/>
            </a:pPr>
            <a:r>
              <a:rPr lang="cs-CZ" sz="2000" dirty="0" smtClean="0"/>
              <a:t>Rozsudek </a:t>
            </a:r>
            <a:r>
              <a:rPr lang="cs-CZ" sz="2000" dirty="0"/>
              <a:t>Vrchního soudu Praha ze dne  4. 8.2004, </a:t>
            </a:r>
            <a:r>
              <a:rPr lang="cs-CZ" sz="2000" dirty="0" err="1"/>
              <a:t>sp</a:t>
            </a:r>
            <a:r>
              <a:rPr lang="cs-CZ" sz="2000" dirty="0"/>
              <a:t>. zn. 8 To 83/2004.</a:t>
            </a:r>
          </a:p>
          <a:p>
            <a:pPr marL="0" lvl="0" indent="0" algn="ctr">
              <a:buNone/>
            </a:pPr>
            <a:r>
              <a:rPr lang="cs-CZ" dirty="0"/>
              <a:t>:-)</a:t>
            </a:r>
          </a:p>
          <a:p>
            <a:pPr lvl="0" algn="just"/>
            <a:r>
              <a:rPr lang="cs-CZ" sz="2800" dirty="0"/>
              <a:t>Citovat můžete buď celý komentář nebo jen příslušný </a:t>
            </a:r>
            <a:r>
              <a:rPr lang="cs-CZ" sz="2800" dirty="0" smtClean="0"/>
              <a:t>paragraf.</a:t>
            </a:r>
          </a:p>
          <a:p>
            <a:pPr lvl="0" algn="just"/>
            <a:r>
              <a:rPr lang="cs-CZ" sz="2800" dirty="0" smtClean="0"/>
              <a:t>Tato </a:t>
            </a:r>
            <a:r>
              <a:rPr lang="cs-CZ" sz="2800" dirty="0"/>
              <a:t>bibliografická citace dokumentu je vytvořená v souladu s normou ČSN ISO </a:t>
            </a:r>
            <a:r>
              <a:rPr lang="cs-CZ" sz="2800" dirty="0" smtClean="0"/>
              <a:t>690.</a:t>
            </a:r>
            <a:endParaRPr lang="cs-CZ" sz="2800" dirty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22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836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pPr algn="l"/>
            <a:r>
              <a:rPr lang="cs-CZ" sz="3200" dirty="0" smtClean="0">
                <a:solidFill>
                  <a:schemeClr val="tx2"/>
                </a:solidFill>
              </a:rPr>
              <a:t>O </a:t>
            </a:r>
            <a:r>
              <a:rPr lang="cs-CZ" sz="3200" dirty="0" err="1" smtClean="0">
                <a:solidFill>
                  <a:schemeClr val="tx2"/>
                </a:solidFill>
              </a:rPr>
              <a:t>Codexis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400" dirty="0" smtClean="0"/>
              <a:t>Právní informační systém</a:t>
            </a:r>
          </a:p>
          <a:p>
            <a:r>
              <a:rPr lang="cs-CZ" sz="2400" dirty="0" smtClean="0"/>
              <a:t>Právo České </a:t>
            </a:r>
            <a:r>
              <a:rPr lang="cs-CZ" sz="2400" dirty="0"/>
              <a:t>republiky, </a:t>
            </a:r>
            <a:r>
              <a:rPr lang="cs-CZ" sz="2400" dirty="0" smtClean="0"/>
              <a:t>právo </a:t>
            </a:r>
            <a:r>
              <a:rPr lang="cs-CZ" sz="2400" dirty="0"/>
              <a:t>Evropské unie a související </a:t>
            </a:r>
            <a:r>
              <a:rPr lang="cs-CZ" sz="2400" dirty="0" smtClean="0"/>
              <a:t>judikatury</a:t>
            </a:r>
          </a:p>
          <a:p>
            <a:r>
              <a:rPr lang="cs-CZ" sz="2400" dirty="0" smtClean="0"/>
              <a:t>Datové zdroje:</a:t>
            </a:r>
          </a:p>
          <a:p>
            <a:pPr marL="2880000" indent="-457200">
              <a:buAutoNum type="arabicPeriod"/>
            </a:pPr>
            <a:r>
              <a:rPr lang="cs-CZ" sz="2000" dirty="0" smtClean="0"/>
              <a:t>Legislativa Evropské Unie,</a:t>
            </a:r>
          </a:p>
          <a:p>
            <a:pPr marL="2880000" indent="-457200">
              <a:buAutoNum type="arabicPeriod"/>
            </a:pPr>
            <a:r>
              <a:rPr lang="cs-CZ" sz="2000" dirty="0" smtClean="0"/>
              <a:t>Judikatura Evropské Unie a Evropského soudu pro lidská práva,</a:t>
            </a:r>
          </a:p>
          <a:p>
            <a:pPr marL="2880000" indent="-457200">
              <a:buAutoNum type="arabicPeriod"/>
            </a:pPr>
            <a:r>
              <a:rPr lang="cs-CZ" sz="2000" dirty="0" smtClean="0"/>
              <a:t>Legislativa ČR,</a:t>
            </a:r>
          </a:p>
          <a:p>
            <a:pPr marL="2880000" indent="-457200">
              <a:buAutoNum type="arabicPeriod"/>
            </a:pPr>
            <a:r>
              <a:rPr lang="cs-CZ" sz="2000" dirty="0" smtClean="0"/>
              <a:t>Judikatura ČR,</a:t>
            </a:r>
          </a:p>
          <a:p>
            <a:pPr marL="2880000" indent="-457200">
              <a:buAutoNum type="arabicPeriod"/>
            </a:pPr>
            <a:r>
              <a:rPr lang="cs-CZ" sz="2000" dirty="0" smtClean="0"/>
              <a:t>Advokátní předpisy.</a:t>
            </a:r>
          </a:p>
          <a:p>
            <a:pPr marL="457200" indent="-457200">
              <a:buAutoNum type="arabicPeriod"/>
            </a:pPr>
            <a:endParaRPr lang="cs-CZ" sz="2000" dirty="0" smtClean="0"/>
          </a:p>
          <a:p>
            <a:endParaRPr lang="cs-CZ" dirty="0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23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4773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2"/>
            <a:ext cx="8579296" cy="962025"/>
          </a:xfrm>
        </p:spPr>
        <p:txBody>
          <a:bodyPr lIns="0" tIns="0" rIns="0" bIns="0"/>
          <a:lstStyle/>
          <a:p>
            <a:pPr algn="l"/>
            <a:r>
              <a:rPr lang="cs-CZ" sz="2400" b="0" i="1" cap="none" dirty="0" smtClean="0">
                <a:solidFill>
                  <a:srgbClr val="FF0000"/>
                </a:solidFill>
              </a:rPr>
              <a:t>Legislativa EU</a:t>
            </a:r>
            <a:br>
              <a:rPr lang="cs-CZ" sz="2400" b="0" i="1" cap="none" dirty="0" smtClean="0">
                <a:solidFill>
                  <a:srgbClr val="FF0000"/>
                </a:solidFill>
              </a:rPr>
            </a:br>
            <a:endParaRPr lang="cs-CZ" sz="2400" b="0" i="1" cap="none" dirty="0" smtClean="0">
              <a:solidFill>
                <a:srgbClr val="FF0000"/>
              </a:solidFill>
            </a:endParaRP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0" y="936623"/>
            <a:ext cx="8686800" cy="5784851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cs-CZ" sz="2000" dirty="0" smtClean="0">
                <a:solidFill>
                  <a:srgbClr val="C00000"/>
                </a:solidFill>
              </a:rPr>
              <a:t>Primární </a:t>
            </a:r>
            <a:r>
              <a:rPr lang="cs-CZ" sz="2000" dirty="0">
                <a:solidFill>
                  <a:srgbClr val="C00000"/>
                </a:solidFill>
              </a:rPr>
              <a:t>právo </a:t>
            </a:r>
            <a:r>
              <a:rPr lang="cs-CZ" sz="2000" dirty="0"/>
              <a:t>= zakládající smlouvy, smlouvy o přistoupení a </a:t>
            </a:r>
            <a:r>
              <a:rPr lang="cs-CZ" sz="2000" dirty="0" smtClean="0"/>
              <a:t>úmluvy</a:t>
            </a:r>
          </a:p>
          <a:p>
            <a:pPr marL="457200" indent="-457200">
              <a:buAutoNum type="arabicPeriod"/>
            </a:pPr>
            <a:r>
              <a:rPr lang="cs-CZ" sz="2000" dirty="0">
                <a:solidFill>
                  <a:srgbClr val="C00000"/>
                </a:solidFill>
              </a:rPr>
              <a:t>Sekundární právo </a:t>
            </a:r>
            <a:r>
              <a:rPr lang="cs-CZ" sz="2000" dirty="0"/>
              <a:t>= </a:t>
            </a:r>
            <a:r>
              <a:rPr lang="cs-CZ" sz="2000" dirty="0" smtClean="0"/>
              <a:t>např.: nařízení</a:t>
            </a:r>
            <a:r>
              <a:rPr lang="cs-CZ" sz="2000" dirty="0"/>
              <a:t>, směrnice, rozhodnutí, usnesení či </a:t>
            </a:r>
            <a:r>
              <a:rPr lang="cs-CZ" sz="2000" dirty="0" smtClean="0"/>
              <a:t>doporučení, atd.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FF0000"/>
                </a:solidFill>
                <a:latin typeface="+mj-lt"/>
              </a:rPr>
              <a:t>Judikatura 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</a:rPr>
              <a:t>EU a </a:t>
            </a:r>
            <a:r>
              <a:rPr lang="cs-CZ" sz="2400" i="1" dirty="0">
                <a:solidFill>
                  <a:srgbClr val="FF0000"/>
                </a:solidFill>
                <a:latin typeface="+mj-lt"/>
              </a:rPr>
              <a:t>Evropského soudu pro lidská 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</a:rPr>
              <a:t>práva</a:t>
            </a:r>
          </a:p>
          <a:p>
            <a:pPr marL="0" indent="0">
              <a:buNone/>
            </a:pPr>
            <a:r>
              <a:rPr lang="cs-CZ" sz="2000" dirty="0" smtClean="0"/>
              <a:t>=</a:t>
            </a:r>
            <a:r>
              <a:rPr lang="cs-CZ" sz="2000" dirty="0" smtClean="0">
                <a:solidFill>
                  <a:srgbClr val="FF0000"/>
                </a:solidFill>
              </a:rPr>
              <a:t> </a:t>
            </a:r>
            <a:r>
              <a:rPr lang="cs-CZ" sz="2000" dirty="0"/>
              <a:t>rozsudky, usnesení, stanoviska i další typy dokumentů soudů </a:t>
            </a:r>
            <a:r>
              <a:rPr lang="cs-CZ" sz="2000" dirty="0" smtClean="0"/>
              <a:t>EU a Evropského </a:t>
            </a:r>
            <a:r>
              <a:rPr lang="cs-CZ" sz="2000" dirty="0"/>
              <a:t>soudu pro lidská </a:t>
            </a:r>
            <a:r>
              <a:rPr lang="cs-CZ" sz="2000" dirty="0" smtClean="0"/>
              <a:t>práva</a:t>
            </a:r>
          </a:p>
          <a:p>
            <a:pPr marL="0" indent="0">
              <a:buNone/>
            </a:pPr>
            <a:r>
              <a:rPr lang="cs-CZ" sz="2400" i="1" dirty="0">
                <a:solidFill>
                  <a:srgbClr val="FF0000"/>
                </a:solidFill>
                <a:latin typeface="+mj-lt"/>
              </a:rPr>
              <a:t>Legislativa </a:t>
            </a:r>
            <a:r>
              <a:rPr lang="cs-CZ" sz="2400" i="1" dirty="0" smtClean="0">
                <a:solidFill>
                  <a:srgbClr val="FF0000"/>
                </a:solidFill>
                <a:latin typeface="+mj-lt"/>
              </a:rPr>
              <a:t>ČR</a:t>
            </a:r>
          </a:p>
          <a:p>
            <a:pPr marL="0" indent="0">
              <a:buNone/>
            </a:pPr>
            <a:r>
              <a:rPr lang="cs-CZ" sz="2000" dirty="0"/>
              <a:t>= Sbírka zákonů České </a:t>
            </a:r>
            <a:r>
              <a:rPr lang="cs-CZ" sz="2000" dirty="0" smtClean="0"/>
              <a:t>republiky + </a:t>
            </a:r>
            <a:r>
              <a:rPr lang="pl-PL" sz="2000" dirty="0"/>
              <a:t>dokumenty </a:t>
            </a:r>
            <a:r>
              <a:rPr lang="pl-PL" sz="2000" dirty="0" smtClean="0"/>
              <a:t>z </a:t>
            </a:r>
            <a:r>
              <a:rPr lang="pl-PL" sz="2000" dirty="0"/>
              <a:t>dalších </a:t>
            </a:r>
            <a:r>
              <a:rPr lang="pl-PL" sz="2000" dirty="0" smtClean="0"/>
              <a:t>zdrojů </a:t>
            </a:r>
            <a:r>
              <a:rPr lang="pl-PL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1800" i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Sbírku mezinárodních smluv, věstníky </a:t>
            </a:r>
            <a:r>
              <a:rPr lang="cs-CZ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ministerstev, apod.)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rgbClr val="FF0000"/>
                </a:solidFill>
                <a:latin typeface="+mj-lt"/>
              </a:rPr>
              <a:t>Judikatura ČR</a:t>
            </a:r>
          </a:p>
          <a:p>
            <a:pPr marL="0" indent="0">
              <a:buNone/>
            </a:pPr>
            <a:r>
              <a:rPr lang="cs-CZ" sz="2000" dirty="0" smtClean="0"/>
              <a:t>= vybraná </a:t>
            </a:r>
            <a:r>
              <a:rPr lang="cs-CZ" sz="2000" dirty="0"/>
              <a:t>soudní rozhodnutí, nálezy, rozsudky, usnesení a jiná rozhodnutí </a:t>
            </a:r>
            <a:r>
              <a:rPr lang="cs-CZ" sz="2000" dirty="0" smtClean="0"/>
              <a:t>soudů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rgbClr val="FF0000"/>
                </a:solidFill>
                <a:latin typeface="+mj-lt"/>
              </a:rPr>
              <a:t>Advokátní předpisy</a:t>
            </a:r>
          </a:p>
          <a:p>
            <a:pPr marL="0" indent="0">
              <a:buNone/>
            </a:pPr>
            <a:r>
              <a:rPr lang="cs-CZ" sz="2000" dirty="0" smtClean="0"/>
              <a:t>= interní předpisy </a:t>
            </a:r>
            <a:r>
              <a:rPr lang="cs-CZ" sz="2000" dirty="0"/>
              <a:t>České advokátní komory </a:t>
            </a:r>
            <a:r>
              <a:rPr lang="cs-CZ" sz="2000" dirty="0" smtClean="0"/>
              <a:t>+ </a:t>
            </a:r>
            <a:r>
              <a:rPr lang="cs-CZ" sz="2000" dirty="0"/>
              <a:t>výběr legislativy týkající se </a:t>
            </a:r>
            <a:r>
              <a:rPr lang="cs-CZ" sz="2000" dirty="0" smtClean="0"/>
              <a:t>advokacie </a:t>
            </a:r>
            <a:r>
              <a:rPr lang="cs-CZ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(vnitrostátní i EU)</a:t>
            </a:r>
            <a:endParaRPr lang="cs-CZ" sz="1800" i="1" dirty="0">
              <a:solidFill>
                <a:schemeClr val="tx1">
                  <a:lumMod val="65000"/>
                  <a:lumOff val="35000"/>
                </a:schemeClr>
              </a:solidFill>
              <a:latin typeface="+mj-lt"/>
            </a:endParaRPr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24</a:t>
            </a:fld>
            <a:endParaRPr lang="cs-CZ" sz="900">
              <a:solidFill>
                <a:srgbClr val="CE373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464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25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Jak vyhledávat v systému </a:t>
            </a:r>
            <a:r>
              <a:rPr lang="cs-CZ" sz="3200" b="0" cap="none" dirty="0" err="1" smtClean="0">
                <a:solidFill>
                  <a:schemeClr val="tx2"/>
                </a:solidFill>
              </a:rPr>
              <a:t>Codexis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75793" y="1241623"/>
            <a:ext cx="8792413" cy="5250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68528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26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Nabídka dato</a:t>
            </a:r>
            <a:r>
              <a:rPr lang="cs-CZ" sz="3200" dirty="0" smtClean="0">
                <a:solidFill>
                  <a:schemeClr val="tx2"/>
                </a:solidFill>
              </a:rPr>
              <a:t>vých zdrojů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" y="1124744"/>
            <a:ext cx="8648608" cy="5407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593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27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Rozcestník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41264"/>
            <a:ext cx="8535610" cy="5312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6350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28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Rozcestník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" y="1136633"/>
            <a:ext cx="8615395" cy="5322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703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29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Legislativa: číslo/název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106" y="1121109"/>
            <a:ext cx="8510324" cy="53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4139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3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3075" name="Nadpis 1"/>
          <p:cNvSpPr>
            <a:spLocks noGrp="1"/>
          </p:cNvSpPr>
          <p:nvPr>
            <p:ph type="title" idx="4294967295"/>
          </p:nvPr>
        </p:nvSpPr>
        <p:spPr>
          <a:xfrm>
            <a:off x="0" y="620713"/>
            <a:ext cx="7740352" cy="576039"/>
          </a:xfrm>
        </p:spPr>
        <p:txBody>
          <a:bodyPr lIns="0" tIns="0" rIns="0" bIns="0" anchor="t"/>
          <a:lstStyle/>
          <a:p>
            <a:pPr algn="l"/>
            <a:r>
              <a:rPr lang="cs-CZ" sz="2400" i="1" dirty="0" smtClean="0">
                <a:solidFill>
                  <a:srgbClr val="FF0000"/>
                </a:solidFill>
              </a:rPr>
              <a:t>Předpisy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4294967295"/>
          </p:nvPr>
        </p:nvSpPr>
        <p:spPr>
          <a:xfrm>
            <a:off x="0" y="1125538"/>
            <a:ext cx="8229600" cy="5399087"/>
          </a:xfrm>
        </p:spPr>
        <p:txBody>
          <a:bodyPr/>
          <a:lstStyle/>
          <a:p>
            <a:r>
              <a:rPr lang="cs-CZ" sz="2000" dirty="0" smtClean="0"/>
              <a:t>Všechny předpisy </a:t>
            </a:r>
            <a:r>
              <a:rPr lang="cs-CZ" sz="2000" dirty="0"/>
              <a:t>publikované na území České republiky, případně Slovenské </a:t>
            </a:r>
            <a:r>
              <a:rPr lang="cs-CZ" sz="2000" dirty="0" smtClean="0"/>
              <a:t>republiky </a:t>
            </a:r>
            <a:r>
              <a:rPr lang="cs-CZ" sz="1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</a:t>
            </a:r>
            <a:r>
              <a:rPr lang="cs-CZ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Sbírka zákonů (</a:t>
            </a:r>
            <a:r>
              <a:rPr lang="cs-CZ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Zbierka</a:t>
            </a:r>
            <a:r>
              <a:rPr lang="cs-CZ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cs-CZ" sz="1800" i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zákonov</a:t>
            </a:r>
            <a:r>
              <a:rPr lang="cs-CZ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a Sbírka mezinárodních smluv, věstníky právních předpisů krajů, předpisy profesních komor, historické předpisy, atd.)</a:t>
            </a:r>
            <a:r>
              <a:rPr lang="cs-CZ" sz="1800" i="1" dirty="0" smtClean="0"/>
              <a:t>.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rgbClr val="FF0000"/>
                </a:solidFill>
                <a:latin typeface="+mj-lt"/>
              </a:rPr>
              <a:t>Judikatura</a:t>
            </a:r>
          </a:p>
          <a:p>
            <a:r>
              <a:rPr lang="cs-CZ" sz="2000" dirty="0"/>
              <a:t>Komplexní přehled a plnotextové zpracování rozhodnutí soudů v České </a:t>
            </a:r>
            <a:r>
              <a:rPr lang="cs-CZ" sz="2000" dirty="0" smtClean="0"/>
              <a:t>republice.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rgbClr val="FF0000"/>
                </a:solidFill>
                <a:latin typeface="+mj-lt"/>
              </a:rPr>
              <a:t>Literatura</a:t>
            </a:r>
          </a:p>
          <a:p>
            <a:r>
              <a:rPr lang="cs-CZ" sz="2000" dirty="0" smtClean="0"/>
              <a:t>Výklady</a:t>
            </a:r>
            <a:r>
              <a:rPr lang="cs-CZ" sz="2000" dirty="0"/>
              <a:t>, komentáře a důvodové zprávy k právním předpisům formou citací nebo celých článků</a:t>
            </a:r>
            <a:r>
              <a:rPr lang="cs-CZ" sz="2000" dirty="0" smtClean="0"/>
              <a:t>, historická literatura, odborná periodika, atd.</a:t>
            </a:r>
          </a:p>
          <a:p>
            <a:pPr marL="0" indent="0">
              <a:buNone/>
            </a:pPr>
            <a:r>
              <a:rPr lang="cs-CZ" sz="2400" i="1" dirty="0" smtClean="0">
                <a:solidFill>
                  <a:srgbClr val="FF0000"/>
                </a:solidFill>
                <a:latin typeface="+mj-lt"/>
              </a:rPr>
              <a:t>Aplikace</a:t>
            </a:r>
            <a:endParaRPr lang="cs-CZ" sz="2000" dirty="0"/>
          </a:p>
          <a:p>
            <a:r>
              <a:rPr lang="cs-CZ" sz="2000" dirty="0" smtClean="0"/>
              <a:t>Další </a:t>
            </a:r>
            <a:r>
              <a:rPr lang="cs-CZ" sz="2000" dirty="0"/>
              <a:t>samostatně zpracovávané zdroje a informace určené pro jednotlivé profesní skupiny a </a:t>
            </a:r>
            <a:r>
              <a:rPr lang="cs-CZ" sz="2000" dirty="0" smtClean="0"/>
              <a:t>organizace </a:t>
            </a:r>
            <a:r>
              <a:rPr lang="cs-CZ" sz="1800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(Celní sazebník, Smlouva o přistoupení ČR k EU, apod.)</a:t>
            </a:r>
            <a:r>
              <a:rPr lang="cs-CZ" sz="1800" dirty="0" smtClean="0"/>
              <a:t>.</a:t>
            </a:r>
            <a:endParaRPr lang="cs-CZ" sz="1800" i="1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89092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30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Legislativa: fulltext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545552" cy="5347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007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31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Legislativa: podle vlastností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462267" cy="5294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855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32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Legislativa: podle vlastností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24744"/>
            <a:ext cx="8477804" cy="5304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595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33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04056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CE3736"/>
                </a:solidFill>
              </a:rPr>
              <a:t>Web NTK: SG Právo</a:t>
            </a:r>
            <a:endParaRPr lang="cs-CZ" dirty="0"/>
          </a:p>
        </p:txBody>
      </p:sp>
      <p:pic>
        <p:nvPicPr>
          <p:cNvPr id="6" name="Zástupný symbol pro obsah 3"/>
          <p:cNvPicPr>
            <a:picLocks noChangeAspect="1"/>
          </p:cNvPicPr>
          <p:nvPr/>
        </p:nvPicPr>
        <p:blipFill rotWithShape="1">
          <a:blip r:embed="rId4"/>
          <a:srcRect l="-97" t="3310" r="8609" b="12968"/>
          <a:stretch/>
        </p:blipFill>
        <p:spPr>
          <a:xfrm>
            <a:off x="23621" y="1152640"/>
            <a:ext cx="9070511" cy="5124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416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3">
            <a:lum bright="40000" contrast="-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2" y="1124744"/>
            <a:ext cx="8421688" cy="442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23" name="Nadpis 8"/>
          <p:cNvSpPr>
            <a:spLocks noGrp="1"/>
          </p:cNvSpPr>
          <p:nvPr>
            <p:ph type="title"/>
          </p:nvPr>
        </p:nvSpPr>
        <p:spPr>
          <a:xfrm>
            <a:off x="683568" y="836712"/>
            <a:ext cx="8229600" cy="5458618"/>
          </a:xfrm>
        </p:spPr>
        <p:txBody>
          <a:bodyPr lIns="0" tIns="0" rIns="0" bIns="0"/>
          <a:lstStyle/>
          <a:p>
            <a:pPr algn="ctr"/>
            <a:r>
              <a:rPr lang="cs-CZ" sz="4800" b="0" cap="none" dirty="0" smtClean="0">
                <a:solidFill>
                  <a:schemeClr val="tx2"/>
                </a:solidFill>
              </a:rPr>
              <a:t>Děkuji za pozornost.</a:t>
            </a:r>
          </a:p>
        </p:txBody>
      </p:sp>
      <p:pic>
        <p:nvPicPr>
          <p:cNvPr id="5125" name="Obrázek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4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dirty="0" smtClean="0">
                <a:solidFill>
                  <a:schemeClr val="tx2"/>
                </a:solidFill>
              </a:rPr>
              <a:t>Jak vyhledávat v systému </a:t>
            </a:r>
            <a:r>
              <a:rPr lang="cs-CZ" sz="3200" dirty="0" err="1" smtClean="0">
                <a:solidFill>
                  <a:schemeClr val="tx2"/>
                </a:solidFill>
              </a:rPr>
              <a:t>Aspi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lum bright="-2000"/>
            <a:alphaModFix/>
          </a:blip>
          <a:srcRect t="-2" b="2650"/>
          <a:stretch/>
        </p:blipFill>
        <p:spPr>
          <a:xfrm>
            <a:off x="71999" y="1625036"/>
            <a:ext cx="8964497" cy="5076000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80083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5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Hledání v celém </a:t>
            </a:r>
            <a:r>
              <a:rPr lang="cs-CZ" sz="3200" b="0" cap="none" dirty="0" err="1" smtClean="0">
                <a:solidFill>
                  <a:schemeClr val="tx2"/>
                </a:solidFill>
              </a:rPr>
              <a:t>Aspi</a:t>
            </a:r>
            <a:endParaRPr lang="cs-CZ" sz="3200" b="0" cap="none" dirty="0" smtClean="0">
              <a:solidFill>
                <a:schemeClr val="tx2"/>
              </a:solidFill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" b="22310"/>
          <a:stretch/>
        </p:blipFill>
        <p:spPr>
          <a:xfrm>
            <a:off x="412874" y="1095300"/>
            <a:ext cx="8318251" cy="532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318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6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Předpisy</a:t>
            </a:r>
          </a:p>
        </p:txBody>
      </p:sp>
      <p:pic>
        <p:nvPicPr>
          <p:cNvPr id="5" name="Obrázek 6"/>
          <p:cNvPicPr>
            <a:picLocks noChangeAspect="1"/>
          </p:cNvPicPr>
          <p:nvPr/>
        </p:nvPicPr>
        <p:blipFill rotWithShape="1">
          <a:blip r:embed="rId4"/>
          <a:srcRect t="1" b="19999"/>
          <a:stretch/>
        </p:blipFill>
        <p:spPr>
          <a:xfrm>
            <a:off x="101143" y="1241624"/>
            <a:ext cx="8912889" cy="5516808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179104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Nadpis 8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Předpisy: druh + autor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7</a:t>
            </a:fld>
            <a:endParaRPr lang="cs-CZ" sz="900">
              <a:solidFill>
                <a:srgbClr val="CE3736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lum/>
            <a:alphaModFix/>
          </a:blip>
          <a:srcRect l="317" r="35964" b="3529"/>
          <a:stretch/>
        </p:blipFill>
        <p:spPr>
          <a:xfrm>
            <a:off x="107504" y="1287294"/>
            <a:ext cx="4388296" cy="5139133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8" name="Zástupný symbol pro obsah 7"/>
          <p:cNvPicPr>
            <a:picLocks noGrp="1" noChangeAspect="1"/>
          </p:cNvPicPr>
          <p:nvPr>
            <p:ph sz="half" idx="2"/>
          </p:nvPr>
        </p:nvPicPr>
        <p:blipFill rotWithShape="1">
          <a:blip r:embed="rId5">
            <a:alphaModFix/>
          </a:blip>
          <a:srcRect l="4" r="37675" b="5006"/>
          <a:stretch/>
        </p:blipFill>
        <p:spPr>
          <a:xfrm>
            <a:off x="4572000" y="1268376"/>
            <a:ext cx="4374550" cy="515805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3225680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8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Předpis: oblast + text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 rotWithShape="1">
          <a:blip r:embed="rId4">
            <a:alphaModFix/>
          </a:blip>
          <a:srcRect r="43839"/>
          <a:stretch/>
        </p:blipFill>
        <p:spPr>
          <a:xfrm>
            <a:off x="215106" y="1412776"/>
            <a:ext cx="4320000" cy="5011461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7" name="Obrázek 6"/>
          <p:cNvPicPr>
            <a:picLocks noChangeAspect="1"/>
          </p:cNvPicPr>
          <p:nvPr/>
        </p:nvPicPr>
        <p:blipFill rotWithShape="1">
          <a:blip r:embed="rId5"/>
          <a:srcRect r="56790" b="28568"/>
          <a:stretch/>
        </p:blipFill>
        <p:spPr>
          <a:xfrm>
            <a:off x="4735224" y="1412776"/>
            <a:ext cx="4320000" cy="5011461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29342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55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8" name="Zástupný symbol pro číslo snímku 6"/>
          <p:cNvSpPr>
            <a:spLocks noGrp="1"/>
          </p:cNvSpPr>
          <p:nvPr>
            <p:ph type="sldNum" sz="quarter" idx="12"/>
          </p:nvPr>
        </p:nvSpPr>
        <p:spPr bwMode="auto">
          <a:xfrm>
            <a:off x="0" y="6276975"/>
            <a:ext cx="4302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 anchor="b"/>
          <a:lstStyle>
            <a:lvl1pPr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1pPr>
            <a:lvl2pPr marL="742950" indent="-28575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2pPr>
            <a:lvl3pPr marL="11430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3pPr>
            <a:lvl4pPr marL="16002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4pPr>
            <a:lvl5pPr marL="2057400" indent="-228600"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Univers Com 55" panose="020B0603020202020204" pitchFamily="34" charset="-18"/>
              </a:defRPr>
            </a:lvl9pPr>
          </a:lstStyle>
          <a:p>
            <a:pPr algn="ctr"/>
            <a:fld id="{55211FB4-BE89-43FB-8F59-301ED806507E}" type="slidenum">
              <a:rPr lang="cs-CZ" sz="900">
                <a:solidFill>
                  <a:srgbClr val="CE3736"/>
                </a:solidFill>
              </a:rPr>
              <a:pPr algn="ctr"/>
              <a:t>9</a:t>
            </a:fld>
            <a:endParaRPr lang="cs-CZ" sz="900">
              <a:solidFill>
                <a:srgbClr val="CE3736"/>
              </a:solidFill>
            </a:endParaRPr>
          </a:p>
        </p:txBody>
      </p:sp>
      <p:sp>
        <p:nvSpPr>
          <p:cNvPr id="6" name="Nadpis 8"/>
          <p:cNvSpPr>
            <a:spLocks noGrp="1"/>
          </p:cNvSpPr>
          <p:nvPr>
            <p:ph type="title"/>
          </p:nvPr>
        </p:nvSpPr>
        <p:spPr>
          <a:xfrm>
            <a:off x="107504" y="455613"/>
            <a:ext cx="7772400" cy="786011"/>
          </a:xfrm>
        </p:spPr>
        <p:txBody>
          <a:bodyPr lIns="0" tIns="0" rIns="0" bIns="0"/>
          <a:lstStyle/>
          <a:p>
            <a:r>
              <a:rPr lang="cs-CZ" sz="3200" b="0" cap="none" dirty="0" smtClean="0">
                <a:solidFill>
                  <a:schemeClr val="tx2"/>
                </a:solidFill>
              </a:rPr>
              <a:t>Předpisy: výsledek hledání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alphaModFix/>
          </a:blip>
          <a:srcRect/>
          <a:stretch>
            <a:fillRect/>
          </a:stretch>
        </p:blipFill>
        <p:spPr>
          <a:xfrm>
            <a:off x="107504" y="1271104"/>
            <a:ext cx="8874338" cy="5165629"/>
          </a:xfrm>
          <a:prstGeom prst="rect">
            <a:avLst/>
          </a:prstGeom>
          <a:noFill/>
          <a:ln cap="flat">
            <a:noFill/>
          </a:ln>
        </p:spPr>
      </p:pic>
    </p:spTree>
    <p:extLst>
      <p:ext uri="{BB962C8B-B14F-4D97-AF65-F5344CB8AC3E}">
        <p14:creationId xmlns:p14="http://schemas.microsoft.com/office/powerpoint/2010/main" val="2848232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trategie_NTK_MSOFF_2010">
  <a:themeElements>
    <a:clrScheme name="NTK">
      <a:dk1>
        <a:sysClr val="windowText" lastClr="000000"/>
      </a:dk1>
      <a:lt1>
        <a:sysClr val="window" lastClr="FFFFFF"/>
      </a:lt1>
      <a:dk2>
        <a:srgbClr val="CE3736"/>
      </a:dk2>
      <a:lt2>
        <a:srgbClr val="E8E8E8"/>
      </a:lt2>
      <a:accent1>
        <a:srgbClr val="CE3736"/>
      </a:accent1>
      <a:accent2>
        <a:srgbClr val="000000"/>
      </a:accent2>
      <a:accent3>
        <a:srgbClr val="7F7F7F"/>
      </a:accent3>
      <a:accent4>
        <a:srgbClr val="F2F2F2"/>
      </a:accent4>
      <a:accent5>
        <a:srgbClr val="595959"/>
      </a:accent5>
      <a:accent6>
        <a:srgbClr val="BFBFBF"/>
      </a:accent6>
      <a:hlink>
        <a:srgbClr val="CE3736"/>
      </a:hlink>
      <a:folHlink>
        <a:srgbClr val="595959"/>
      </a:folHlink>
    </a:clrScheme>
    <a:fontScheme name="NTK">
      <a:majorFont>
        <a:latin typeface="Univers Com 65 Bold"/>
        <a:ea typeface=""/>
        <a:cs typeface=""/>
      </a:majorFont>
      <a:minorFont>
        <a:latin typeface="Univers Com 55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strategie_NTK_MSOFF_97_2003_NEW_LOGO</Template>
  <TotalTime>353</TotalTime>
  <Words>508</Words>
  <Application>Microsoft Office PowerPoint</Application>
  <PresentationFormat>Předvádění na obrazovce (4:3)</PresentationFormat>
  <Paragraphs>142</Paragraphs>
  <Slides>34</Slides>
  <Notes>34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34</vt:i4>
      </vt:variant>
    </vt:vector>
  </HeadingPairs>
  <TitlesOfParts>
    <vt:vector size="39" baseType="lpstr">
      <vt:lpstr>Arial</vt:lpstr>
      <vt:lpstr>Calibri</vt:lpstr>
      <vt:lpstr>Univers Com 55</vt:lpstr>
      <vt:lpstr>Univers Com 65 Bold</vt:lpstr>
      <vt:lpstr>strategie_NTK_MSOFF_2010</vt:lpstr>
      <vt:lpstr>Databáze v NTK Aspi &amp; Codexis</vt:lpstr>
      <vt:lpstr>O Aspi</vt:lpstr>
      <vt:lpstr>Předpisy</vt:lpstr>
      <vt:lpstr>Jak vyhledávat v systému Aspi</vt:lpstr>
      <vt:lpstr>Hledání v celém Aspi</vt:lpstr>
      <vt:lpstr>Předpisy</vt:lpstr>
      <vt:lpstr>Předpisy: druh + autor</vt:lpstr>
      <vt:lpstr>Předpis: oblast + text</vt:lpstr>
      <vt:lpstr>Předpisy: výsledek hledání</vt:lpstr>
      <vt:lpstr>Předpisy: Související judikatura</vt:lpstr>
      <vt:lpstr>Předpisy: Související judikatura</vt:lpstr>
      <vt:lpstr>Judikatura</vt:lpstr>
      <vt:lpstr>Judikatura: autor</vt:lpstr>
      <vt:lpstr>Judikatura: druh + oblast</vt:lpstr>
      <vt:lpstr>Judikatura: text</vt:lpstr>
      <vt:lpstr>Judikatura: výsledek hledání</vt:lpstr>
      <vt:lpstr>Judikatura: informace o záznamu</vt:lpstr>
      <vt:lpstr>Judikatura: informace o záznamu</vt:lpstr>
      <vt:lpstr>Judikatura: vztah k předpisům</vt:lpstr>
      <vt:lpstr>Judikatura: citace</vt:lpstr>
      <vt:lpstr>Judikatura: citace</vt:lpstr>
      <vt:lpstr>Judikatura: citace</vt:lpstr>
      <vt:lpstr>O Codexis</vt:lpstr>
      <vt:lpstr>Legislativa EU </vt:lpstr>
      <vt:lpstr>Jak vyhledávat v systému Codexis</vt:lpstr>
      <vt:lpstr>Nabídka datových zdrojů</vt:lpstr>
      <vt:lpstr>Rozcestník</vt:lpstr>
      <vt:lpstr>Rozcestník</vt:lpstr>
      <vt:lpstr>Legislativa: číslo/název</vt:lpstr>
      <vt:lpstr>Legislativa: fulltext</vt:lpstr>
      <vt:lpstr>Legislativa: podle vlastností</vt:lpstr>
      <vt:lpstr>Legislativa: podle vlastností</vt:lpstr>
      <vt:lpstr>Prezentace aplikace PowerPoint</vt:lpstr>
      <vt:lpstr>Děkuji za pozornost.</vt:lpstr>
    </vt:vector>
  </TitlesOfParts>
  <Company>NTK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Kateřina Gromotovičová</dc:creator>
  <cp:lastModifiedBy>Věra Krásová</cp:lastModifiedBy>
  <cp:revision>45</cp:revision>
  <dcterms:created xsi:type="dcterms:W3CDTF">2016-04-14T09:26:07Z</dcterms:created>
  <dcterms:modified xsi:type="dcterms:W3CDTF">2016-04-29T10:11:42Z</dcterms:modified>
</cp:coreProperties>
</file>