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61" r:id="rId5"/>
    <p:sldId id="263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8261-2A23-4E3E-B2A3-802A4A42C406}" type="datetimeFigureOut">
              <a:rPr lang="cs-CZ" smtClean="0"/>
              <a:t>17.6.2016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7121-71B0-4613-B753-9F85F327A51F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12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8261-2A23-4E3E-B2A3-802A4A42C406}" type="datetimeFigureOut">
              <a:rPr lang="cs-CZ" smtClean="0"/>
              <a:t>17.6.2016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7121-71B0-4613-B753-9F85F327A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859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8261-2A23-4E3E-B2A3-802A4A42C406}" type="datetimeFigureOut">
              <a:rPr lang="cs-CZ" smtClean="0"/>
              <a:t>17.6.2016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7121-71B0-4613-B753-9F85F327A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828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8261-2A23-4E3E-B2A3-802A4A42C406}" type="datetimeFigureOut">
              <a:rPr lang="cs-CZ" smtClean="0"/>
              <a:t>17.6.2016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7121-71B0-4613-B753-9F85F327A51F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3402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8261-2A23-4E3E-B2A3-802A4A42C406}" type="datetimeFigureOut">
              <a:rPr lang="cs-CZ" smtClean="0"/>
              <a:t>17.6.2016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7121-71B0-4613-B753-9F85F327A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093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8261-2A23-4E3E-B2A3-802A4A42C406}" type="datetimeFigureOut">
              <a:rPr lang="cs-CZ" smtClean="0"/>
              <a:t>17.6.2016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7121-71B0-4613-B753-9F85F327A51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4469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8261-2A23-4E3E-B2A3-802A4A42C406}" type="datetimeFigureOut">
              <a:rPr lang="cs-CZ" smtClean="0"/>
              <a:t>17.6.2016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7121-71B0-4613-B753-9F85F327A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524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8261-2A23-4E3E-B2A3-802A4A42C406}" type="datetimeFigureOut">
              <a:rPr lang="cs-CZ" smtClean="0"/>
              <a:t>17.6.2016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7121-71B0-4613-B753-9F85F327A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515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8261-2A23-4E3E-B2A3-802A4A42C406}" type="datetimeFigureOut">
              <a:rPr lang="cs-CZ" smtClean="0"/>
              <a:t>17.6.2016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7121-71B0-4613-B753-9F85F327A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90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8261-2A23-4E3E-B2A3-802A4A42C406}" type="datetimeFigureOut">
              <a:rPr lang="cs-CZ" smtClean="0"/>
              <a:t>17.6.2016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7121-71B0-4613-B753-9F85F327A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376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8261-2A23-4E3E-B2A3-802A4A42C406}" type="datetimeFigureOut">
              <a:rPr lang="cs-CZ" smtClean="0"/>
              <a:t>17.6.2016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7121-71B0-4613-B753-9F85F327A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2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8261-2A23-4E3E-B2A3-802A4A42C406}" type="datetimeFigureOut">
              <a:rPr lang="cs-CZ" smtClean="0"/>
              <a:t>17.6.2016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7121-71B0-4613-B753-9F85F327A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14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8261-2A23-4E3E-B2A3-802A4A42C406}" type="datetimeFigureOut">
              <a:rPr lang="cs-CZ" smtClean="0"/>
              <a:t>17.6.2016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7121-71B0-4613-B753-9F85F327A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62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8261-2A23-4E3E-B2A3-802A4A42C406}" type="datetimeFigureOut">
              <a:rPr lang="cs-CZ" smtClean="0"/>
              <a:t>17.6.2016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7121-71B0-4613-B753-9F85F327A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258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8261-2A23-4E3E-B2A3-802A4A42C406}" type="datetimeFigureOut">
              <a:rPr lang="cs-CZ" smtClean="0"/>
              <a:t>17.6.2016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7121-71B0-4613-B753-9F85F327A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07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8261-2A23-4E3E-B2A3-802A4A42C406}" type="datetimeFigureOut">
              <a:rPr lang="cs-CZ" smtClean="0"/>
              <a:t>17.6.2016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7121-71B0-4613-B753-9F85F327A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45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8261-2A23-4E3E-B2A3-802A4A42C406}" type="datetimeFigureOut">
              <a:rPr lang="cs-CZ" smtClean="0"/>
              <a:t>17.6.2016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7121-71B0-4613-B753-9F85F327A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56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9FF8261-2A23-4E3E-B2A3-802A4A42C406}" type="datetimeFigureOut">
              <a:rPr lang="cs-CZ" smtClean="0"/>
              <a:t>17.6.2016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FA97121-71B0-4613-B753-9F85F327A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695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Wiley</a:t>
            </a:r>
            <a:r>
              <a:rPr lang="cs-CZ" b="1" dirty="0" smtClean="0"/>
              <a:t> Online </a:t>
            </a:r>
            <a:r>
              <a:rPr lang="cs-CZ" b="1" dirty="0" err="1" smtClean="0"/>
              <a:t>Library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chemeClr val="tx1">
                    <a:lumMod val="95000"/>
                  </a:schemeClr>
                </a:solidFill>
              </a:rPr>
              <a:t>Rozsáhlá multidisciplinární plnotextová databáze</a:t>
            </a:r>
            <a:endParaRPr lang="cs-CZ" sz="28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40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167258"/>
            <a:ext cx="8534400" cy="1507067"/>
          </a:xfrm>
        </p:spPr>
        <p:txBody>
          <a:bodyPr/>
          <a:lstStyle/>
          <a:p>
            <a:pPr algn="ctr"/>
            <a:r>
              <a:rPr lang="cs-CZ" dirty="0" smtClean="0"/>
              <a:t>John </a:t>
            </a:r>
            <a:r>
              <a:rPr lang="cs-CZ" dirty="0" err="1" smtClean="0"/>
              <a:t>Wiley</a:t>
            </a:r>
            <a:r>
              <a:rPr lang="cs-CZ" dirty="0" smtClean="0"/>
              <a:t> &amp; </a:t>
            </a:r>
            <a:r>
              <a:rPr lang="cs-CZ" dirty="0" err="1" smtClean="0"/>
              <a:t>Sons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>
                    <a:lumMod val="95000"/>
                  </a:schemeClr>
                </a:solidFill>
              </a:rPr>
              <a:t>Založeno 1807 v New Yorku</a:t>
            </a:r>
          </a:p>
          <a:p>
            <a:r>
              <a:rPr lang="cs-CZ" dirty="0" smtClean="0">
                <a:solidFill>
                  <a:schemeClr val="tx1">
                    <a:lumMod val="95000"/>
                  </a:schemeClr>
                </a:solidFill>
              </a:rPr>
              <a:t>Globální nakladatelství specializující se na </a:t>
            </a:r>
            <a:r>
              <a:rPr lang="cs-CZ" dirty="0" err="1" smtClean="0">
                <a:solidFill>
                  <a:schemeClr val="tx1">
                    <a:lumMod val="95000"/>
                  </a:schemeClr>
                </a:solidFill>
              </a:rPr>
              <a:t>academic</a:t>
            </a:r>
            <a:r>
              <a:rPr lang="cs-CZ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1">
                    <a:lumMod val="95000"/>
                  </a:schemeClr>
                </a:solidFill>
              </a:rPr>
              <a:t>publishing</a:t>
            </a:r>
            <a:endParaRPr lang="cs-CZ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cs-CZ" dirty="0" smtClean="0">
                <a:solidFill>
                  <a:schemeClr val="tx1">
                    <a:lumMod val="95000"/>
                  </a:schemeClr>
                </a:solidFill>
              </a:rPr>
              <a:t>Cca 5000 zaměstnanců</a:t>
            </a:r>
          </a:p>
          <a:p>
            <a:r>
              <a:rPr lang="cs-CZ" dirty="0" smtClean="0">
                <a:solidFill>
                  <a:schemeClr val="tx1">
                    <a:lumMod val="95000"/>
                  </a:schemeClr>
                </a:solidFill>
              </a:rPr>
              <a:t>Mimo jiné vydává </a:t>
            </a:r>
            <a:r>
              <a:rPr lang="cs-CZ" dirty="0" err="1" smtClean="0">
                <a:solidFill>
                  <a:schemeClr val="tx1">
                    <a:lumMod val="95000"/>
                  </a:schemeClr>
                </a:solidFill>
              </a:rPr>
              <a:t>For</a:t>
            </a:r>
            <a:r>
              <a:rPr lang="cs-CZ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1">
                    <a:lumMod val="95000"/>
                  </a:schemeClr>
                </a:solidFill>
              </a:rPr>
              <a:t>Dummies</a:t>
            </a:r>
            <a:endParaRPr lang="cs-CZ" dirty="0" smtClean="0">
              <a:solidFill>
                <a:schemeClr val="tx1">
                  <a:lumMod val="95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325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0350" y="889000"/>
            <a:ext cx="40513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77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8309" y="-1212461"/>
            <a:ext cx="8534401" cy="2281600"/>
          </a:xfrm>
        </p:spPr>
        <p:txBody>
          <a:bodyPr/>
          <a:lstStyle/>
          <a:p>
            <a:r>
              <a:rPr lang="cs-CZ" dirty="0" err="1"/>
              <a:t>W</a:t>
            </a:r>
            <a:r>
              <a:rPr lang="cs-CZ" dirty="0" err="1" smtClean="0"/>
              <a:t>iley</a:t>
            </a:r>
            <a:r>
              <a:rPr lang="cs-CZ" dirty="0" smtClean="0"/>
              <a:t> online </a:t>
            </a:r>
            <a:r>
              <a:rPr lang="cs-CZ" dirty="0" err="1" smtClean="0"/>
              <a:t>library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6261" y="1631302"/>
            <a:ext cx="10652481" cy="1498600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tx1">
                    <a:lumMod val="95000"/>
                  </a:schemeClr>
                </a:solidFill>
              </a:rPr>
              <a:t>E-knihy a E-časopisy -NTK zprostředkuje 1100 online časopisů a 70 e-knih zaměřených na oblast techniky a přírodních věd (celkově 1 500 periodik </a:t>
            </a:r>
            <a:r>
              <a:rPr lang="cs-CZ" sz="2400" dirty="0" smtClean="0">
                <a:solidFill>
                  <a:schemeClr val="tx1">
                    <a:lumMod val="95000"/>
                  </a:schemeClr>
                </a:solidFill>
              </a:rPr>
              <a:t> 18 </a:t>
            </a:r>
            <a:r>
              <a:rPr lang="cs-CZ" sz="2400" dirty="0">
                <a:solidFill>
                  <a:schemeClr val="tx1">
                    <a:lumMod val="95000"/>
                  </a:schemeClr>
                </a:solidFill>
              </a:rPr>
              <a:t>000 e-knih</a:t>
            </a:r>
            <a:r>
              <a:rPr lang="cs-CZ" sz="2400" dirty="0" smtClean="0">
                <a:solidFill>
                  <a:schemeClr val="tx1">
                    <a:lumMod val="95000"/>
                  </a:schemeClr>
                </a:solidFill>
              </a:rPr>
              <a:t>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tx1">
                    <a:lumMod val="95000"/>
                  </a:schemeClr>
                </a:solidFill>
              </a:rPr>
              <a:t>Pokrytí od 1996 po </a:t>
            </a:r>
            <a:r>
              <a:rPr lang="cs-CZ" sz="2400" dirty="0" smtClean="0">
                <a:solidFill>
                  <a:schemeClr val="tx1">
                    <a:lumMod val="95000"/>
                  </a:schemeClr>
                </a:solidFill>
              </a:rPr>
              <a:t>současnost</a:t>
            </a:r>
          </a:p>
          <a:p>
            <a:endParaRPr lang="cs-CZ" dirty="0">
              <a:solidFill>
                <a:schemeClr val="tx1">
                  <a:lumMod val="9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342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0933" y="0"/>
            <a:ext cx="8534400" cy="1507067"/>
          </a:xfrm>
        </p:spPr>
        <p:txBody>
          <a:bodyPr/>
          <a:lstStyle/>
          <a:p>
            <a:pPr algn="ctr"/>
            <a:r>
              <a:rPr lang="cs-CZ" dirty="0" smtClean="0"/>
              <a:t>Obory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61697" y="1768151"/>
            <a:ext cx="4937655" cy="3615267"/>
          </a:xfrm>
        </p:spPr>
        <p:txBody>
          <a:bodyPr/>
          <a:lstStyle/>
          <a:p>
            <a:pPr lvl="4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>
                    <a:lumMod val="95000"/>
                  </a:schemeClr>
                </a:solidFill>
              </a:rPr>
              <a:t>Zemědělství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>
                    <a:lumMod val="95000"/>
                  </a:schemeClr>
                </a:solidFill>
              </a:rPr>
              <a:t>Architektura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>
                    <a:lumMod val="95000"/>
                  </a:schemeClr>
                </a:solidFill>
              </a:rPr>
              <a:t>Umění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>
                    <a:lumMod val="95000"/>
                  </a:schemeClr>
                </a:solidFill>
              </a:rPr>
              <a:t>Ekonomika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>
                    <a:lumMod val="95000"/>
                  </a:schemeClr>
                </a:solidFill>
              </a:rPr>
              <a:t>Chemie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>
                    <a:lumMod val="95000"/>
                  </a:schemeClr>
                </a:solidFill>
              </a:rPr>
              <a:t>Informační věda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>
                    <a:lumMod val="95000"/>
                  </a:schemeClr>
                </a:solidFill>
              </a:rPr>
              <a:t>Přírodní vědy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>
                    <a:lumMod val="95000"/>
                  </a:schemeClr>
                </a:solidFill>
              </a:rPr>
              <a:t>Právo a kriminologie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94950" y="1507067"/>
            <a:ext cx="4934479" cy="3615266"/>
          </a:xfrm>
        </p:spPr>
        <p:txBody>
          <a:bodyPr/>
          <a:lstStyle/>
          <a:p>
            <a:r>
              <a:rPr lang="cs-CZ" dirty="0" err="1" smtClean="0">
                <a:solidFill>
                  <a:schemeClr val="tx1">
                    <a:lumMod val="95000"/>
                  </a:schemeClr>
                </a:solidFill>
              </a:rPr>
              <a:t>Life</a:t>
            </a:r>
            <a:r>
              <a:rPr lang="cs-CZ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1">
                    <a:lumMod val="95000"/>
                  </a:schemeClr>
                </a:solidFill>
              </a:rPr>
              <a:t>sciences</a:t>
            </a:r>
            <a:endParaRPr lang="cs-CZ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cs-CZ" dirty="0" smtClean="0">
                <a:solidFill>
                  <a:schemeClr val="tx1">
                    <a:lumMod val="95000"/>
                  </a:schemeClr>
                </a:solidFill>
              </a:rPr>
              <a:t>Matematika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>
                    <a:lumMod val="95000"/>
                  </a:schemeClr>
                </a:solidFill>
              </a:rPr>
              <a:t>Medicína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>
                    <a:lumMod val="95000"/>
                  </a:schemeClr>
                </a:solidFill>
              </a:rPr>
              <a:t>Fyzika</a:t>
            </a:r>
          </a:p>
          <a:p>
            <a:r>
              <a:rPr lang="cs-CZ" dirty="0" smtClean="0">
                <a:solidFill>
                  <a:schemeClr val="tx1">
                    <a:lumMod val="95000"/>
                  </a:schemeClr>
                </a:solidFill>
              </a:rPr>
              <a:t>Psychologie</a:t>
            </a:r>
          </a:p>
          <a:p>
            <a:r>
              <a:rPr lang="cs-CZ" dirty="0" smtClean="0">
                <a:solidFill>
                  <a:schemeClr val="tx1">
                    <a:lumMod val="95000"/>
                  </a:schemeClr>
                </a:solidFill>
              </a:rPr>
              <a:t>Společenské vědy</a:t>
            </a:r>
          </a:p>
          <a:p>
            <a:r>
              <a:rPr lang="cs-CZ" dirty="0" err="1" smtClean="0">
                <a:solidFill>
                  <a:schemeClr val="tx1">
                    <a:lumMod val="95000"/>
                  </a:schemeClr>
                </a:solidFill>
              </a:rPr>
              <a:t>Veterina</a:t>
            </a:r>
            <a:endParaRPr lang="cs-CZ" dirty="0" smtClean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10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526</TotalTime>
  <Words>89</Words>
  <Application>Microsoft Office PowerPoint</Application>
  <PresentationFormat>Širokoúhlá obrazovka</PresentationFormat>
  <Paragraphs>28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Century Gothic</vt:lpstr>
      <vt:lpstr>Wingdings</vt:lpstr>
      <vt:lpstr>Wingdings 3</vt:lpstr>
      <vt:lpstr>Řez</vt:lpstr>
      <vt:lpstr>Wiley Online Library </vt:lpstr>
      <vt:lpstr>John Wiley &amp; Sons</vt:lpstr>
      <vt:lpstr>Prezentace aplikace PowerPoint</vt:lpstr>
      <vt:lpstr>Wiley online library</vt:lpstr>
      <vt:lpstr>Obory</vt:lpstr>
    </vt:vector>
  </TitlesOfParts>
  <Company>NTK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Wiley Online Library </dc:title>
  <dc:creator>Petr Nouza</dc:creator>
  <cp:lastModifiedBy>Petr Nouza</cp:lastModifiedBy>
  <cp:revision>15</cp:revision>
  <dcterms:created xsi:type="dcterms:W3CDTF">2016-06-08T08:15:23Z</dcterms:created>
  <dcterms:modified xsi:type="dcterms:W3CDTF">2016-06-17T09:15:16Z</dcterms:modified>
</cp:coreProperties>
</file>