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9" r:id="rId3"/>
    <p:sldId id="260" r:id="rId4"/>
    <p:sldId id="261" r:id="rId5"/>
    <p:sldId id="263" r:id="rId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44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F8261-2A23-4E3E-B2A3-802A4A42C406}" type="datetimeFigureOut">
              <a:rPr lang="cs-CZ" smtClean="0"/>
              <a:t>17.6.2016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97121-71B0-4613-B753-9F85F327A51F}" type="slidenum">
              <a:rPr lang="cs-CZ" smtClean="0"/>
              <a:t>‹#›</a:t>
            </a:fld>
            <a:endParaRPr lang="cs-CZ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81289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F8261-2A23-4E3E-B2A3-802A4A42C406}" type="datetimeFigureOut">
              <a:rPr lang="cs-CZ" smtClean="0"/>
              <a:t>17.6.2016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97121-71B0-4613-B753-9F85F327A51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3859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F8261-2A23-4E3E-B2A3-802A4A42C406}" type="datetimeFigureOut">
              <a:rPr lang="cs-CZ" smtClean="0"/>
              <a:t>17.6.2016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97121-71B0-4613-B753-9F85F327A51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608281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F8261-2A23-4E3E-B2A3-802A4A42C406}" type="datetimeFigureOut">
              <a:rPr lang="cs-CZ" smtClean="0"/>
              <a:t>17.6.2016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97121-71B0-4613-B753-9F85F327A51F}" type="slidenum">
              <a:rPr lang="cs-CZ" smtClean="0"/>
              <a:t>‹#›</a:t>
            </a:fld>
            <a:endParaRPr lang="cs-CZ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234022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F8261-2A23-4E3E-B2A3-802A4A42C406}" type="datetimeFigureOut">
              <a:rPr lang="cs-CZ" smtClean="0"/>
              <a:t>17.6.2016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97121-71B0-4613-B753-9F85F327A51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80932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F8261-2A23-4E3E-B2A3-802A4A42C406}" type="datetimeFigureOut">
              <a:rPr lang="cs-CZ" smtClean="0"/>
              <a:t>17.6.2016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97121-71B0-4613-B753-9F85F327A51F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744698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F8261-2A23-4E3E-B2A3-802A4A42C406}" type="datetimeFigureOut">
              <a:rPr lang="cs-CZ" smtClean="0"/>
              <a:t>17.6.2016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97121-71B0-4613-B753-9F85F327A51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95241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F8261-2A23-4E3E-B2A3-802A4A42C406}" type="datetimeFigureOut">
              <a:rPr lang="cs-CZ" smtClean="0"/>
              <a:t>17.6.2016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97121-71B0-4613-B753-9F85F327A51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125158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F8261-2A23-4E3E-B2A3-802A4A42C406}" type="datetimeFigureOut">
              <a:rPr lang="cs-CZ" smtClean="0"/>
              <a:t>17.6.2016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97121-71B0-4613-B753-9F85F327A51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49908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F8261-2A23-4E3E-B2A3-802A4A42C406}" type="datetimeFigureOut">
              <a:rPr lang="cs-CZ" smtClean="0"/>
              <a:t>17.6.2016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97121-71B0-4613-B753-9F85F327A51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8376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F8261-2A23-4E3E-B2A3-802A4A42C406}" type="datetimeFigureOut">
              <a:rPr lang="cs-CZ" smtClean="0"/>
              <a:t>17.6.2016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97121-71B0-4613-B753-9F85F327A51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7221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F8261-2A23-4E3E-B2A3-802A4A42C406}" type="datetimeFigureOut">
              <a:rPr lang="cs-CZ" smtClean="0"/>
              <a:t>17.6.2016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97121-71B0-4613-B753-9F85F327A51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7148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F8261-2A23-4E3E-B2A3-802A4A42C406}" type="datetimeFigureOut">
              <a:rPr lang="cs-CZ" smtClean="0"/>
              <a:t>17.6.2016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97121-71B0-4613-B753-9F85F327A51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95628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F8261-2A23-4E3E-B2A3-802A4A42C406}" type="datetimeFigureOut">
              <a:rPr lang="cs-CZ" smtClean="0"/>
              <a:t>17.6.2016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97121-71B0-4613-B753-9F85F327A51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4258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F8261-2A23-4E3E-B2A3-802A4A42C406}" type="datetimeFigureOut">
              <a:rPr lang="cs-CZ" smtClean="0"/>
              <a:t>17.6.2016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97121-71B0-4613-B753-9F85F327A51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6073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F8261-2A23-4E3E-B2A3-802A4A42C406}" type="datetimeFigureOut">
              <a:rPr lang="cs-CZ" smtClean="0"/>
              <a:t>17.6.2016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97121-71B0-4613-B753-9F85F327A51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87452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F8261-2A23-4E3E-B2A3-802A4A42C406}" type="datetimeFigureOut">
              <a:rPr lang="cs-CZ" smtClean="0"/>
              <a:t>17.6.2016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97121-71B0-4613-B753-9F85F327A51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3565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9FF8261-2A23-4E3E-B2A3-802A4A42C406}" type="datetimeFigureOut">
              <a:rPr lang="cs-CZ" smtClean="0"/>
              <a:t>17.6.2016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FA97121-71B0-4613-B753-9F85F327A51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96950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  <p:sldLayoutId id="214748370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 err="1" smtClean="0"/>
              <a:t>Wiley</a:t>
            </a:r>
            <a:r>
              <a:rPr lang="cs-CZ" b="1" dirty="0" smtClean="0"/>
              <a:t> Online </a:t>
            </a:r>
            <a:r>
              <a:rPr lang="cs-CZ" b="1" dirty="0" err="1" smtClean="0"/>
              <a:t>Library</a:t>
            </a:r>
            <a:r>
              <a:rPr lang="cs-CZ" b="1" dirty="0" smtClean="0"/>
              <a:t/>
            </a:r>
            <a:br>
              <a:rPr lang="cs-CZ" b="1" dirty="0" smtClean="0"/>
            </a:b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2800" dirty="0" smtClean="0">
                <a:solidFill>
                  <a:schemeClr val="tx1">
                    <a:lumMod val="95000"/>
                  </a:schemeClr>
                </a:solidFill>
              </a:rPr>
              <a:t>Rozsáhlá multidisciplinární plnotextová databáze</a:t>
            </a:r>
            <a:endParaRPr lang="cs-CZ" sz="2800" dirty="0">
              <a:solidFill>
                <a:schemeClr val="tx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2402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212" y="167258"/>
            <a:ext cx="8534400" cy="1507067"/>
          </a:xfrm>
        </p:spPr>
        <p:txBody>
          <a:bodyPr/>
          <a:lstStyle/>
          <a:p>
            <a:pPr algn="ctr"/>
            <a:r>
              <a:rPr lang="cs-CZ" dirty="0" smtClean="0"/>
              <a:t>John </a:t>
            </a:r>
            <a:r>
              <a:rPr lang="cs-CZ" dirty="0" err="1" smtClean="0"/>
              <a:t>Wiley</a:t>
            </a:r>
            <a:r>
              <a:rPr lang="cs-CZ" dirty="0" smtClean="0"/>
              <a:t> &amp; </a:t>
            </a:r>
            <a:r>
              <a:rPr lang="cs-CZ" dirty="0" err="1" smtClean="0"/>
              <a:t>Sons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1">
                    <a:lumMod val="95000"/>
                  </a:schemeClr>
                </a:solidFill>
              </a:rPr>
              <a:t>Založeno 1807 v New Yorku</a:t>
            </a:r>
          </a:p>
          <a:p>
            <a:r>
              <a:rPr lang="cs-CZ" dirty="0" smtClean="0">
                <a:solidFill>
                  <a:schemeClr val="tx1">
                    <a:lumMod val="95000"/>
                  </a:schemeClr>
                </a:solidFill>
              </a:rPr>
              <a:t>Globální nakladatelství specializující se na </a:t>
            </a:r>
            <a:r>
              <a:rPr lang="cs-CZ" dirty="0" err="1" smtClean="0">
                <a:solidFill>
                  <a:schemeClr val="tx1">
                    <a:lumMod val="95000"/>
                  </a:schemeClr>
                </a:solidFill>
              </a:rPr>
              <a:t>academic</a:t>
            </a:r>
            <a:r>
              <a:rPr lang="cs-CZ" dirty="0" smtClean="0">
                <a:solidFill>
                  <a:schemeClr val="tx1">
                    <a:lumMod val="95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tx1">
                    <a:lumMod val="95000"/>
                  </a:schemeClr>
                </a:solidFill>
              </a:rPr>
              <a:t>publishing</a:t>
            </a:r>
            <a:endParaRPr lang="cs-CZ" dirty="0" smtClean="0">
              <a:solidFill>
                <a:schemeClr val="tx1">
                  <a:lumMod val="95000"/>
                </a:schemeClr>
              </a:solidFill>
            </a:endParaRPr>
          </a:p>
          <a:p>
            <a:r>
              <a:rPr lang="cs-CZ" dirty="0" smtClean="0">
                <a:solidFill>
                  <a:schemeClr val="tx1">
                    <a:lumMod val="95000"/>
                  </a:schemeClr>
                </a:solidFill>
              </a:rPr>
              <a:t>Cca 5000 zaměstnanců</a:t>
            </a:r>
          </a:p>
          <a:p>
            <a:r>
              <a:rPr lang="cs-CZ" dirty="0" smtClean="0">
                <a:solidFill>
                  <a:schemeClr val="tx1">
                    <a:lumMod val="95000"/>
                  </a:schemeClr>
                </a:solidFill>
              </a:rPr>
              <a:t>Mimo jiné vydává </a:t>
            </a:r>
            <a:r>
              <a:rPr lang="cs-CZ" dirty="0" err="1" smtClean="0">
                <a:solidFill>
                  <a:schemeClr val="tx1">
                    <a:lumMod val="95000"/>
                  </a:schemeClr>
                </a:solidFill>
              </a:rPr>
              <a:t>For</a:t>
            </a:r>
            <a:r>
              <a:rPr lang="cs-CZ" dirty="0" smtClean="0">
                <a:solidFill>
                  <a:schemeClr val="tx1">
                    <a:lumMod val="95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tx1">
                    <a:lumMod val="95000"/>
                  </a:schemeClr>
                </a:solidFill>
              </a:rPr>
              <a:t>Dummies</a:t>
            </a:r>
            <a:endParaRPr lang="cs-CZ" dirty="0" smtClean="0">
              <a:solidFill>
                <a:schemeClr val="tx1">
                  <a:lumMod val="95000"/>
                </a:schemeClr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33257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0350" y="889000"/>
            <a:ext cx="4051300" cy="5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0777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48309" y="-1212461"/>
            <a:ext cx="8534401" cy="2281600"/>
          </a:xfrm>
        </p:spPr>
        <p:txBody>
          <a:bodyPr/>
          <a:lstStyle/>
          <a:p>
            <a:r>
              <a:rPr lang="cs-CZ" dirty="0" err="1"/>
              <a:t>W</a:t>
            </a:r>
            <a:r>
              <a:rPr lang="cs-CZ" dirty="0" err="1" smtClean="0"/>
              <a:t>iley</a:t>
            </a:r>
            <a:r>
              <a:rPr lang="cs-CZ" dirty="0" smtClean="0"/>
              <a:t> online </a:t>
            </a:r>
            <a:r>
              <a:rPr lang="cs-CZ" dirty="0" err="1" smtClean="0"/>
              <a:t>library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16261" y="1631302"/>
            <a:ext cx="10652481" cy="1498600"/>
          </a:xfrm>
        </p:spPr>
        <p:txBody>
          <a:bodyPr>
            <a:normAutofit fontScale="92500" lnSpcReduction="20000"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sz="2400" dirty="0">
                <a:solidFill>
                  <a:schemeClr val="tx1">
                    <a:lumMod val="95000"/>
                  </a:schemeClr>
                </a:solidFill>
              </a:rPr>
              <a:t>E-knihy a E-časopisy -NTK zprostředkuje 1100 online časopisů a 70 e-knih zaměřených na oblast techniky a přírodních věd (celkově 1 500 periodik </a:t>
            </a:r>
            <a:r>
              <a:rPr lang="cs-CZ" sz="2400" dirty="0" smtClean="0">
                <a:solidFill>
                  <a:schemeClr val="tx1">
                    <a:lumMod val="95000"/>
                  </a:schemeClr>
                </a:solidFill>
              </a:rPr>
              <a:t> 18 </a:t>
            </a:r>
            <a:r>
              <a:rPr lang="cs-CZ" sz="2400" dirty="0">
                <a:solidFill>
                  <a:schemeClr val="tx1">
                    <a:lumMod val="95000"/>
                  </a:schemeClr>
                </a:solidFill>
              </a:rPr>
              <a:t>000 e-knih</a:t>
            </a:r>
            <a:r>
              <a:rPr lang="cs-CZ" sz="2400" dirty="0" smtClean="0">
                <a:solidFill>
                  <a:schemeClr val="tx1">
                    <a:lumMod val="95000"/>
                  </a:schemeClr>
                </a:solidFill>
              </a:rPr>
              <a:t>).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sz="2400" dirty="0">
                <a:solidFill>
                  <a:schemeClr val="tx1">
                    <a:lumMod val="95000"/>
                  </a:schemeClr>
                </a:solidFill>
              </a:rPr>
              <a:t>Pokrytí od 1996 po </a:t>
            </a:r>
            <a:r>
              <a:rPr lang="cs-CZ" sz="2400" dirty="0" smtClean="0">
                <a:solidFill>
                  <a:schemeClr val="tx1">
                    <a:lumMod val="95000"/>
                  </a:schemeClr>
                </a:solidFill>
              </a:rPr>
              <a:t>současnost</a:t>
            </a:r>
          </a:p>
          <a:p>
            <a:endParaRPr lang="cs-CZ" dirty="0">
              <a:solidFill>
                <a:schemeClr val="tx1">
                  <a:lumMod val="95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dirty="0" smtClean="0">
              <a:solidFill>
                <a:srgbClr val="FF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dirty="0">
              <a:solidFill>
                <a:srgbClr val="FF0000"/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63425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40933" y="0"/>
            <a:ext cx="8534400" cy="1507067"/>
          </a:xfrm>
        </p:spPr>
        <p:txBody>
          <a:bodyPr/>
          <a:lstStyle/>
          <a:p>
            <a:pPr algn="ctr"/>
            <a:r>
              <a:rPr lang="cs-CZ" dirty="0" smtClean="0"/>
              <a:t>Obory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61697" y="1768151"/>
            <a:ext cx="4937655" cy="3615267"/>
          </a:xfrm>
        </p:spPr>
        <p:txBody>
          <a:bodyPr/>
          <a:lstStyle/>
          <a:p>
            <a:pPr lvl="4">
              <a:buFont typeface="Wingdings" panose="05000000000000000000" pitchFamily="2" charset="2"/>
              <a:buChar char="Ø"/>
            </a:pPr>
            <a:r>
              <a:rPr lang="cs-CZ" sz="2000" dirty="0">
                <a:solidFill>
                  <a:schemeClr val="tx1">
                    <a:lumMod val="95000"/>
                  </a:schemeClr>
                </a:solidFill>
              </a:rPr>
              <a:t>Zemědělství</a:t>
            </a:r>
          </a:p>
          <a:p>
            <a:pPr lvl="4">
              <a:buFont typeface="Wingdings" panose="05000000000000000000" pitchFamily="2" charset="2"/>
              <a:buChar char="Ø"/>
            </a:pPr>
            <a:r>
              <a:rPr lang="cs-CZ" sz="2000" dirty="0">
                <a:solidFill>
                  <a:schemeClr val="tx1">
                    <a:lumMod val="95000"/>
                  </a:schemeClr>
                </a:solidFill>
              </a:rPr>
              <a:t>Architektura</a:t>
            </a:r>
          </a:p>
          <a:p>
            <a:pPr lvl="4">
              <a:buFont typeface="Wingdings" panose="05000000000000000000" pitchFamily="2" charset="2"/>
              <a:buChar char="Ø"/>
            </a:pPr>
            <a:r>
              <a:rPr lang="cs-CZ" sz="2000" dirty="0">
                <a:solidFill>
                  <a:schemeClr val="tx1">
                    <a:lumMod val="95000"/>
                  </a:schemeClr>
                </a:solidFill>
              </a:rPr>
              <a:t>Umění</a:t>
            </a:r>
          </a:p>
          <a:p>
            <a:pPr lvl="4">
              <a:buFont typeface="Wingdings" panose="05000000000000000000" pitchFamily="2" charset="2"/>
              <a:buChar char="Ø"/>
            </a:pPr>
            <a:r>
              <a:rPr lang="cs-CZ" sz="2000" dirty="0">
                <a:solidFill>
                  <a:schemeClr val="tx1">
                    <a:lumMod val="95000"/>
                  </a:schemeClr>
                </a:solidFill>
              </a:rPr>
              <a:t>Ekonomika</a:t>
            </a:r>
          </a:p>
          <a:p>
            <a:pPr lvl="4">
              <a:buFont typeface="Wingdings" panose="05000000000000000000" pitchFamily="2" charset="2"/>
              <a:buChar char="Ø"/>
            </a:pPr>
            <a:r>
              <a:rPr lang="cs-CZ" sz="2000" dirty="0">
                <a:solidFill>
                  <a:schemeClr val="tx1">
                    <a:lumMod val="95000"/>
                  </a:schemeClr>
                </a:solidFill>
              </a:rPr>
              <a:t>Chemie</a:t>
            </a:r>
          </a:p>
          <a:p>
            <a:pPr lvl="4">
              <a:buFont typeface="Wingdings" panose="05000000000000000000" pitchFamily="2" charset="2"/>
              <a:buChar char="Ø"/>
            </a:pPr>
            <a:r>
              <a:rPr lang="cs-CZ" sz="2000" dirty="0">
                <a:solidFill>
                  <a:schemeClr val="tx1">
                    <a:lumMod val="95000"/>
                  </a:schemeClr>
                </a:solidFill>
              </a:rPr>
              <a:t>Informační věda</a:t>
            </a:r>
          </a:p>
          <a:p>
            <a:pPr lvl="4">
              <a:buFont typeface="Wingdings" panose="05000000000000000000" pitchFamily="2" charset="2"/>
              <a:buChar char="Ø"/>
            </a:pPr>
            <a:r>
              <a:rPr lang="cs-CZ" sz="2000" dirty="0">
                <a:solidFill>
                  <a:schemeClr val="tx1">
                    <a:lumMod val="95000"/>
                  </a:schemeClr>
                </a:solidFill>
              </a:rPr>
              <a:t>Přírodní vědy</a:t>
            </a:r>
          </a:p>
          <a:p>
            <a:pPr lvl="4">
              <a:buFont typeface="Wingdings" panose="05000000000000000000" pitchFamily="2" charset="2"/>
              <a:buChar char="Ø"/>
            </a:pPr>
            <a:r>
              <a:rPr lang="cs-CZ" sz="2000" dirty="0">
                <a:solidFill>
                  <a:schemeClr val="tx1">
                    <a:lumMod val="95000"/>
                  </a:schemeClr>
                </a:solidFill>
              </a:rPr>
              <a:t>Právo a kriminologie</a:t>
            </a:r>
          </a:p>
          <a:p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294950" y="1507067"/>
            <a:ext cx="4934479" cy="3615266"/>
          </a:xfrm>
        </p:spPr>
        <p:txBody>
          <a:bodyPr/>
          <a:lstStyle/>
          <a:p>
            <a:r>
              <a:rPr lang="cs-CZ" dirty="0" err="1" smtClean="0">
                <a:solidFill>
                  <a:schemeClr val="tx1">
                    <a:lumMod val="95000"/>
                  </a:schemeClr>
                </a:solidFill>
              </a:rPr>
              <a:t>Life</a:t>
            </a:r>
            <a:r>
              <a:rPr lang="cs-CZ" dirty="0" smtClean="0">
                <a:solidFill>
                  <a:schemeClr val="tx1">
                    <a:lumMod val="95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tx1">
                    <a:lumMod val="95000"/>
                  </a:schemeClr>
                </a:solidFill>
              </a:rPr>
              <a:t>sciences</a:t>
            </a:r>
            <a:endParaRPr lang="cs-CZ" dirty="0" smtClean="0">
              <a:solidFill>
                <a:schemeClr val="tx1">
                  <a:lumMod val="95000"/>
                </a:schemeClr>
              </a:solidFill>
            </a:endParaRPr>
          </a:p>
          <a:p>
            <a:r>
              <a:rPr lang="cs-CZ" dirty="0" smtClean="0">
                <a:solidFill>
                  <a:schemeClr val="tx1">
                    <a:lumMod val="95000"/>
                  </a:schemeClr>
                </a:solidFill>
              </a:rPr>
              <a:t>Matematika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>
                <a:solidFill>
                  <a:schemeClr val="tx1">
                    <a:lumMod val="95000"/>
                  </a:schemeClr>
                </a:solidFill>
              </a:rPr>
              <a:t>Medicína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>
                <a:solidFill>
                  <a:schemeClr val="tx1">
                    <a:lumMod val="95000"/>
                  </a:schemeClr>
                </a:solidFill>
              </a:rPr>
              <a:t>Fyzika</a:t>
            </a:r>
          </a:p>
          <a:p>
            <a:r>
              <a:rPr lang="cs-CZ" dirty="0" smtClean="0">
                <a:solidFill>
                  <a:schemeClr val="tx1">
                    <a:lumMod val="95000"/>
                  </a:schemeClr>
                </a:solidFill>
              </a:rPr>
              <a:t>Psychologie</a:t>
            </a:r>
          </a:p>
          <a:p>
            <a:r>
              <a:rPr lang="cs-CZ" dirty="0" smtClean="0">
                <a:solidFill>
                  <a:schemeClr val="tx1">
                    <a:lumMod val="95000"/>
                  </a:schemeClr>
                </a:solidFill>
              </a:rPr>
              <a:t>Společenské vědy</a:t>
            </a:r>
          </a:p>
          <a:p>
            <a:r>
              <a:rPr lang="cs-CZ" dirty="0" err="1" smtClean="0">
                <a:solidFill>
                  <a:schemeClr val="tx1">
                    <a:lumMod val="95000"/>
                  </a:schemeClr>
                </a:solidFill>
              </a:rPr>
              <a:t>Veterina</a:t>
            </a:r>
            <a:endParaRPr lang="cs-CZ" dirty="0" smtClean="0">
              <a:solidFill>
                <a:schemeClr val="tx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1100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Řez">
  <a:themeElements>
    <a:clrScheme name="Řez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Řez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Řez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526</TotalTime>
  <Words>89</Words>
  <Application>Microsoft Office PowerPoint</Application>
  <PresentationFormat>Širokoúhlá obrazovka</PresentationFormat>
  <Paragraphs>28</Paragraphs>
  <Slides>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9" baseType="lpstr">
      <vt:lpstr>Century Gothic</vt:lpstr>
      <vt:lpstr>Wingdings</vt:lpstr>
      <vt:lpstr>Wingdings 3</vt:lpstr>
      <vt:lpstr>Řez</vt:lpstr>
      <vt:lpstr>Wiley Online Library </vt:lpstr>
      <vt:lpstr>John Wiley &amp; Sons</vt:lpstr>
      <vt:lpstr>Prezentace aplikace PowerPoint</vt:lpstr>
      <vt:lpstr>Wiley online library</vt:lpstr>
      <vt:lpstr>Obory</vt:lpstr>
    </vt:vector>
  </TitlesOfParts>
  <Company>NTK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Wiley Online Library </dc:title>
  <dc:creator>Petr Nouza</dc:creator>
  <cp:lastModifiedBy>Petr Nouza</cp:lastModifiedBy>
  <cp:revision>15</cp:revision>
  <dcterms:created xsi:type="dcterms:W3CDTF">2016-06-08T08:15:23Z</dcterms:created>
  <dcterms:modified xsi:type="dcterms:W3CDTF">2016-06-17T09:15:16Z</dcterms:modified>
</cp:coreProperties>
</file>