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535" r:id="rId3"/>
    <p:sldId id="672" r:id="rId4"/>
    <p:sldId id="612" r:id="rId5"/>
    <p:sldId id="647" r:id="rId6"/>
    <p:sldId id="671" r:id="rId7"/>
    <p:sldId id="662" r:id="rId8"/>
    <p:sldId id="661" r:id="rId9"/>
    <p:sldId id="663" r:id="rId10"/>
    <p:sldId id="664" r:id="rId11"/>
    <p:sldId id="673" r:id="rId12"/>
    <p:sldId id="668" r:id="rId13"/>
    <p:sldId id="667" r:id="rId14"/>
    <p:sldId id="660" r:id="rId15"/>
  </p:sldIdLst>
  <p:sldSz cx="9144000" cy="6858000" type="screen4x3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06">
          <p15:clr>
            <a:srgbClr val="A4A3A4"/>
          </p15:clr>
        </p15:guide>
        <p15:guide id="2" orient="horz" pos="210">
          <p15:clr>
            <a:srgbClr val="A4A3A4"/>
          </p15:clr>
        </p15:guide>
        <p15:guide id="3" orient="horz" pos="709">
          <p15:clr>
            <a:srgbClr val="A4A3A4"/>
          </p15:clr>
        </p15:guide>
        <p15:guide id="4" orient="horz" pos="890">
          <p15:clr>
            <a:srgbClr val="A4A3A4"/>
          </p15:clr>
        </p15:guide>
        <p15:guide id="5" pos="158">
          <p15:clr>
            <a:srgbClr val="A4A3A4"/>
          </p15:clr>
        </p15:guide>
        <p15:guide id="6" pos="4694">
          <p15:clr>
            <a:srgbClr val="A4A3A4"/>
          </p15:clr>
        </p15:guide>
        <p15:guide id="7" pos="5738">
          <p15:clr>
            <a:srgbClr val="A4A3A4"/>
          </p15:clr>
        </p15:guide>
        <p15:guide id="8" pos="56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0000"/>
    <a:srgbClr val="333333"/>
    <a:srgbClr val="F7F410"/>
    <a:srgbClr val="36A7E9"/>
    <a:srgbClr val="FDC881"/>
    <a:srgbClr val="C43A39"/>
    <a:srgbClr val="E08806"/>
    <a:srgbClr val="DB9C22"/>
    <a:srgbClr val="CE3736"/>
    <a:srgbClr val="9FC9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Střední styl 1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517" autoAdjust="0"/>
  </p:normalViewPr>
  <p:slideViewPr>
    <p:cSldViewPr>
      <p:cViewPr varScale="1">
        <p:scale>
          <a:sx n="81" d="100"/>
          <a:sy n="81" d="100"/>
        </p:scale>
        <p:origin x="970" y="62"/>
      </p:cViewPr>
      <p:guideLst>
        <p:guide orient="horz" pos="1706"/>
        <p:guide orient="horz" pos="210"/>
        <p:guide orient="horz" pos="709"/>
        <p:guide orient="horz" pos="890"/>
        <p:guide pos="158"/>
        <p:guide pos="4694"/>
        <p:guide pos="5738"/>
        <p:guide pos="56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31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3D19C6-E307-4155-B52F-394A9CEEC404}" type="datetime1">
              <a:rPr lang="cs-CZ" smtClean="0"/>
              <a:t>24.4.2017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357A45D-7D52-417A-B7EF-CB60EFCF72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05153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1C2BFD4-39EB-494C-ADE3-FDBA0A3775B7}" type="datetime1">
              <a:rPr lang="cs-CZ" smtClean="0"/>
              <a:t>24.4.2017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48D01C-991B-4F20-A499-77B15262E3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05898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A98EF2-DD86-4F74-ADE6-7644B5D605D7}" type="datetime1">
              <a:rPr lang="cs-CZ" smtClean="0">
                <a:latin typeface="Calibri" pitchFamily="34" charset="0"/>
              </a:rPr>
              <a:t>24.4.2017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863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F164FF0F-8091-4249-9E2A-385BBC668C88}" type="datetime1">
              <a:rPr lang="cs-CZ" smtClean="0"/>
              <a:t>24.4.2017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33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C26142E4-608F-499F-9D2C-E913D4CA4CDC}" type="datetime1">
              <a:rPr lang="cs-CZ" smtClean="0"/>
              <a:t>24.4.2017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2253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B7CC2E-E435-477F-A3F0-79A401AE8DC9}" type="datetime1">
              <a:rPr lang="cs-CZ" smtClean="0">
                <a:latin typeface="Calibri" pitchFamily="34" charset="0"/>
              </a:rPr>
              <a:t>24.4.2017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023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88224" y="6448008"/>
            <a:ext cx="21336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‹#›</a:t>
            </a:fld>
            <a:r>
              <a:rPr lang="cs-CZ" dirty="0" smtClean="0"/>
              <a:t> z 90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7968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45A43-5CD0-4104-8C29-83A1A1E8B3A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0648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A34B7-0473-4800-8A8F-3C13F54DCB9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95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pic>
        <p:nvPicPr>
          <p:cNvPr id="7" name="Obrázek 15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3143"/>
            <a:ext cx="9155112" cy="454857"/>
          </a:xfrm>
          <a:prstGeom prst="rect">
            <a:avLst/>
          </a:prstGeom>
        </p:spPr>
      </p:pic>
      <p:pic>
        <p:nvPicPr>
          <p:cNvPr id="9" name="Obrázek 15"/>
          <p:cNvPicPr>
            <a:picLocks noChangeAspect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3143"/>
            <a:ext cx="9155112" cy="454857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8532A-54AC-4001-86A0-D946C7A375A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991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286CD-4229-42D3-A006-28A8752DE6D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9482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810A4-8CDB-4AA2-A21A-9B015BEBAD20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9167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2BC43-4804-4F6A-A212-822268ABB63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3462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4B1F8-4D74-42EF-AF07-6C14A856702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2332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82AB4-CD3E-4404-89D2-402FAE7BCD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9757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AB6B3-02B5-4C4E-8B42-0945B3649F6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316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3C454-2F49-4C8E-A865-1B6F758CBF05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7696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655FA3-D33B-4F65-BCE7-73E259FF190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812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nihovna.cvut.cz/cs/seminare-a-vyuka/jak-psat/jak-citovat?showall" TargetMode="External"/><Relationship Id="rId7" Type="http://schemas.openxmlformats.org/officeDocument/2006/relationships/hyperlink" Target="http://www.citationmachine.net/" TargetMode="External"/><Relationship Id="rId2" Type="http://schemas.openxmlformats.org/officeDocument/2006/relationships/hyperlink" Target="http://www.citethisforme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arvardgenerator.com/" TargetMode="External"/><Relationship Id="rId5" Type="http://schemas.openxmlformats.org/officeDocument/2006/relationships/hyperlink" Target="http://www.eturabian.com/turabian/index.html" TargetMode="External"/><Relationship Id="rId4" Type="http://schemas.openxmlformats.org/officeDocument/2006/relationships/hyperlink" Target="http://www.citace.comhttp/vydavatelstvi.vscht.cz/citator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itace.com/CSN-ISO-690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icagomanualofstyle.org/tools_citationguide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268413"/>
            <a:ext cx="8421688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Nadpis 1"/>
          <p:cNvSpPr>
            <a:spLocks noGrp="1"/>
          </p:cNvSpPr>
          <p:nvPr>
            <p:ph type="ctrTitle"/>
          </p:nvPr>
        </p:nvSpPr>
        <p:spPr>
          <a:xfrm>
            <a:off x="702414" y="2324504"/>
            <a:ext cx="7486600" cy="1470025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4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Citace a citování</a:t>
            </a:r>
            <a:endParaRPr lang="cs-CZ" sz="3200" b="1" dirty="0" smtClean="0">
              <a:solidFill>
                <a:srgbClr val="CE37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17932" y="3941763"/>
            <a:ext cx="8208912" cy="1752600"/>
          </a:xfrm>
        </p:spPr>
        <p:txBody>
          <a:bodyPr lIns="0" tIns="0" rIns="0" bIns="0"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ubtitle 4"/>
          <p:cNvSpPr txBox="1">
            <a:spLocks/>
          </p:cNvSpPr>
          <p:nvPr/>
        </p:nvSpPr>
        <p:spPr bwMode="auto">
          <a:xfrm>
            <a:off x="717932" y="5517232"/>
            <a:ext cx="7917143" cy="8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27. 4. 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r>
              <a:rPr lang="cs-CZ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Mgr. Filip Strych</a:t>
            </a:r>
          </a:p>
          <a:p>
            <a:pPr algn="l"/>
            <a:r>
              <a:rPr lang="cs-CZ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Národní technická knihovna       			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61" y="195619"/>
            <a:ext cx="1495628" cy="961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457200" y="332656"/>
            <a:ext cx="4040188" cy="639762"/>
          </a:xfrm>
        </p:spPr>
        <p:txBody>
          <a:bodyPr/>
          <a:lstStyle/>
          <a:p>
            <a:r>
              <a:rPr lang="cs-CZ" sz="4400" dirty="0">
                <a:solidFill>
                  <a:srgbClr val="C00000"/>
                </a:solidFill>
              </a:rPr>
              <a:t>Harvard/APA</a:t>
            </a:r>
            <a:endParaRPr lang="cs-CZ" sz="4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457200" y="1124744"/>
            <a:ext cx="4040188" cy="3951288"/>
          </a:xfrm>
        </p:spPr>
        <p:txBody>
          <a:bodyPr/>
          <a:lstStyle/>
          <a:p>
            <a:r>
              <a:rPr lang="cs-CZ" dirty="0" smtClean="0"/>
              <a:t>Podobné jako Chicago/</a:t>
            </a:r>
            <a:r>
              <a:rPr lang="cs-CZ" dirty="0" err="1" smtClean="0"/>
              <a:t>Turabian</a:t>
            </a:r>
            <a:endParaRPr lang="cs-CZ" dirty="0" smtClean="0"/>
          </a:p>
          <a:p>
            <a:r>
              <a:rPr lang="cs-CZ" dirty="0" smtClean="0"/>
              <a:t>Autor-datum jako hl. identifikátory</a:t>
            </a:r>
          </a:p>
          <a:p>
            <a:r>
              <a:rPr lang="cs-CZ" dirty="0" smtClean="0"/>
              <a:t>APA v USA</a:t>
            </a:r>
          </a:p>
          <a:p>
            <a:r>
              <a:rPr lang="cs-CZ" dirty="0" smtClean="0"/>
              <a:t>Harvard: VB a Austrálie (humanitní v.)</a:t>
            </a:r>
          </a:p>
          <a:p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4645024" y="332656"/>
            <a:ext cx="4041775" cy="639762"/>
          </a:xfrm>
        </p:spPr>
        <p:txBody>
          <a:bodyPr/>
          <a:lstStyle/>
          <a:p>
            <a:r>
              <a:rPr lang="cs-CZ" sz="4400" dirty="0">
                <a:solidFill>
                  <a:srgbClr val="C00000"/>
                </a:solidFill>
              </a:rPr>
              <a:t>MLA</a:t>
            </a:r>
            <a:endParaRPr lang="cs-CZ" sz="44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4"/>
          </p:nvPr>
        </p:nvSpPr>
        <p:spPr>
          <a:xfrm>
            <a:off x="4645024" y="1124744"/>
            <a:ext cx="4041775" cy="3951288"/>
          </a:xfrm>
        </p:spPr>
        <p:txBody>
          <a:bodyPr/>
          <a:lstStyle/>
          <a:p>
            <a:r>
              <a:rPr lang="cs-CZ" dirty="0"/>
              <a:t>Umění a humanitní vědy, hl. USA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8532A-54AC-4001-86A0-D946C7A375A8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7392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pomůcky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B2BC43-4804-4F6A-A212-822268ABB638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6733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Rady a tipy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Citace s knihou v ruce</a:t>
            </a:r>
          </a:p>
          <a:p>
            <a:r>
              <a:rPr lang="cs-CZ" sz="2800" dirty="0" smtClean="0"/>
              <a:t>Důvěryhodné zdroje</a:t>
            </a:r>
          </a:p>
          <a:p>
            <a:r>
              <a:rPr lang="cs-CZ" sz="2800" dirty="0" smtClean="0"/>
              <a:t>Redundantní zdroje</a:t>
            </a:r>
          </a:p>
          <a:p>
            <a:r>
              <a:rPr lang="cs-CZ" sz="2800" dirty="0" smtClean="0"/>
              <a:t>Citační pravidla vydavatele (katedry, …)</a:t>
            </a:r>
          </a:p>
          <a:p>
            <a:r>
              <a:rPr lang="cs-CZ" sz="2800" dirty="0" smtClean="0"/>
              <a:t>Pravidla daného jazyka</a:t>
            </a:r>
          </a:p>
          <a:p>
            <a:r>
              <a:rPr lang="cs-CZ" sz="2800" dirty="0" smtClean="0"/>
              <a:t>Transliterace</a:t>
            </a:r>
          </a:p>
          <a:p>
            <a:r>
              <a:rPr lang="cs-CZ" sz="2800" dirty="0" smtClean="0"/>
              <a:t>Jednotná podoba</a:t>
            </a:r>
          </a:p>
          <a:p>
            <a:r>
              <a:rPr lang="cs-CZ" sz="2800" dirty="0" smtClean="0"/>
              <a:t>Jednoznačný zdroj</a:t>
            </a:r>
          </a:p>
          <a:p>
            <a:r>
              <a:rPr lang="cs-CZ" sz="2800" dirty="0" smtClean="0"/>
              <a:t>Překlady v textu</a:t>
            </a:r>
          </a:p>
          <a:p>
            <a:pPr marL="0" indent="0">
              <a:buNone/>
            </a:pPr>
            <a:r>
              <a:rPr lang="cs-CZ" sz="1200" dirty="0" smtClean="0"/>
              <a:t>Zdroj: JIŘÍ</a:t>
            </a:r>
            <a:r>
              <a:rPr lang="cs-CZ" sz="1200" dirty="0"/>
              <a:t>, Kratochvíl. </a:t>
            </a:r>
            <a:r>
              <a:rPr lang="cs-CZ" sz="1200" i="1" dirty="0"/>
              <a:t>Jak citovat</a:t>
            </a:r>
            <a:r>
              <a:rPr lang="cs-CZ" sz="1200" dirty="0"/>
              <a:t> [online]. Brno: Knihovna univerzitního kampusu, 2014 [cit. 2017-04-24]. Dostupné z: https://kuk.muni.cz/animace/eiz/pdf.php?file=publikacni_etika/citace.pdf</a:t>
            </a:r>
            <a:endParaRPr lang="cs-CZ" sz="12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5810A4-8CDB-4AA2-A21A-9B015BEBAD20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6903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Zajímavé stránky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www.citethisforme.com</a:t>
            </a:r>
            <a:endParaRPr lang="cs-CZ" dirty="0" smtClean="0"/>
          </a:p>
          <a:p>
            <a:r>
              <a:rPr lang="cs-CZ" dirty="0">
                <a:hlinkClick r:id="rId3"/>
              </a:rPr>
              <a:t>https://www.knihovna.cvut.cz/cs/seminare-a-vyuka/jak-psat/jak-citovat?showall</a:t>
            </a:r>
            <a:r>
              <a:rPr lang="cs-CZ" dirty="0" smtClean="0"/>
              <a:t>=</a:t>
            </a:r>
          </a:p>
          <a:p>
            <a:r>
              <a:rPr lang="cs-CZ" dirty="0">
                <a:hlinkClick r:id="rId4"/>
              </a:rPr>
              <a:t>http://vydavatelstvi.vscht.cz/citator</a:t>
            </a:r>
            <a:endParaRPr lang="cs-CZ" dirty="0"/>
          </a:p>
          <a:p>
            <a:r>
              <a:rPr lang="cs-CZ" dirty="0" smtClean="0">
                <a:hlinkClick r:id="rId5"/>
              </a:rPr>
              <a:t>http</a:t>
            </a:r>
            <a:r>
              <a:rPr lang="cs-CZ" dirty="0">
                <a:hlinkClick r:id="rId5"/>
              </a:rPr>
              <a:t>://</a:t>
            </a:r>
            <a:r>
              <a:rPr lang="cs-CZ" dirty="0" smtClean="0">
                <a:hlinkClick r:id="rId5"/>
              </a:rPr>
              <a:t>www.eturabian.com/turabian/index.html</a:t>
            </a:r>
            <a:endParaRPr lang="cs-CZ" dirty="0" smtClean="0"/>
          </a:p>
          <a:p>
            <a:r>
              <a:rPr lang="cs-CZ" dirty="0">
                <a:hlinkClick r:id="rId6"/>
              </a:rPr>
              <a:t>http://</a:t>
            </a:r>
            <a:r>
              <a:rPr lang="cs-CZ" dirty="0" smtClean="0">
                <a:hlinkClick r:id="rId6"/>
              </a:rPr>
              <a:t>www.harvardgenerator.com</a:t>
            </a:r>
            <a:endParaRPr lang="cs-CZ" dirty="0" smtClean="0"/>
          </a:p>
          <a:p>
            <a:r>
              <a:rPr lang="cs-CZ" dirty="0">
                <a:hlinkClick r:id="rId7"/>
              </a:rPr>
              <a:t>http://</a:t>
            </a:r>
            <a:r>
              <a:rPr lang="cs-CZ" dirty="0" smtClean="0">
                <a:hlinkClick r:id="rId7"/>
              </a:rPr>
              <a:t>www.citationmachine.net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http://www.citace.com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8532A-54AC-4001-86A0-D946C7A375A8}" type="slidenum">
              <a:rPr lang="cs-CZ" smtClean="0"/>
              <a:pPr>
                <a:defRPr/>
              </a:pPr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9816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4" y="3933056"/>
            <a:ext cx="8012880" cy="2232248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Otázky? </a:t>
            </a:r>
            <a: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b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cs-CZ" sz="2800" b="1" dirty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/>
            </a:r>
            <a:br>
              <a:rPr lang="cs-CZ" sz="2800" b="1" dirty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/>
            </a:r>
            <a:b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cs-CZ" sz="2800" b="1" dirty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/>
            </a:r>
            <a:br>
              <a:rPr lang="cs-CZ" sz="2800" b="1" dirty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cs-CZ" sz="14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email: filip.strych@techlib.cz</a:t>
            </a:r>
            <a: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8532A-54AC-4001-86A0-D946C7A375A8}" type="slidenum">
              <a:rPr lang="cs-CZ" smtClean="0"/>
              <a:pPr>
                <a:defRPr/>
              </a:pPr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087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rgbClr val="C00000"/>
                </a:solidFill>
                <a:cs typeface="Arial" panose="020B0604020202020204" pitchFamily="34" charset="0"/>
              </a:rPr>
              <a:t>Osnova</a:t>
            </a:r>
            <a:endParaRPr lang="en-US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cs typeface="Arial" panose="020B0604020202020204" pitchFamily="34" charset="0"/>
              </a:rPr>
              <a:t>Proč citovat?</a:t>
            </a:r>
          </a:p>
          <a:p>
            <a:r>
              <a:rPr lang="cs-CZ" dirty="0" smtClean="0">
                <a:cs typeface="Arial" panose="020B0604020202020204" pitchFamily="34" charset="0"/>
              </a:rPr>
              <a:t>Plagiátorství</a:t>
            </a:r>
            <a:endParaRPr lang="cs-CZ" dirty="0">
              <a:cs typeface="Arial" panose="020B0604020202020204" pitchFamily="34" charset="0"/>
            </a:endParaRPr>
          </a:p>
          <a:p>
            <a:r>
              <a:rPr lang="cs-CZ" dirty="0" smtClean="0">
                <a:cs typeface="Arial" panose="020B0604020202020204" pitchFamily="34" charset="0"/>
              </a:rPr>
              <a:t>Styly</a:t>
            </a:r>
            <a:endParaRPr lang="cs-CZ" dirty="0">
              <a:cs typeface="Arial" panose="020B0604020202020204" pitchFamily="34" charset="0"/>
            </a:endParaRPr>
          </a:p>
          <a:p>
            <a:r>
              <a:rPr lang="cs-CZ" dirty="0" smtClean="0">
                <a:cs typeface="Arial" panose="020B0604020202020204" pitchFamily="34" charset="0"/>
              </a:rPr>
              <a:t>Pomůcky</a:t>
            </a:r>
            <a:endParaRPr lang="cs-CZ" dirty="0" smtClean="0">
              <a:cs typeface="Arial" panose="020B0604020202020204" pitchFamily="34" charset="0"/>
            </a:endParaRP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8532A-54AC-4001-86A0-D946C7A375A8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866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Proč citovat?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8532A-54AC-4001-86A0-D946C7A375A8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5377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5519" y="106929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Proč citujeme?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295519" y="1249929"/>
            <a:ext cx="763284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Autorský zákon 121/2000 Sb.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Nová skutečnost X všeobecná známost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cs-CZ" sz="2400" dirty="0" smtClean="0"/>
              <a:t>Teorie relativity/Archimedův zákon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cs-CZ" sz="2400" dirty="0" smtClean="0"/>
              <a:t>Užití teorie relativity při výzkumu (pohybu těles)/Srovnání znění Archimedova z. v dějinách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Vlastní argumentace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Polemika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Identifikace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err="1" smtClean="0"/>
              <a:t>Bibliometrie</a:t>
            </a:r>
            <a:r>
              <a:rPr lang="cs-CZ" sz="2800" dirty="0" smtClean="0"/>
              <a:t> a </a:t>
            </a:r>
            <a:r>
              <a:rPr lang="cs-CZ" sz="2800" dirty="0" err="1" smtClean="0"/>
              <a:t>scientometrie</a:t>
            </a:r>
            <a:endParaRPr lang="cs-CZ" sz="28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8532A-54AC-4001-86A0-D946C7A375A8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95519" y="5982811"/>
            <a:ext cx="779707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/>
              <a:t>Zdroj: JIŘÍ, Kratochvíl. </a:t>
            </a:r>
            <a:r>
              <a:rPr lang="cs-CZ" sz="1200" i="1" dirty="0"/>
              <a:t>Jak citovat</a:t>
            </a:r>
            <a:r>
              <a:rPr lang="cs-CZ" sz="1200" dirty="0"/>
              <a:t> [online]. Brno: Knihovna univerzitního kampusu, 2014 [cit. 2017-04-24]. </a:t>
            </a:r>
            <a:endParaRPr lang="cs-CZ" sz="1200" dirty="0" smtClean="0"/>
          </a:p>
          <a:p>
            <a:r>
              <a:rPr lang="cs-CZ" sz="1200" dirty="0" smtClean="0"/>
              <a:t>Dostupné </a:t>
            </a:r>
            <a:r>
              <a:rPr lang="cs-CZ" sz="1200" dirty="0"/>
              <a:t>z: https://kuk.muni.cz/animace/eiz/pdf.php?file=publikacni_etika/citace.pdf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680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Plagiátorství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Citace X parafráze</a:t>
            </a:r>
          </a:p>
          <a:p>
            <a:r>
              <a:rPr lang="cs-CZ" dirty="0" smtClean="0"/>
              <a:t>Moje myšlenka X vše ostatní</a:t>
            </a:r>
          </a:p>
          <a:p>
            <a:r>
              <a:rPr lang="cs-CZ" dirty="0" smtClean="0"/>
              <a:t>Výsledky něčí práce ≠ moje práce</a:t>
            </a:r>
          </a:p>
          <a:p>
            <a:r>
              <a:rPr lang="cs-CZ" dirty="0" smtClean="0"/>
              <a:t>Degradace</a:t>
            </a:r>
          </a:p>
          <a:p>
            <a:r>
              <a:rPr lang="cs-CZ" dirty="0" smtClean="0"/>
              <a:t>Vyloučení</a:t>
            </a:r>
            <a:endParaRPr lang="cs-CZ" dirty="0" smtClean="0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8532A-54AC-4001-86A0-D946C7A375A8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968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Citační styly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8532A-54AC-4001-86A0-D946C7A375A8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6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Použití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Citace X bibliografická citace</a:t>
            </a:r>
          </a:p>
          <a:p>
            <a:r>
              <a:rPr lang="cs-CZ" dirty="0" smtClean="0"/>
              <a:t>Citační styly (ISO 690, Chicago, Harvard)</a:t>
            </a:r>
          </a:p>
          <a:p>
            <a:r>
              <a:rPr lang="cs-CZ" dirty="0" smtClean="0"/>
              <a:t>Citační metoda (</a:t>
            </a:r>
            <a:r>
              <a:rPr lang="cs-CZ" dirty="0" err="1" smtClean="0"/>
              <a:t>footnotes</a:t>
            </a:r>
            <a:r>
              <a:rPr lang="cs-CZ" dirty="0" smtClean="0"/>
              <a:t>, </a:t>
            </a:r>
            <a:r>
              <a:rPr lang="cs-CZ" dirty="0" err="1" smtClean="0"/>
              <a:t>endnotes</a:t>
            </a:r>
            <a:r>
              <a:rPr lang="cs-CZ" dirty="0" smtClean="0"/>
              <a:t>, </a:t>
            </a:r>
            <a:r>
              <a:rPr lang="cs-CZ" dirty="0" err="1" smtClean="0"/>
              <a:t>citation-sequence</a:t>
            </a:r>
            <a:r>
              <a:rPr lang="cs-CZ" dirty="0" smtClean="0"/>
              <a:t>, </a:t>
            </a:r>
            <a:r>
              <a:rPr lang="cs-CZ" dirty="0" err="1" smtClean="0"/>
              <a:t>author-number</a:t>
            </a:r>
            <a:r>
              <a:rPr lang="cs-CZ" dirty="0" smtClean="0"/>
              <a:t>, </a:t>
            </a:r>
            <a:r>
              <a:rPr lang="cs-CZ" dirty="0" err="1" smtClean="0"/>
              <a:t>name-year</a:t>
            </a:r>
            <a:r>
              <a:rPr lang="cs-CZ" dirty="0" smtClean="0"/>
              <a:t>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8532A-54AC-4001-86A0-D946C7A375A8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148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ISO 690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Nejběžnější v ČR</a:t>
            </a:r>
          </a:p>
          <a:p>
            <a:r>
              <a:rPr lang="cs-CZ" dirty="0" err="1" smtClean="0"/>
              <a:t>CitacePRO</a:t>
            </a:r>
            <a:endParaRPr lang="cs-CZ" dirty="0" smtClean="0"/>
          </a:p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www.citace.com/CSN-ISO-690.pdf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8532A-54AC-4001-86A0-D946C7A375A8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8055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Chicago/</a:t>
            </a:r>
            <a:r>
              <a:rPr lang="cs-CZ" dirty="0" err="1" smtClean="0">
                <a:solidFill>
                  <a:srgbClr val="C00000"/>
                </a:solidFill>
              </a:rPr>
              <a:t>Turabian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Velmi podobné</a:t>
            </a:r>
          </a:p>
          <a:p>
            <a:r>
              <a:rPr lang="cs-CZ" dirty="0" smtClean="0"/>
              <a:t>Nejvíce využívané v humanitních vědách, mj. historii a ekonomice</a:t>
            </a:r>
          </a:p>
          <a:p>
            <a:r>
              <a:rPr lang="cs-CZ" dirty="0" smtClean="0"/>
              <a:t>Kate L. </a:t>
            </a:r>
            <a:r>
              <a:rPr lang="cs-CZ" dirty="0" err="1" smtClean="0"/>
              <a:t>Turabian</a:t>
            </a:r>
            <a:endParaRPr lang="cs-CZ" dirty="0" smtClean="0"/>
          </a:p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www.chicagomanualofstyle.org/tools_citationguide.html</a:t>
            </a: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8532A-54AC-4001-86A0-D946C7A375A8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6419720"/>
      </p:ext>
    </p:extLst>
  </p:cSld>
  <p:clrMapOvr>
    <a:masterClrMapping/>
  </p:clrMapOvr>
</p:sld>
</file>

<file path=ppt/theme/theme1.xml><?xml version="1.0" encoding="utf-8"?>
<a:theme xmlns:a="http://schemas.openxmlformats.org/drawingml/2006/main" name="NTK">
  <a:themeElements>
    <a:clrScheme name="NTK">
      <a:dk1>
        <a:sysClr val="windowText" lastClr="000000"/>
      </a:dk1>
      <a:lt1>
        <a:sysClr val="window" lastClr="FFFFFF"/>
      </a:lt1>
      <a:dk2>
        <a:srgbClr val="CE3736"/>
      </a:dk2>
      <a:lt2>
        <a:srgbClr val="E8E8E8"/>
      </a:lt2>
      <a:accent1>
        <a:srgbClr val="CE3736"/>
      </a:accent1>
      <a:accent2>
        <a:srgbClr val="000000"/>
      </a:accent2>
      <a:accent3>
        <a:srgbClr val="7F7F7F"/>
      </a:accent3>
      <a:accent4>
        <a:srgbClr val="F2F2F2"/>
      </a:accent4>
      <a:accent5>
        <a:srgbClr val="595959"/>
      </a:accent5>
      <a:accent6>
        <a:srgbClr val="BFBFBF"/>
      </a:accent6>
      <a:hlink>
        <a:srgbClr val="CE3736"/>
      </a:hlink>
      <a:folHlink>
        <a:srgbClr val="595959"/>
      </a:folHlink>
    </a:clrScheme>
    <a:fontScheme name="NTK">
      <a:majorFont>
        <a:latin typeface="Univers Com 65 Bold"/>
        <a:ea typeface=""/>
        <a:cs typeface=""/>
      </a:majorFont>
      <a:minorFont>
        <a:latin typeface="Univers Com 55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TK" id="{2D58F4CF-A3B1-450C-AE61-2778335A7E0F}" vid="{B2068EEB-8596-4037-85B8-5A36107F10D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NTK</Template>
  <TotalTime>6758</TotalTime>
  <Words>258</Words>
  <Application>Microsoft Office PowerPoint</Application>
  <PresentationFormat>Předvádění na obrazovce (4:3)</PresentationFormat>
  <Paragraphs>85</Paragraphs>
  <Slides>14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Univers Com 55</vt:lpstr>
      <vt:lpstr>Univers Com 65 Bold</vt:lpstr>
      <vt:lpstr>Wingdings</vt:lpstr>
      <vt:lpstr>NTK</vt:lpstr>
      <vt:lpstr>Citace a citování</vt:lpstr>
      <vt:lpstr>Osnova</vt:lpstr>
      <vt:lpstr>Proč citovat?</vt:lpstr>
      <vt:lpstr>Proč citujeme?</vt:lpstr>
      <vt:lpstr>Plagiátorství</vt:lpstr>
      <vt:lpstr>Citační styly</vt:lpstr>
      <vt:lpstr>Použití</vt:lpstr>
      <vt:lpstr>ISO 690</vt:lpstr>
      <vt:lpstr>Chicago/Turabian</vt:lpstr>
      <vt:lpstr>Prezentace aplikace PowerPoint</vt:lpstr>
      <vt:lpstr>pomůcky</vt:lpstr>
      <vt:lpstr>Rady a tipy</vt:lpstr>
      <vt:lpstr>Zajímavé stránky</vt:lpstr>
      <vt:lpstr>Otázky?     email: filip.strych@techlib.cz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NTKalivoda</dc:creator>
  <cp:lastModifiedBy>Filip Strych</cp:lastModifiedBy>
  <cp:revision>629</cp:revision>
  <cp:lastPrinted>2017-04-11T05:43:38Z</cp:lastPrinted>
  <dcterms:created xsi:type="dcterms:W3CDTF">2013-02-27T09:44:13Z</dcterms:created>
  <dcterms:modified xsi:type="dcterms:W3CDTF">2017-04-24T17:21:10Z</dcterms:modified>
</cp:coreProperties>
</file>