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529" r:id="rId3"/>
    <p:sldId id="494" r:id="rId4"/>
    <p:sldId id="531" r:id="rId5"/>
    <p:sldId id="530" r:id="rId6"/>
    <p:sldId id="532" r:id="rId7"/>
    <p:sldId id="533" r:id="rId8"/>
    <p:sldId id="535" r:id="rId9"/>
    <p:sldId id="536" r:id="rId10"/>
    <p:sldId id="537" r:id="rId11"/>
    <p:sldId id="538" r:id="rId12"/>
    <p:sldId id="539" r:id="rId13"/>
    <p:sldId id="540" r:id="rId14"/>
    <p:sldId id="541" r:id="rId15"/>
    <p:sldId id="543" r:id="rId16"/>
    <p:sldId id="544" r:id="rId17"/>
    <p:sldId id="545" r:id="rId18"/>
    <p:sldId id="546" r:id="rId19"/>
    <p:sldId id="547" r:id="rId20"/>
    <p:sldId id="549" r:id="rId21"/>
    <p:sldId id="555" r:id="rId22"/>
    <p:sldId id="550" r:id="rId23"/>
    <p:sldId id="551" r:id="rId24"/>
    <p:sldId id="552" r:id="rId25"/>
    <p:sldId id="553" r:id="rId26"/>
    <p:sldId id="554" r:id="rId27"/>
    <p:sldId id="557" r:id="rId28"/>
    <p:sldId id="558" r:id="rId29"/>
    <p:sldId id="559" r:id="rId30"/>
    <p:sldId id="556" r:id="rId31"/>
  </p:sldIdLst>
  <p:sldSz cx="9144000" cy="6858000" type="screen4x3"/>
  <p:notesSz cx="6797675" cy="9928225"/>
  <p:defaultTextStyle>
    <a:defPPr>
      <a:defRPr lang="cs-CZ"/>
    </a:defPPr>
    <a:lvl1pPr algn="l" rtl="0" fontAlgn="base">
      <a:spcBef>
        <a:spcPct val="0"/>
      </a:spcBef>
      <a:spcAft>
        <a:spcPct val="0"/>
      </a:spcAft>
      <a:defRPr kern="1200">
        <a:solidFill>
          <a:schemeClr val="tx1"/>
        </a:solidFill>
        <a:latin typeface="Univers Com 55" pitchFamily="34" charset="-18"/>
        <a:ea typeface="+mn-ea"/>
        <a:cs typeface="Arial" charset="0"/>
      </a:defRPr>
    </a:lvl1pPr>
    <a:lvl2pPr marL="457200" algn="l" rtl="0" fontAlgn="base">
      <a:spcBef>
        <a:spcPct val="0"/>
      </a:spcBef>
      <a:spcAft>
        <a:spcPct val="0"/>
      </a:spcAft>
      <a:defRPr kern="1200">
        <a:solidFill>
          <a:schemeClr val="tx1"/>
        </a:solidFill>
        <a:latin typeface="Univers Com 55" pitchFamily="34" charset="-18"/>
        <a:ea typeface="+mn-ea"/>
        <a:cs typeface="Arial" charset="0"/>
      </a:defRPr>
    </a:lvl2pPr>
    <a:lvl3pPr marL="914400" algn="l" rtl="0" fontAlgn="base">
      <a:spcBef>
        <a:spcPct val="0"/>
      </a:spcBef>
      <a:spcAft>
        <a:spcPct val="0"/>
      </a:spcAft>
      <a:defRPr kern="1200">
        <a:solidFill>
          <a:schemeClr val="tx1"/>
        </a:solidFill>
        <a:latin typeface="Univers Com 55" pitchFamily="34" charset="-18"/>
        <a:ea typeface="+mn-ea"/>
        <a:cs typeface="Arial" charset="0"/>
      </a:defRPr>
    </a:lvl3pPr>
    <a:lvl4pPr marL="1371600" algn="l" rtl="0" fontAlgn="base">
      <a:spcBef>
        <a:spcPct val="0"/>
      </a:spcBef>
      <a:spcAft>
        <a:spcPct val="0"/>
      </a:spcAft>
      <a:defRPr kern="1200">
        <a:solidFill>
          <a:schemeClr val="tx1"/>
        </a:solidFill>
        <a:latin typeface="Univers Com 55" pitchFamily="34" charset="-18"/>
        <a:ea typeface="+mn-ea"/>
        <a:cs typeface="Arial" charset="0"/>
      </a:defRPr>
    </a:lvl4pPr>
    <a:lvl5pPr marL="1828800" algn="l" rtl="0" fontAlgn="base">
      <a:spcBef>
        <a:spcPct val="0"/>
      </a:spcBef>
      <a:spcAft>
        <a:spcPct val="0"/>
      </a:spcAft>
      <a:defRPr kern="1200">
        <a:solidFill>
          <a:schemeClr val="tx1"/>
        </a:solidFill>
        <a:latin typeface="Univers Com 55" pitchFamily="34" charset="-18"/>
        <a:ea typeface="+mn-ea"/>
        <a:cs typeface="Arial" charset="0"/>
      </a:defRPr>
    </a:lvl5pPr>
    <a:lvl6pPr marL="2286000" algn="l" defTabSz="914400" rtl="0" eaLnBrk="1" latinLnBrk="0" hangingPunct="1">
      <a:defRPr kern="1200">
        <a:solidFill>
          <a:schemeClr val="tx1"/>
        </a:solidFill>
        <a:latin typeface="Univers Com 55" pitchFamily="34" charset="-18"/>
        <a:ea typeface="+mn-ea"/>
        <a:cs typeface="Arial" charset="0"/>
      </a:defRPr>
    </a:lvl6pPr>
    <a:lvl7pPr marL="2743200" algn="l" defTabSz="914400" rtl="0" eaLnBrk="1" latinLnBrk="0" hangingPunct="1">
      <a:defRPr kern="1200">
        <a:solidFill>
          <a:schemeClr val="tx1"/>
        </a:solidFill>
        <a:latin typeface="Univers Com 55" pitchFamily="34" charset="-18"/>
        <a:ea typeface="+mn-ea"/>
        <a:cs typeface="Arial" charset="0"/>
      </a:defRPr>
    </a:lvl7pPr>
    <a:lvl8pPr marL="3200400" algn="l" defTabSz="914400" rtl="0" eaLnBrk="1" latinLnBrk="0" hangingPunct="1">
      <a:defRPr kern="1200">
        <a:solidFill>
          <a:schemeClr val="tx1"/>
        </a:solidFill>
        <a:latin typeface="Univers Com 55" pitchFamily="34" charset="-18"/>
        <a:ea typeface="+mn-ea"/>
        <a:cs typeface="Arial" charset="0"/>
      </a:defRPr>
    </a:lvl8pPr>
    <a:lvl9pPr marL="3657600" algn="l" defTabSz="914400" rtl="0" eaLnBrk="1" latinLnBrk="0" hangingPunct="1">
      <a:defRPr kern="1200">
        <a:solidFill>
          <a:schemeClr val="tx1"/>
        </a:solidFill>
        <a:latin typeface="Univers Com 55" pitchFamily="34" charset="-18"/>
        <a:ea typeface="+mn-ea"/>
        <a:cs typeface="Arial" charset="0"/>
      </a:defRPr>
    </a:lvl9pPr>
  </p:defaultTextStyle>
  <p:extLst>
    <p:ext uri="{EFAFB233-063F-42B5-8137-9DF3F51BA10A}">
      <p15:sldGuideLst xmlns:p15="http://schemas.microsoft.com/office/powerpoint/2012/main">
        <p15:guide id="1" orient="horz" pos="1706">
          <p15:clr>
            <a:srgbClr val="A4A3A4"/>
          </p15:clr>
        </p15:guide>
        <p15:guide id="2" orient="horz" pos="210">
          <p15:clr>
            <a:srgbClr val="A4A3A4"/>
          </p15:clr>
        </p15:guide>
        <p15:guide id="3" orient="horz" pos="709">
          <p15:clr>
            <a:srgbClr val="A4A3A4"/>
          </p15:clr>
        </p15:guide>
        <p15:guide id="4" orient="horz" pos="890">
          <p15:clr>
            <a:srgbClr val="A4A3A4"/>
          </p15:clr>
        </p15:guide>
        <p15:guide id="5" pos="158">
          <p15:clr>
            <a:srgbClr val="A4A3A4"/>
          </p15:clr>
        </p15:guide>
        <p15:guide id="6" pos="4694">
          <p15:clr>
            <a:srgbClr val="A4A3A4"/>
          </p15:clr>
        </p15:guide>
        <p15:guide id="7" pos="5738">
          <p15:clr>
            <a:srgbClr val="A4A3A4"/>
          </p15:clr>
        </p15:guide>
        <p15:guide id="8" pos="56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938"/>
    <a:srgbClr val="36A7E9"/>
    <a:srgbClr val="F60000"/>
    <a:srgbClr val="E08806"/>
    <a:srgbClr val="DB9C22"/>
    <a:srgbClr val="C43A39"/>
    <a:srgbClr val="CE3736"/>
    <a:srgbClr val="F7F410"/>
    <a:srgbClr val="33333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20" autoAdjust="0"/>
  </p:normalViewPr>
  <p:slideViewPr>
    <p:cSldViewPr>
      <p:cViewPr varScale="1">
        <p:scale>
          <a:sx n="132" d="100"/>
          <a:sy n="132" d="100"/>
        </p:scale>
        <p:origin x="900" y="132"/>
      </p:cViewPr>
      <p:guideLst>
        <p:guide orient="horz" pos="1706"/>
        <p:guide orient="horz" pos="210"/>
        <p:guide orient="horz" pos="709"/>
        <p:guide orient="horz" pos="890"/>
        <p:guide pos="158"/>
        <p:guide pos="4694"/>
        <p:guide pos="5738"/>
        <p:guide pos="5692"/>
      </p:guideLst>
    </p:cSldViewPr>
  </p:slideViewPr>
  <p:outlineViewPr>
    <p:cViewPr>
      <p:scale>
        <a:sx n="33" d="100"/>
        <a:sy n="33" d="100"/>
      </p:scale>
      <p:origin x="0" y="2434"/>
    </p:cViewPr>
  </p:outlineViewPr>
  <p:notesTextViewPr>
    <p:cViewPr>
      <p:scale>
        <a:sx n="200" d="100"/>
        <a:sy n="200" d="100"/>
      </p:scale>
      <p:origin x="0" y="0"/>
    </p:cViewPr>
  </p:notesTextViewPr>
  <p:sorterViewPr>
    <p:cViewPr>
      <p:scale>
        <a:sx n="100" d="100"/>
        <a:sy n="100" d="100"/>
      </p:scale>
      <p:origin x="0" y="225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4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97FD8C-12BE-4A9A-8F81-BE75326C1235}" type="datetimeFigureOut">
              <a:rPr lang="cs-CZ"/>
              <a:pPr>
                <a:defRPr/>
              </a:pPr>
              <a:t>21.4.2016</a:t>
            </a:fld>
            <a:endParaRPr lang="cs-CZ"/>
          </a:p>
        </p:txBody>
      </p:sp>
      <p:sp>
        <p:nvSpPr>
          <p:cNvPr id="4" name="Zástupný symbol pro zápatí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57A45D-7D52-417A-B7EF-CB60EFCF7278}" type="slidenum">
              <a:rPr lang="cs-CZ"/>
              <a:pPr>
                <a:defRPr/>
              </a:pPr>
              <a:t>‹#›</a:t>
            </a:fld>
            <a:endParaRPr lang="cs-CZ"/>
          </a:p>
        </p:txBody>
      </p:sp>
    </p:spTree>
    <p:extLst>
      <p:ext uri="{BB962C8B-B14F-4D97-AF65-F5344CB8AC3E}">
        <p14:creationId xmlns:p14="http://schemas.microsoft.com/office/powerpoint/2010/main" val="35130515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4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50444" y="0"/>
            <a:ext cx="2945659" cy="4964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3AAFE70-BCF3-4492-929F-441BC024AB82}" type="datetimeFigureOut">
              <a:rPr lang="cs-CZ"/>
              <a:pPr>
                <a:defRPr/>
              </a:pPr>
              <a:t>21.4.2016</a:t>
            </a:fld>
            <a:endParaRPr lang="cs-CZ"/>
          </a:p>
        </p:txBody>
      </p:sp>
      <p:sp>
        <p:nvSpPr>
          <p:cNvPr id="4" name="Zástupný symbol pro obrázek snímku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C48D01C-991B-4F20-A499-77B15262E343}" type="slidenum">
              <a:rPr lang="cs-CZ"/>
              <a:pPr>
                <a:defRPr/>
              </a:pPr>
              <a:t>‹#›</a:t>
            </a:fld>
            <a:endParaRPr lang="cs-CZ"/>
          </a:p>
        </p:txBody>
      </p:sp>
    </p:spTree>
    <p:extLst>
      <p:ext uri="{BB962C8B-B14F-4D97-AF65-F5344CB8AC3E}">
        <p14:creationId xmlns:p14="http://schemas.microsoft.com/office/powerpoint/2010/main" val="787058983"/>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7172"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3519B69C-DE6D-471F-B881-DD5A24304337}"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3483004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172735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1015973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318090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136866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375555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115110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1973122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115266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102540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76586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895614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1417758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32717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786220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15721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4032045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22292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995087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793689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5653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349124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3845484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71894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239861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325724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105523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38004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57208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8196" name="Zástupný symbol pro datum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Univers Com 55" pitchFamily="34" charset="-18"/>
              </a:defRPr>
            </a:lvl1pPr>
            <a:lvl2pPr marL="742950" indent="-285750">
              <a:defRPr>
                <a:solidFill>
                  <a:schemeClr val="tx1"/>
                </a:solidFill>
                <a:latin typeface="Univers Com 55" pitchFamily="34" charset="-18"/>
              </a:defRPr>
            </a:lvl2pPr>
            <a:lvl3pPr marL="1143000" indent="-228600">
              <a:defRPr>
                <a:solidFill>
                  <a:schemeClr val="tx1"/>
                </a:solidFill>
                <a:latin typeface="Univers Com 55" pitchFamily="34" charset="-18"/>
              </a:defRPr>
            </a:lvl3pPr>
            <a:lvl4pPr marL="1600200" indent="-228600">
              <a:defRPr>
                <a:solidFill>
                  <a:schemeClr val="tx1"/>
                </a:solidFill>
                <a:latin typeface="Univers Com 55" pitchFamily="34" charset="-18"/>
              </a:defRPr>
            </a:lvl4pPr>
            <a:lvl5pPr marL="2057400" indent="-228600">
              <a:defRPr>
                <a:solidFill>
                  <a:schemeClr val="tx1"/>
                </a:solidFill>
                <a:latin typeface="Univers Com 55" pitchFamily="34" charset="-18"/>
              </a:defRPr>
            </a:lvl5pPr>
            <a:lvl6pPr marL="2514600" indent="-228600" fontAlgn="base">
              <a:spcBef>
                <a:spcPct val="0"/>
              </a:spcBef>
              <a:spcAft>
                <a:spcPct val="0"/>
              </a:spcAft>
              <a:defRPr>
                <a:solidFill>
                  <a:schemeClr val="tx1"/>
                </a:solidFill>
                <a:latin typeface="Univers Com 55" pitchFamily="34" charset="-18"/>
              </a:defRPr>
            </a:lvl6pPr>
            <a:lvl7pPr marL="2971800" indent="-228600" fontAlgn="base">
              <a:spcBef>
                <a:spcPct val="0"/>
              </a:spcBef>
              <a:spcAft>
                <a:spcPct val="0"/>
              </a:spcAft>
              <a:defRPr>
                <a:solidFill>
                  <a:schemeClr val="tx1"/>
                </a:solidFill>
                <a:latin typeface="Univers Com 55" pitchFamily="34" charset="-18"/>
              </a:defRPr>
            </a:lvl7pPr>
            <a:lvl8pPr marL="3429000" indent="-228600" fontAlgn="base">
              <a:spcBef>
                <a:spcPct val="0"/>
              </a:spcBef>
              <a:spcAft>
                <a:spcPct val="0"/>
              </a:spcAft>
              <a:defRPr>
                <a:solidFill>
                  <a:schemeClr val="tx1"/>
                </a:solidFill>
                <a:latin typeface="Univers Com 55" pitchFamily="34" charset="-18"/>
              </a:defRPr>
            </a:lvl8pPr>
            <a:lvl9pPr marL="3886200" indent="-228600" fontAlgn="base">
              <a:spcBef>
                <a:spcPct val="0"/>
              </a:spcBef>
              <a:spcAft>
                <a:spcPct val="0"/>
              </a:spcAft>
              <a:defRPr>
                <a:solidFill>
                  <a:schemeClr val="tx1"/>
                </a:solidFill>
                <a:latin typeface="Univers Com 55" pitchFamily="34" charset="-18"/>
              </a:defRPr>
            </a:lvl9pPr>
          </a:lstStyle>
          <a:p>
            <a:pPr fontAlgn="base">
              <a:spcBef>
                <a:spcPct val="0"/>
              </a:spcBef>
              <a:spcAft>
                <a:spcPct val="0"/>
              </a:spcAft>
              <a:defRPr/>
            </a:pPr>
            <a:fld id="{523419A2-6748-4B4C-B9E3-CCF8F57F829B}" type="datetime1">
              <a:rPr lang="cs-CZ" smtClean="0">
                <a:latin typeface="Calibri" pitchFamily="34" charset="0"/>
              </a:rPr>
              <a:pPr fontAlgn="base">
                <a:spcBef>
                  <a:spcPct val="0"/>
                </a:spcBef>
                <a:spcAft>
                  <a:spcPct val="0"/>
                </a:spcAft>
                <a:defRPr/>
              </a:pPr>
              <a:t>21.4.2016</a:t>
            </a:fld>
            <a:endParaRPr lang="cs-CZ" smtClean="0">
              <a:latin typeface="Calibri" pitchFamily="34" charset="0"/>
            </a:endParaRPr>
          </a:p>
        </p:txBody>
      </p:sp>
    </p:spTree>
    <p:extLst>
      <p:ext uri="{BB962C8B-B14F-4D97-AF65-F5344CB8AC3E}">
        <p14:creationId xmlns:p14="http://schemas.microsoft.com/office/powerpoint/2010/main" val="104725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DC6BDDC5-D9D1-4C98-96D7-781F7BD971E9}" type="datetime1">
              <a:rPr lang="cs-CZ" smtClean="0"/>
              <a:pPr>
                <a:defRPr/>
              </a:pPr>
              <a:t>21.4.2016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6" name="Zástupný symbol pro číslo snímku 5"/>
          <p:cNvSpPr>
            <a:spLocks noGrp="1"/>
          </p:cNvSpPr>
          <p:nvPr>
            <p:ph type="sldNum" sz="quarter" idx="12"/>
          </p:nvPr>
        </p:nvSpPr>
        <p:spPr>
          <a:xfrm>
            <a:off x="6588224" y="6448008"/>
            <a:ext cx="2133600" cy="365125"/>
          </a:xfrm>
        </p:spPr>
        <p:txBody>
          <a:bodyPr/>
          <a:lstStyle>
            <a:lvl1pPr>
              <a:defRPr b="1">
                <a:solidFill>
                  <a:schemeClr val="tx1"/>
                </a:solidFill>
              </a:defRPr>
            </a:lvl1pPr>
          </a:lstStyle>
          <a:p>
            <a:pPr>
              <a:defRPr/>
            </a:pPr>
            <a:fld id="{C0D97083-9A32-4753-BC49-8869E2A0E43D}" type="slidenum">
              <a:rPr lang="cs-CZ" smtClean="0"/>
              <a:pPr>
                <a:defRPr/>
              </a:pPr>
              <a:t>‹#›</a:t>
            </a:fld>
            <a:r>
              <a:rPr lang="cs-CZ" dirty="0" smtClean="0"/>
              <a:t> z 90</a:t>
            </a:r>
            <a:endParaRPr lang="cs-CZ" dirty="0"/>
          </a:p>
        </p:txBody>
      </p:sp>
    </p:spTree>
    <p:extLst>
      <p:ext uri="{BB962C8B-B14F-4D97-AF65-F5344CB8AC3E}">
        <p14:creationId xmlns:p14="http://schemas.microsoft.com/office/powerpoint/2010/main" val="14071943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3103F8EE-D0A1-45F5-A5DF-662DF806B421}" type="datetime1">
              <a:rPr lang="cs-CZ" smtClean="0"/>
              <a:pPr>
                <a:defRPr/>
              </a:pPr>
              <a:t>21.4.2016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6" name="Zástupný symbol pro číslo snímku 5"/>
          <p:cNvSpPr>
            <a:spLocks noGrp="1"/>
          </p:cNvSpPr>
          <p:nvPr>
            <p:ph type="sldNum" sz="quarter" idx="12"/>
          </p:nvPr>
        </p:nvSpPr>
        <p:spPr/>
        <p:txBody>
          <a:bodyPr/>
          <a:lstStyle>
            <a:lvl1pPr>
              <a:defRPr/>
            </a:lvl1pPr>
          </a:lstStyle>
          <a:p>
            <a:pPr>
              <a:defRPr/>
            </a:pPr>
            <a:fld id="{7E045A43-5CD0-4104-8C29-83A1A1E8B3A4}" type="slidenum">
              <a:rPr lang="cs-CZ"/>
              <a:pPr>
                <a:defRPr/>
              </a:pPr>
              <a:t>‹#›</a:t>
            </a:fld>
            <a:endParaRPr lang="cs-CZ"/>
          </a:p>
        </p:txBody>
      </p:sp>
    </p:spTree>
    <p:extLst>
      <p:ext uri="{BB962C8B-B14F-4D97-AF65-F5344CB8AC3E}">
        <p14:creationId xmlns:p14="http://schemas.microsoft.com/office/powerpoint/2010/main" val="30631401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881B2CE-39E9-4F04-8999-B8701D24218A}" type="datetime1">
              <a:rPr lang="cs-CZ" smtClean="0"/>
              <a:pPr>
                <a:defRPr/>
              </a:pPr>
              <a:t>21.4.2016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6" name="Zástupný symbol pro číslo snímku 5"/>
          <p:cNvSpPr>
            <a:spLocks noGrp="1"/>
          </p:cNvSpPr>
          <p:nvPr>
            <p:ph type="sldNum" sz="quarter" idx="12"/>
          </p:nvPr>
        </p:nvSpPr>
        <p:spPr/>
        <p:txBody>
          <a:bodyPr/>
          <a:lstStyle>
            <a:lvl1pPr>
              <a:defRPr/>
            </a:lvl1pPr>
          </a:lstStyle>
          <a:p>
            <a:pPr>
              <a:defRPr/>
            </a:pPr>
            <a:fld id="{BA8A34B7-0473-4800-8A8F-3C13F54DCB99}" type="slidenum">
              <a:rPr lang="cs-CZ"/>
              <a:pPr>
                <a:defRPr/>
              </a:pPr>
              <a:t>‹#›</a:t>
            </a:fld>
            <a:endParaRPr lang="cs-CZ"/>
          </a:p>
        </p:txBody>
      </p:sp>
    </p:spTree>
    <p:extLst>
      <p:ext uri="{BB962C8B-B14F-4D97-AF65-F5344CB8AC3E}">
        <p14:creationId xmlns:p14="http://schemas.microsoft.com/office/powerpoint/2010/main" val="39493180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B4FDD82-2883-4642-BE0E-AE46DD93DFB9}" type="datetime1">
              <a:rPr lang="cs-CZ" smtClean="0"/>
              <a:pPr>
                <a:defRPr/>
              </a:pPr>
              <a:t>21.4.2016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Strategie NTK 2013–2019</a:t>
            </a:r>
          </a:p>
        </p:txBody>
      </p:sp>
      <p:pic>
        <p:nvPicPr>
          <p:cNvPr id="7" name="Obrázek 15"/>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6403143"/>
            <a:ext cx="9155112" cy="454857"/>
          </a:xfrm>
          <a:prstGeom prst="rect">
            <a:avLst/>
          </a:prstGeom>
        </p:spPr>
      </p:pic>
      <p:sp>
        <p:nvSpPr>
          <p:cNvPr id="8" name="Zástupný symbol pro číslo snímku 5"/>
          <p:cNvSpPr>
            <a:spLocks noGrp="1"/>
          </p:cNvSpPr>
          <p:nvPr>
            <p:ph type="sldNum" sz="quarter" idx="12"/>
          </p:nvPr>
        </p:nvSpPr>
        <p:spPr>
          <a:xfrm>
            <a:off x="6732240" y="6435841"/>
            <a:ext cx="2133600" cy="365125"/>
          </a:xfrm>
        </p:spPr>
        <p:txBody>
          <a:bodyPr/>
          <a:lstStyle>
            <a:lvl1pPr>
              <a:defRPr b="1">
                <a:solidFill>
                  <a:schemeClr val="tx1"/>
                </a:solidFill>
              </a:defRPr>
            </a:lvl1pPr>
          </a:lstStyle>
          <a:p>
            <a:pPr>
              <a:defRPr/>
            </a:pPr>
            <a:fld id="{C0D97083-9A32-4753-BC49-8869E2A0E43D}" type="slidenum">
              <a:rPr lang="cs-CZ" smtClean="0"/>
              <a:pPr>
                <a:defRPr/>
              </a:pPr>
              <a:t>‹#›</a:t>
            </a:fld>
            <a:r>
              <a:rPr lang="cs-CZ" dirty="0" smtClean="0"/>
              <a:t> z 90</a:t>
            </a:r>
            <a:endParaRPr lang="cs-CZ" dirty="0"/>
          </a:p>
        </p:txBody>
      </p:sp>
    </p:spTree>
    <p:extLst>
      <p:ext uri="{BB962C8B-B14F-4D97-AF65-F5344CB8AC3E}">
        <p14:creationId xmlns:p14="http://schemas.microsoft.com/office/powerpoint/2010/main" val="2952118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9C167DC4-C926-4B25-9E82-6020551B423A}" type="datetime1">
              <a:rPr lang="cs-CZ" smtClean="0"/>
              <a:pPr>
                <a:defRPr/>
              </a:pPr>
              <a:t>21.4.2016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6" name="Zástupný symbol pro číslo snímku 5"/>
          <p:cNvSpPr>
            <a:spLocks noGrp="1"/>
          </p:cNvSpPr>
          <p:nvPr>
            <p:ph type="sldNum" sz="quarter" idx="12"/>
          </p:nvPr>
        </p:nvSpPr>
        <p:spPr/>
        <p:txBody>
          <a:bodyPr/>
          <a:lstStyle>
            <a:lvl1pPr>
              <a:defRPr/>
            </a:lvl1pPr>
          </a:lstStyle>
          <a:p>
            <a:pPr>
              <a:defRPr/>
            </a:pPr>
            <a:fld id="{85F3E453-A4AF-4C86-A019-95A22F6BE67E}" type="slidenum">
              <a:rPr lang="cs-CZ"/>
              <a:pPr>
                <a:defRPr/>
              </a:pPr>
              <a:t>‹#›</a:t>
            </a:fld>
            <a:endParaRPr lang="cs-CZ"/>
          </a:p>
        </p:txBody>
      </p:sp>
    </p:spTree>
    <p:extLst>
      <p:ext uri="{BB962C8B-B14F-4D97-AF65-F5344CB8AC3E}">
        <p14:creationId xmlns:p14="http://schemas.microsoft.com/office/powerpoint/2010/main" val="3148953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7D83C428-55B7-4AA5-9B07-23776F2FDA4B}" type="datetime1">
              <a:rPr lang="cs-CZ" smtClean="0"/>
              <a:pPr>
                <a:defRPr/>
              </a:pPr>
              <a:t>21.4.2016</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7" name="Zástupný symbol pro číslo snímku 5"/>
          <p:cNvSpPr>
            <a:spLocks noGrp="1"/>
          </p:cNvSpPr>
          <p:nvPr>
            <p:ph type="sldNum" sz="quarter" idx="12"/>
          </p:nvPr>
        </p:nvSpPr>
        <p:spPr/>
        <p:txBody>
          <a:bodyPr/>
          <a:lstStyle>
            <a:lvl1pPr>
              <a:defRPr/>
            </a:lvl1pPr>
          </a:lstStyle>
          <a:p>
            <a:pPr>
              <a:defRPr/>
            </a:pPr>
            <a:fld id="{27F61E22-BE04-4743-8B98-044C68E93B99}" type="slidenum">
              <a:rPr lang="cs-CZ"/>
              <a:pPr>
                <a:defRPr/>
              </a:pPr>
              <a:t>‹#›</a:t>
            </a:fld>
            <a:endParaRPr lang="cs-CZ"/>
          </a:p>
        </p:txBody>
      </p:sp>
    </p:spTree>
    <p:extLst>
      <p:ext uri="{BB962C8B-B14F-4D97-AF65-F5344CB8AC3E}">
        <p14:creationId xmlns:p14="http://schemas.microsoft.com/office/powerpoint/2010/main" val="6532951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5B8DD28B-61D7-4FF8-90BE-42B2B93C53AC}" type="datetime1">
              <a:rPr lang="cs-CZ" smtClean="0"/>
              <a:pPr>
                <a:defRPr/>
              </a:pPr>
              <a:t>21.4.2016</a:t>
            </a:fld>
            <a:endParaRPr lang="cs-CZ"/>
          </a:p>
        </p:txBody>
      </p:sp>
      <p:sp>
        <p:nvSpPr>
          <p:cNvPr id="8"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9" name="Zástupný symbol pro číslo snímku 5"/>
          <p:cNvSpPr>
            <a:spLocks noGrp="1"/>
          </p:cNvSpPr>
          <p:nvPr>
            <p:ph type="sldNum" sz="quarter" idx="12"/>
          </p:nvPr>
        </p:nvSpPr>
        <p:spPr/>
        <p:txBody>
          <a:bodyPr/>
          <a:lstStyle>
            <a:lvl1pPr>
              <a:defRPr/>
            </a:lvl1pPr>
          </a:lstStyle>
          <a:p>
            <a:pPr>
              <a:defRPr/>
            </a:pPr>
            <a:fld id="{71B2BC43-4804-4F6A-A212-822268ABB638}" type="slidenum">
              <a:rPr lang="cs-CZ"/>
              <a:pPr>
                <a:defRPr/>
              </a:pPr>
              <a:t>‹#›</a:t>
            </a:fld>
            <a:endParaRPr lang="cs-CZ"/>
          </a:p>
        </p:txBody>
      </p:sp>
    </p:spTree>
    <p:extLst>
      <p:ext uri="{BB962C8B-B14F-4D97-AF65-F5344CB8AC3E}">
        <p14:creationId xmlns:p14="http://schemas.microsoft.com/office/powerpoint/2010/main" val="17228683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807B2581-2E23-4870-B657-F63E4EF884ED}" type="datetime1">
              <a:rPr lang="cs-CZ" smtClean="0"/>
              <a:pPr>
                <a:defRPr/>
              </a:pPr>
              <a:t>21.4.2016</a:t>
            </a:fld>
            <a:endParaRPr lang="cs-CZ"/>
          </a:p>
        </p:txBody>
      </p:sp>
      <p:sp>
        <p:nvSpPr>
          <p:cNvPr id="4"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5" name="Zástupný symbol pro číslo snímku 5"/>
          <p:cNvSpPr>
            <a:spLocks noGrp="1"/>
          </p:cNvSpPr>
          <p:nvPr>
            <p:ph type="sldNum" sz="quarter" idx="12"/>
          </p:nvPr>
        </p:nvSpPr>
        <p:spPr/>
        <p:txBody>
          <a:bodyPr/>
          <a:lstStyle>
            <a:lvl1pPr>
              <a:defRPr/>
            </a:lvl1pPr>
          </a:lstStyle>
          <a:p>
            <a:pPr>
              <a:defRPr/>
            </a:pPr>
            <a:fld id="{F004B1F8-4D74-42EF-AF07-6C14A8567024}" type="slidenum">
              <a:rPr lang="cs-CZ"/>
              <a:pPr>
                <a:defRPr/>
              </a:pPr>
              <a:t>‹#›</a:t>
            </a:fld>
            <a:endParaRPr lang="cs-CZ"/>
          </a:p>
        </p:txBody>
      </p:sp>
    </p:spTree>
    <p:extLst>
      <p:ext uri="{BB962C8B-B14F-4D97-AF65-F5344CB8AC3E}">
        <p14:creationId xmlns:p14="http://schemas.microsoft.com/office/powerpoint/2010/main" val="33642238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0BCD47A6-2EBA-431C-AE82-CAECDABB60DB}" type="datetime1">
              <a:rPr lang="cs-CZ" smtClean="0"/>
              <a:pPr>
                <a:defRPr/>
              </a:pPr>
              <a:t>21.4.2016</a:t>
            </a:fld>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4" name="Zástupný symbol pro číslo snímku 5"/>
          <p:cNvSpPr>
            <a:spLocks noGrp="1"/>
          </p:cNvSpPr>
          <p:nvPr>
            <p:ph type="sldNum" sz="quarter" idx="12"/>
          </p:nvPr>
        </p:nvSpPr>
        <p:spPr/>
        <p:txBody>
          <a:bodyPr/>
          <a:lstStyle>
            <a:lvl1pPr>
              <a:defRPr/>
            </a:lvl1pPr>
          </a:lstStyle>
          <a:p>
            <a:pPr>
              <a:defRPr/>
            </a:pPr>
            <a:fld id="{75882AB4-CD3E-4404-89D2-402FAE7BCDF3}" type="slidenum">
              <a:rPr lang="cs-CZ"/>
              <a:pPr>
                <a:defRPr/>
              </a:pPr>
              <a:t>‹#›</a:t>
            </a:fld>
            <a:endParaRPr lang="cs-CZ"/>
          </a:p>
        </p:txBody>
      </p:sp>
    </p:spTree>
    <p:extLst>
      <p:ext uri="{BB962C8B-B14F-4D97-AF65-F5344CB8AC3E}">
        <p14:creationId xmlns:p14="http://schemas.microsoft.com/office/powerpoint/2010/main" val="41172843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EC04062-E208-4112-86BE-2806A6CE848C}" type="datetime1">
              <a:rPr lang="cs-CZ" smtClean="0"/>
              <a:pPr>
                <a:defRPr/>
              </a:pPr>
              <a:t>21.4.2016</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7" name="Zástupný symbol pro číslo snímku 5"/>
          <p:cNvSpPr>
            <a:spLocks noGrp="1"/>
          </p:cNvSpPr>
          <p:nvPr>
            <p:ph type="sldNum" sz="quarter" idx="12"/>
          </p:nvPr>
        </p:nvSpPr>
        <p:spPr/>
        <p:txBody>
          <a:bodyPr/>
          <a:lstStyle>
            <a:lvl1pPr>
              <a:defRPr/>
            </a:lvl1pPr>
          </a:lstStyle>
          <a:p>
            <a:pPr>
              <a:defRPr/>
            </a:pPr>
            <a:fld id="{4C1AB6B3-02B5-4C4E-8B42-0945B3649F67}" type="slidenum">
              <a:rPr lang="cs-CZ"/>
              <a:pPr>
                <a:defRPr/>
              </a:pPr>
              <a:t>‹#›</a:t>
            </a:fld>
            <a:endParaRPr lang="cs-CZ"/>
          </a:p>
        </p:txBody>
      </p:sp>
    </p:spTree>
    <p:extLst>
      <p:ext uri="{BB962C8B-B14F-4D97-AF65-F5344CB8AC3E}">
        <p14:creationId xmlns:p14="http://schemas.microsoft.com/office/powerpoint/2010/main" val="2348988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BBB28DAF-F828-491D-AAFA-3136D557DC6D}" type="datetime1">
              <a:rPr lang="cs-CZ" smtClean="0"/>
              <a:pPr>
                <a:defRPr/>
              </a:pPr>
              <a:t>21.4.2016</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cs-CZ"/>
              <a:t>Strategie NTK 2013–2019</a:t>
            </a:r>
          </a:p>
        </p:txBody>
      </p:sp>
      <p:sp>
        <p:nvSpPr>
          <p:cNvPr id="7" name="Zástupný symbol pro číslo snímku 5"/>
          <p:cNvSpPr>
            <a:spLocks noGrp="1"/>
          </p:cNvSpPr>
          <p:nvPr>
            <p:ph type="sldNum" sz="quarter" idx="12"/>
          </p:nvPr>
        </p:nvSpPr>
        <p:spPr/>
        <p:txBody>
          <a:bodyPr/>
          <a:lstStyle>
            <a:lvl1pPr>
              <a:defRPr/>
            </a:lvl1pPr>
          </a:lstStyle>
          <a:p>
            <a:pPr>
              <a:defRPr/>
            </a:pPr>
            <a:fld id="{9D33C454-2F49-4C8E-A865-1B6F758CBF05}" type="slidenum">
              <a:rPr lang="cs-CZ"/>
              <a:pPr>
                <a:defRPr/>
              </a:pPr>
              <a:t>‹#›</a:t>
            </a:fld>
            <a:endParaRPr lang="cs-CZ" dirty="0"/>
          </a:p>
        </p:txBody>
      </p:sp>
    </p:spTree>
    <p:extLst>
      <p:ext uri="{BB962C8B-B14F-4D97-AF65-F5344CB8AC3E}">
        <p14:creationId xmlns:p14="http://schemas.microsoft.com/office/powerpoint/2010/main" val="2222691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7656CC4-51D5-4C19-B42E-8AC799938CA7}" type="datetime1">
              <a:rPr lang="cs-CZ" smtClean="0"/>
              <a:pPr>
                <a:defRPr/>
              </a:pPr>
              <a:t>21.4.2016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cs-CZ"/>
              <a:t>Strategie NTK 2013–2019</a:t>
            </a: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B655FA3-D33B-4F65-BCE7-73E259FF190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Univers Com 65 Bold" pitchFamily="34" charset="-18"/>
        </a:defRPr>
      </a:lvl2pPr>
      <a:lvl3pPr algn="ctr" rtl="0" eaLnBrk="0" fontAlgn="base" hangingPunct="0">
        <a:spcBef>
          <a:spcPct val="0"/>
        </a:spcBef>
        <a:spcAft>
          <a:spcPct val="0"/>
        </a:spcAft>
        <a:defRPr sz="4400">
          <a:solidFill>
            <a:schemeClr val="tx1"/>
          </a:solidFill>
          <a:latin typeface="Univers Com 65 Bold" pitchFamily="34" charset="-18"/>
        </a:defRPr>
      </a:lvl3pPr>
      <a:lvl4pPr algn="ctr" rtl="0" eaLnBrk="0" fontAlgn="base" hangingPunct="0">
        <a:spcBef>
          <a:spcPct val="0"/>
        </a:spcBef>
        <a:spcAft>
          <a:spcPct val="0"/>
        </a:spcAft>
        <a:defRPr sz="4400">
          <a:solidFill>
            <a:schemeClr val="tx1"/>
          </a:solidFill>
          <a:latin typeface="Univers Com 65 Bold" pitchFamily="34" charset="-18"/>
        </a:defRPr>
      </a:lvl4pPr>
      <a:lvl5pPr algn="ctr" rtl="0" eaLnBrk="0" fontAlgn="base" hangingPunct="0">
        <a:spcBef>
          <a:spcPct val="0"/>
        </a:spcBef>
        <a:spcAft>
          <a:spcPct val="0"/>
        </a:spcAft>
        <a:defRPr sz="4400">
          <a:solidFill>
            <a:schemeClr val="tx1"/>
          </a:solidFill>
          <a:latin typeface="Univers Com 65 Bold" pitchFamily="34" charset="-18"/>
        </a:defRPr>
      </a:lvl5pPr>
      <a:lvl6pPr marL="457200" algn="ctr" rtl="0" fontAlgn="base">
        <a:spcBef>
          <a:spcPct val="0"/>
        </a:spcBef>
        <a:spcAft>
          <a:spcPct val="0"/>
        </a:spcAft>
        <a:defRPr sz="4400">
          <a:solidFill>
            <a:schemeClr val="tx1"/>
          </a:solidFill>
          <a:latin typeface="Univers Com 65 Bold" pitchFamily="34" charset="-18"/>
        </a:defRPr>
      </a:lvl6pPr>
      <a:lvl7pPr marL="914400" algn="ctr" rtl="0" fontAlgn="base">
        <a:spcBef>
          <a:spcPct val="0"/>
        </a:spcBef>
        <a:spcAft>
          <a:spcPct val="0"/>
        </a:spcAft>
        <a:defRPr sz="4400">
          <a:solidFill>
            <a:schemeClr val="tx1"/>
          </a:solidFill>
          <a:latin typeface="Univers Com 65 Bold" pitchFamily="34" charset="-18"/>
        </a:defRPr>
      </a:lvl7pPr>
      <a:lvl8pPr marL="1371600" algn="ctr" rtl="0" fontAlgn="base">
        <a:spcBef>
          <a:spcPct val="0"/>
        </a:spcBef>
        <a:spcAft>
          <a:spcPct val="0"/>
        </a:spcAft>
        <a:defRPr sz="4400">
          <a:solidFill>
            <a:schemeClr val="tx1"/>
          </a:solidFill>
          <a:latin typeface="Univers Com 65 Bold" pitchFamily="34" charset="-18"/>
        </a:defRPr>
      </a:lvl8pPr>
      <a:lvl9pPr marL="1828800" algn="ctr" rtl="0" fontAlgn="base">
        <a:spcBef>
          <a:spcPct val="0"/>
        </a:spcBef>
        <a:spcAft>
          <a:spcPct val="0"/>
        </a:spcAft>
        <a:defRPr sz="4400">
          <a:solidFill>
            <a:schemeClr val="tx1"/>
          </a:solidFill>
          <a:latin typeface="Univers Com 65 Bold" pitchFamily="34" charset="-1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normservis.cz/software/evinor/evidence-objednavek-a-meziskladu/" TargetMode="External"/><Relationship Id="rId3" Type="http://schemas.openxmlformats.org/officeDocument/2006/relationships/image" Target="../media/image4.png"/><Relationship Id="rId7" Type="http://schemas.openxmlformats.org/officeDocument/2006/relationships/hyperlink" Target="http://www.normservis.cz/software/evinor/evidence-vypujcenych-nore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normservis.cz/software/evinor/katalog-nabidek-novych-norem/" TargetMode="External"/><Relationship Id="rId11" Type="http://schemas.openxmlformats.org/officeDocument/2006/relationships/hyperlink" Target="http://www.normservis.cz/software/evinor/ostatni-pomocne-registry/" TargetMode="External"/><Relationship Id="rId5" Type="http://schemas.openxmlformats.org/officeDocument/2006/relationships/hyperlink" Target="http://www.normservis.cz/software/evinor/katalog-neplatnych-norem/" TargetMode="External"/><Relationship Id="rId10" Type="http://schemas.openxmlformats.org/officeDocument/2006/relationships/hyperlink" Target="http://www.normservis.cz/software/evinor/evidence-o-aktualizaci/" TargetMode="External"/><Relationship Id="rId4" Type="http://schemas.openxmlformats.org/officeDocument/2006/relationships/hyperlink" Target="http://www.normservis.cz/software/evinor/katalog-platnych-norem/" TargetMode="External"/><Relationship Id="rId9" Type="http://schemas.openxmlformats.org/officeDocument/2006/relationships/hyperlink" Target="http://www.normservis.cz/software/evinor/evidence-dokument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unmz.cz/urad/co-je-to-technicka-norma-" TargetMode="External"/><Relationship Id="rId5" Type="http://schemas.openxmlformats.org/officeDocument/2006/relationships/hyperlink" Target="https://cs.wikipedia.org/wiki/Norma#cite_note-5" TargetMode="External"/><Relationship Id="rId4" Type="http://schemas.openxmlformats.org/officeDocument/2006/relationships/hyperlink" Target="https://cs.wikipedia.org/wiki/%C3%9A%C5%99ad_pro_technickou_normalizaci,_metrologii_a_st%C3%A1tn%C3%AD_zku%C5%A1ebnictv%C3%A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lum bright="90000" contrast="-70000"/>
            <a:extLst>
              <a:ext uri="{28A0092B-C50C-407E-A947-70E740481C1C}">
                <a14:useLocalDpi xmlns:a14="http://schemas.microsoft.com/office/drawing/2010/main" val="0"/>
              </a:ext>
            </a:extLst>
          </a:blip>
          <a:srcRect/>
          <a:stretch>
            <a:fillRect/>
          </a:stretch>
        </p:blipFill>
        <p:spPr bwMode="auto">
          <a:xfrm>
            <a:off x="254000" y="1268413"/>
            <a:ext cx="8421688"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Nadpis 1"/>
          <p:cNvSpPr>
            <a:spLocks noGrp="1"/>
          </p:cNvSpPr>
          <p:nvPr>
            <p:ph type="ctrTitle"/>
          </p:nvPr>
        </p:nvSpPr>
        <p:spPr/>
        <p:txBody>
          <a:bodyPr lIns="0" tIns="0" rIns="0" bIns="0" anchor="t"/>
          <a:lstStyle/>
          <a:p>
            <a:pPr algn="l" eaLnBrk="1" hangingPunct="1"/>
            <a:r>
              <a:rPr lang="cs-CZ" sz="4800" b="1" dirty="0" smtClean="0">
                <a:solidFill>
                  <a:srgbClr val="CE3736"/>
                </a:solidFill>
                <a:latin typeface="Arial" panose="020B0604020202020204" pitchFamily="34" charset="0"/>
                <a:cs typeface="Arial" panose="020B0604020202020204" pitchFamily="34" charset="0"/>
              </a:rPr>
              <a:t>Normy ČSN</a:t>
            </a:r>
            <a:endParaRPr lang="cs-CZ" sz="3200" b="1" dirty="0" smtClean="0">
              <a:solidFill>
                <a:srgbClr val="CE3736"/>
              </a:solidFill>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683568" y="4221088"/>
            <a:ext cx="7088187" cy="1752600"/>
          </a:xfrm>
        </p:spPr>
        <p:txBody>
          <a:bodyPr lIns="0" tIns="0" rIns="0" bIns="0" rtlCol="0">
            <a:normAutofit/>
          </a:bodyPr>
          <a:lstStyle/>
          <a:p>
            <a:pPr algn="l" eaLnBrk="1" fontAlgn="auto" hangingPunct="1">
              <a:spcAft>
                <a:spcPts val="0"/>
              </a:spcAft>
              <a:defRPr/>
            </a:pPr>
            <a:r>
              <a:rPr lang="cs-CZ" dirty="0" smtClean="0">
                <a:solidFill>
                  <a:schemeClr val="tx1"/>
                </a:solidFill>
                <a:latin typeface="Arial" panose="020B0604020202020204" pitchFamily="34" charset="0"/>
                <a:cs typeface="Arial" panose="020B0604020202020204" pitchFamily="34" charset="0"/>
              </a:rPr>
              <a:t>Vyhledávání v on-line katalogu norem</a:t>
            </a:r>
            <a:endParaRPr lang="en-US" dirty="0" smtClean="0">
              <a:solidFill>
                <a:schemeClr val="tx1"/>
              </a:solidFill>
              <a:latin typeface="Arial" panose="020B0604020202020204" pitchFamily="34" charset="0"/>
              <a:cs typeface="Arial" panose="020B0604020202020204" pitchFamily="34" charset="0"/>
            </a:endParaRPr>
          </a:p>
        </p:txBody>
      </p:sp>
      <p:sp>
        <p:nvSpPr>
          <p:cNvPr id="9" name="Subtitle 4"/>
          <p:cNvSpPr txBox="1">
            <a:spLocks/>
          </p:cNvSpPr>
          <p:nvPr/>
        </p:nvSpPr>
        <p:spPr bwMode="auto">
          <a:xfrm>
            <a:off x="611559" y="6094983"/>
            <a:ext cx="2448273" cy="35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cs-CZ" sz="1600" dirty="0" smtClean="0">
                <a:solidFill>
                  <a:schemeClr val="tx1"/>
                </a:solidFill>
                <a:latin typeface="Arial" panose="020B0604020202020204" pitchFamily="34" charset="0"/>
                <a:cs typeface="Arial" panose="020B0604020202020204" pitchFamily="34" charset="0"/>
              </a:rPr>
              <a:t>V.</a:t>
            </a:r>
            <a:r>
              <a:rPr lang="en-US" sz="1600" dirty="0" smtClean="0">
                <a:solidFill>
                  <a:schemeClr val="tx1"/>
                </a:solidFill>
                <a:latin typeface="Arial" panose="020B0604020202020204" pitchFamily="34" charset="0"/>
                <a:cs typeface="Arial" panose="020B0604020202020204" pitchFamily="34" charset="0"/>
              </a:rPr>
              <a:t> </a:t>
            </a:r>
            <a:r>
              <a:rPr lang="cs-CZ" sz="1600" dirty="0" smtClean="0">
                <a:solidFill>
                  <a:schemeClr val="tx1"/>
                </a:solidFill>
                <a:latin typeface="Arial" panose="020B0604020202020204" pitchFamily="34" charset="0"/>
                <a:cs typeface="Arial" panose="020B0604020202020204" pitchFamily="34" charset="0"/>
              </a:rPr>
              <a:t>Turek</a:t>
            </a:r>
            <a:r>
              <a:rPr lang="en-US" sz="1600" dirty="0" smtClean="0">
                <a:solidFill>
                  <a:schemeClr val="tx1"/>
                </a:solidFill>
                <a:latin typeface="Arial" panose="020B0604020202020204" pitchFamily="34" charset="0"/>
                <a:cs typeface="Arial" panose="020B0604020202020204" pitchFamily="34" charset="0"/>
              </a:rPr>
              <a:t>, </a:t>
            </a:r>
            <a:r>
              <a:rPr lang="cs-CZ" sz="1600" dirty="0" smtClean="0">
                <a:solidFill>
                  <a:schemeClr val="tx1"/>
                </a:solidFill>
                <a:latin typeface="Arial" panose="020B0604020202020204" pitchFamily="34" charset="0"/>
                <a:cs typeface="Arial" panose="020B0604020202020204" pitchFamily="34" charset="0"/>
              </a:rPr>
              <a:t>24.6.2015</a:t>
            </a:r>
            <a:endParaRPr lang="en-US" sz="1600" dirty="0" smtClean="0">
              <a:solidFill>
                <a:schemeClr val="tx1"/>
              </a:solidFill>
              <a:latin typeface="Arial" panose="020B0604020202020204" pitchFamily="34" charset="0"/>
              <a:cs typeface="Arial" panose="020B0604020202020204" pitchFamily="34" charset="0"/>
            </a:endParaRPr>
          </a:p>
        </p:txBody>
      </p:sp>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061" y="195619"/>
            <a:ext cx="1495628" cy="9614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Prohlížení norem</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10</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pic>
        <p:nvPicPr>
          <p:cNvPr id="3" name="Zástupný symbol pro obsah 2"/>
          <p:cNvPicPr>
            <a:picLocks noGrp="1" noChangeAspect="1"/>
          </p:cNvPicPr>
          <p:nvPr>
            <p:ph idx="1"/>
          </p:nvPr>
        </p:nvPicPr>
        <p:blipFill>
          <a:blip r:embed="rId4"/>
          <a:stretch>
            <a:fillRect/>
          </a:stretch>
        </p:blipFill>
        <p:spPr>
          <a:xfrm>
            <a:off x="502771" y="980729"/>
            <a:ext cx="8180106" cy="5112567"/>
          </a:xfrm>
          <a:prstGeom prst="rect">
            <a:avLst/>
          </a:prstGeom>
          <a:ln>
            <a:solidFill>
              <a:schemeClr val="tx1"/>
            </a:solidFill>
          </a:ln>
        </p:spPr>
      </p:pic>
    </p:spTree>
    <p:extLst>
      <p:ext uri="{BB962C8B-B14F-4D97-AF65-F5344CB8AC3E}">
        <p14:creationId xmlns:p14="http://schemas.microsoft.com/office/powerpoint/2010/main" val="3475432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Prohlížení norem</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11</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pic>
        <p:nvPicPr>
          <p:cNvPr id="4" name="Zástupný symbol pro obsah 3"/>
          <p:cNvPicPr>
            <a:picLocks noGrp="1" noChangeAspect="1"/>
          </p:cNvPicPr>
          <p:nvPr>
            <p:ph idx="1"/>
          </p:nvPr>
        </p:nvPicPr>
        <p:blipFill>
          <a:blip r:embed="rId4"/>
          <a:stretch>
            <a:fillRect/>
          </a:stretch>
        </p:blipFill>
        <p:spPr>
          <a:xfrm>
            <a:off x="467545" y="1003312"/>
            <a:ext cx="8259186" cy="5161992"/>
          </a:xfrm>
          <a:prstGeom prst="rect">
            <a:avLst/>
          </a:prstGeom>
          <a:ln>
            <a:solidFill>
              <a:schemeClr val="tx1"/>
            </a:solidFill>
          </a:ln>
        </p:spPr>
      </p:pic>
    </p:spTree>
    <p:extLst>
      <p:ext uri="{BB962C8B-B14F-4D97-AF65-F5344CB8AC3E}">
        <p14:creationId xmlns:p14="http://schemas.microsoft.com/office/powerpoint/2010/main" val="2087724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Prohlížení norem</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12</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pic>
        <p:nvPicPr>
          <p:cNvPr id="3" name="Zástupný symbol pro obsah 2"/>
          <p:cNvPicPr>
            <a:picLocks noGrp="1" noChangeAspect="1"/>
          </p:cNvPicPr>
          <p:nvPr>
            <p:ph idx="1"/>
          </p:nvPr>
        </p:nvPicPr>
        <p:blipFill>
          <a:blip r:embed="rId4"/>
          <a:stretch>
            <a:fillRect/>
          </a:stretch>
        </p:blipFill>
        <p:spPr>
          <a:xfrm>
            <a:off x="467545" y="1043989"/>
            <a:ext cx="8180106" cy="5112567"/>
          </a:xfrm>
          <a:prstGeom prst="rect">
            <a:avLst/>
          </a:prstGeom>
          <a:ln>
            <a:solidFill>
              <a:schemeClr val="tx1"/>
            </a:solidFill>
          </a:ln>
        </p:spPr>
      </p:pic>
    </p:spTree>
    <p:extLst>
      <p:ext uri="{BB962C8B-B14F-4D97-AF65-F5344CB8AC3E}">
        <p14:creationId xmlns:p14="http://schemas.microsoft.com/office/powerpoint/2010/main" val="4093394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Prohlížení norem</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13</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pic>
        <p:nvPicPr>
          <p:cNvPr id="4" name="Zástupný symbol pro obsah 3"/>
          <p:cNvPicPr>
            <a:picLocks noGrp="1" noChangeAspect="1"/>
          </p:cNvPicPr>
          <p:nvPr>
            <p:ph idx="1"/>
          </p:nvPr>
        </p:nvPicPr>
        <p:blipFill>
          <a:blip r:embed="rId4"/>
          <a:stretch>
            <a:fillRect/>
          </a:stretch>
        </p:blipFill>
        <p:spPr>
          <a:xfrm>
            <a:off x="467544" y="980729"/>
            <a:ext cx="8295319" cy="5184575"/>
          </a:xfrm>
          <a:prstGeom prst="rect">
            <a:avLst/>
          </a:prstGeom>
          <a:ln>
            <a:solidFill>
              <a:schemeClr val="tx1"/>
            </a:solidFill>
          </a:ln>
        </p:spPr>
      </p:pic>
    </p:spTree>
    <p:extLst>
      <p:ext uri="{BB962C8B-B14F-4D97-AF65-F5344CB8AC3E}">
        <p14:creationId xmlns:p14="http://schemas.microsoft.com/office/powerpoint/2010/main" val="3722364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Prohlížení norem</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14</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467545" y="966428"/>
            <a:ext cx="8229600" cy="1396752"/>
          </a:xfrm>
        </p:spPr>
        <p:txBody>
          <a:bodyPr/>
          <a:lstStyle/>
          <a:p>
            <a:r>
              <a:rPr lang="cs-CZ" sz="2000" b="1" dirty="0" smtClean="0"/>
              <a:t>Máme i tištěné normy ve fondu NTK (U nich pozor na platnost!)</a:t>
            </a:r>
          </a:p>
          <a:p>
            <a:endParaRPr lang="cs-CZ" dirty="0" smtClean="0"/>
          </a:p>
          <a:p>
            <a:endParaRPr lang="cs-CZ" dirty="0"/>
          </a:p>
        </p:txBody>
      </p:sp>
      <p:pic>
        <p:nvPicPr>
          <p:cNvPr id="3" name="Obrázek 2"/>
          <p:cNvPicPr>
            <a:picLocks noChangeAspect="1"/>
          </p:cNvPicPr>
          <p:nvPr/>
        </p:nvPicPr>
        <p:blipFill>
          <a:blip r:embed="rId4"/>
          <a:stretch>
            <a:fillRect/>
          </a:stretch>
        </p:blipFill>
        <p:spPr>
          <a:xfrm>
            <a:off x="666755" y="1412776"/>
            <a:ext cx="7836025" cy="4897516"/>
          </a:xfrm>
          <a:prstGeom prst="rect">
            <a:avLst/>
          </a:prstGeom>
          <a:ln>
            <a:solidFill>
              <a:schemeClr val="tx1"/>
            </a:solidFill>
          </a:ln>
        </p:spPr>
      </p:pic>
    </p:spTree>
    <p:extLst>
      <p:ext uri="{BB962C8B-B14F-4D97-AF65-F5344CB8AC3E}">
        <p14:creationId xmlns:p14="http://schemas.microsoft.com/office/powerpoint/2010/main" val="2591652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267744" y="1916832"/>
            <a:ext cx="4176465" cy="993989"/>
          </a:xfrm>
        </p:spPr>
        <p:txBody>
          <a:bodyPr lIns="0" tIns="0" rIns="0" bIns="0" anchor="t"/>
          <a:lstStyle/>
          <a:p>
            <a:pPr algn="l" eaLnBrk="1" hangingPunct="1"/>
            <a:r>
              <a:rPr lang="cs-CZ" sz="48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15</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539552" y="4077072"/>
            <a:ext cx="8229600" cy="1396752"/>
          </a:xfrm>
        </p:spPr>
        <p:txBody>
          <a:bodyPr/>
          <a:lstStyle/>
          <a:p>
            <a:r>
              <a:rPr lang="cs-CZ" sz="2000" b="1" dirty="0" err="1"/>
              <a:t>Anopress</a:t>
            </a:r>
            <a:r>
              <a:rPr lang="cs-CZ" sz="2000" b="1" dirty="0"/>
              <a:t> IT, dodavatel profesionálního monitoringu médií</a:t>
            </a:r>
          </a:p>
          <a:p>
            <a:r>
              <a:rPr lang="cs-CZ" sz="2000" i="1" dirty="0" err="1"/>
              <a:t>Anopress</a:t>
            </a:r>
            <a:r>
              <a:rPr lang="cs-CZ" sz="2000" i="1" dirty="0"/>
              <a:t> IT, a.s. působí v ČR od roku 1997 jako dodavatel profesionálního monitoringu médií. </a:t>
            </a:r>
            <a:endParaRPr lang="cs-CZ" sz="2000" dirty="0"/>
          </a:p>
          <a:p>
            <a:endParaRPr lang="cs-CZ" dirty="0" smtClean="0"/>
          </a:p>
          <a:p>
            <a:endParaRPr lang="cs-CZ" dirty="0"/>
          </a:p>
        </p:txBody>
      </p:sp>
    </p:spTree>
    <p:extLst>
      <p:ext uri="{BB962C8B-B14F-4D97-AF65-F5344CB8AC3E}">
        <p14:creationId xmlns:p14="http://schemas.microsoft.com/office/powerpoint/2010/main" val="602153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1"/>
            <a:ext cx="4176465" cy="641781"/>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16</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23528" y="764704"/>
            <a:ext cx="3184105" cy="432048"/>
          </a:xfrm>
        </p:spPr>
        <p:txBody>
          <a:bodyPr/>
          <a:lstStyle/>
          <a:p>
            <a:pPr marL="0" indent="0">
              <a:buNone/>
            </a:pPr>
            <a:r>
              <a:rPr lang="cs-CZ" sz="2000" b="1" dirty="0" smtClean="0"/>
              <a:t>Vyhledávání v databázi</a:t>
            </a:r>
            <a:endParaRPr lang="cs-CZ" sz="2000" b="1" dirty="0"/>
          </a:p>
          <a:p>
            <a:pPr marL="0" indent="0">
              <a:buNone/>
            </a:pPr>
            <a:endParaRPr lang="cs-CZ" dirty="0" smtClean="0"/>
          </a:p>
          <a:p>
            <a:endParaRPr lang="cs-CZ" dirty="0"/>
          </a:p>
        </p:txBody>
      </p:sp>
      <p:sp>
        <p:nvSpPr>
          <p:cNvPr id="3" name="TextovéPole 2"/>
          <p:cNvSpPr txBox="1"/>
          <p:nvPr/>
        </p:nvSpPr>
        <p:spPr>
          <a:xfrm>
            <a:off x="395536" y="1268760"/>
            <a:ext cx="8470304" cy="5078313"/>
          </a:xfrm>
          <a:prstGeom prst="rect">
            <a:avLst/>
          </a:prstGeom>
          <a:noFill/>
        </p:spPr>
        <p:txBody>
          <a:bodyPr wrap="square" rtlCol="0">
            <a:spAutoFit/>
          </a:bodyPr>
          <a:lstStyle/>
          <a:p>
            <a:r>
              <a:rPr lang="cs-CZ" dirty="0"/>
              <a:t>Přístup do databáze českých médií, kde si uživatel může samostatně vyhledávat v archivu od roku 1996 do DNES. Vyhledávání probíhá zadáním libovolných klíčových slov, slovních spojení či tematického dotazu připraveného analytiky společnosti </a:t>
            </a:r>
            <a:r>
              <a:rPr lang="cs-CZ" dirty="0" err="1"/>
              <a:t>Anopress</a:t>
            </a:r>
            <a:r>
              <a:rPr lang="cs-CZ" dirty="0"/>
              <a:t> IT, a.s</a:t>
            </a:r>
            <a:r>
              <a:rPr lang="cs-CZ" dirty="0" smtClean="0"/>
              <a:t>. </a:t>
            </a:r>
            <a:r>
              <a:rPr lang="cs-CZ" dirty="0"/>
              <a:t>Články z denního tisku jsou přístupné již od 7.00 hodin v den vydání.</a:t>
            </a:r>
          </a:p>
          <a:p>
            <a:r>
              <a:rPr lang="cs-CZ" b="1" u="sng" dirty="0"/>
              <a:t>Důležité vlastnosti databáze:</a:t>
            </a:r>
          </a:p>
          <a:p>
            <a:pPr marL="285750" indent="-285750">
              <a:buFont typeface="Arial" panose="020B0604020202020204" pitchFamily="34" charset="0"/>
              <a:buChar char="•"/>
            </a:pPr>
            <a:r>
              <a:rPr lang="cs-CZ" dirty="0"/>
              <a:t>Dostupná on-line 24 hodin denně, 7 dní v týdnu</a:t>
            </a:r>
          </a:p>
          <a:p>
            <a:pPr marL="285750" indent="-285750">
              <a:buFont typeface="Arial" panose="020B0604020202020204" pitchFamily="34" charset="0"/>
              <a:buChar char="•"/>
            </a:pPr>
            <a:r>
              <a:rPr lang="cs-CZ" dirty="0"/>
              <a:t>Automatické skloňování klíčových slov, automatické přiřazení relevance vyhledaného článku</a:t>
            </a:r>
          </a:p>
          <a:p>
            <a:pPr marL="285750" indent="-285750">
              <a:buFont typeface="Arial" panose="020B0604020202020204" pitchFamily="34" charset="0"/>
              <a:buChar char="•"/>
            </a:pPr>
            <a:r>
              <a:rPr lang="cs-CZ" dirty="0"/>
              <a:t>Možnost ukládání a správy kladených dotazů</a:t>
            </a:r>
          </a:p>
          <a:p>
            <a:pPr marL="285750" indent="-285750">
              <a:buFont typeface="Arial" panose="020B0604020202020204" pitchFamily="34" charset="0"/>
              <a:buChar char="•"/>
            </a:pPr>
            <a:r>
              <a:rPr lang="cs-CZ" dirty="0"/>
              <a:t>Funkce zpřesnění dotazu</a:t>
            </a:r>
          </a:p>
          <a:p>
            <a:pPr marL="285750" indent="-285750">
              <a:buFont typeface="Arial" panose="020B0604020202020204" pitchFamily="34" charset="0"/>
              <a:buChar char="•"/>
            </a:pPr>
            <a:r>
              <a:rPr lang="cs-CZ" dirty="0"/>
              <a:t>Možnost neomezené délky dotazu</a:t>
            </a:r>
          </a:p>
          <a:p>
            <a:pPr marL="285750" indent="-285750">
              <a:buFont typeface="Arial" panose="020B0604020202020204" pitchFamily="34" charset="0"/>
              <a:buChar char="•"/>
            </a:pPr>
            <a:r>
              <a:rPr lang="cs-CZ" dirty="0"/>
              <a:t>Možnost používat logické operátory při tvorbě složitějších dotazů</a:t>
            </a:r>
          </a:p>
          <a:p>
            <a:pPr marL="285750" indent="-285750">
              <a:buFont typeface="Arial" panose="020B0604020202020204" pitchFamily="34" charset="0"/>
              <a:buChar char="•"/>
            </a:pPr>
            <a:r>
              <a:rPr lang="cs-CZ" dirty="0"/>
              <a:t>Možnost vyhledávat pomocí </a:t>
            </a:r>
            <a:r>
              <a:rPr lang="cs-CZ" dirty="0" smtClean="0"/>
              <a:t>analytiky </a:t>
            </a:r>
            <a:r>
              <a:rPr lang="cs-CZ" dirty="0"/>
              <a:t>na míru připravených témat </a:t>
            </a:r>
          </a:p>
          <a:p>
            <a:pPr marL="285750" indent="-285750">
              <a:buFont typeface="Arial" panose="020B0604020202020204" pitchFamily="34" charset="0"/>
              <a:buChar char="•"/>
            </a:pPr>
            <a:r>
              <a:rPr lang="cs-CZ" dirty="0"/>
              <a:t>Možnost omezení dotazu na konkrétní časové období / média / skupiny médií</a:t>
            </a:r>
          </a:p>
          <a:p>
            <a:pPr marL="285750" indent="-285750">
              <a:buFont typeface="Arial" panose="020B0604020202020204" pitchFamily="34" charset="0"/>
              <a:buChar char="•"/>
            </a:pPr>
            <a:r>
              <a:rPr lang="cs-CZ" dirty="0"/>
              <a:t>Možnost řazení výstupů podle vybraných kritérií</a:t>
            </a:r>
          </a:p>
          <a:p>
            <a:pPr marL="285750" indent="-285750">
              <a:buFont typeface="Arial" panose="020B0604020202020204" pitchFamily="34" charset="0"/>
              <a:buChar char="•"/>
            </a:pPr>
            <a:r>
              <a:rPr lang="cs-CZ" dirty="0"/>
              <a:t>Možnost hledání jen v hlavičce </a:t>
            </a:r>
            <a:r>
              <a:rPr lang="cs-CZ" dirty="0" smtClean="0"/>
              <a:t>článků</a:t>
            </a:r>
            <a:endParaRPr lang="cs-CZ" dirty="0"/>
          </a:p>
        </p:txBody>
      </p:sp>
    </p:spTree>
    <p:extLst>
      <p:ext uri="{BB962C8B-B14F-4D97-AF65-F5344CB8AC3E}">
        <p14:creationId xmlns:p14="http://schemas.microsoft.com/office/powerpoint/2010/main" val="2699528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1"/>
            <a:ext cx="4176465" cy="641781"/>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17</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836712"/>
            <a:ext cx="3184105" cy="432048"/>
          </a:xfrm>
        </p:spPr>
        <p:txBody>
          <a:bodyPr/>
          <a:lstStyle/>
          <a:p>
            <a:pPr marL="0" indent="0">
              <a:buNone/>
            </a:pPr>
            <a:r>
              <a:rPr lang="cs-CZ" sz="2000" b="1" dirty="0" smtClean="0"/>
              <a:t>Vyhledávání v databázi</a:t>
            </a:r>
            <a:endParaRPr lang="cs-CZ" sz="2000" b="1" dirty="0"/>
          </a:p>
          <a:p>
            <a:pPr marL="0" indent="0">
              <a:buNone/>
            </a:pPr>
            <a:endParaRPr lang="cs-CZ" dirty="0" smtClean="0"/>
          </a:p>
          <a:p>
            <a:endParaRPr lang="cs-CZ" dirty="0"/>
          </a:p>
        </p:txBody>
      </p:sp>
      <p:sp>
        <p:nvSpPr>
          <p:cNvPr id="3" name="TextovéPole 2"/>
          <p:cNvSpPr txBox="1"/>
          <p:nvPr/>
        </p:nvSpPr>
        <p:spPr>
          <a:xfrm>
            <a:off x="314581" y="1556792"/>
            <a:ext cx="8470304" cy="4801314"/>
          </a:xfrm>
          <a:prstGeom prst="rect">
            <a:avLst/>
          </a:prstGeom>
          <a:noFill/>
        </p:spPr>
        <p:txBody>
          <a:bodyPr wrap="square" rtlCol="0">
            <a:spAutoFit/>
          </a:bodyPr>
          <a:lstStyle/>
          <a:p>
            <a:r>
              <a:rPr lang="cs-CZ" b="1" u="sng" dirty="0"/>
              <a:t>Monitorované zdroje v databázi:</a:t>
            </a:r>
          </a:p>
          <a:p>
            <a:pPr marL="285750" indent="-285750">
              <a:buFont typeface="Arial" panose="020B0604020202020204" pitchFamily="34" charset="0"/>
              <a:buChar char="•"/>
            </a:pPr>
            <a:r>
              <a:rPr lang="cs-CZ" dirty="0"/>
              <a:t>Český periodický tisk</a:t>
            </a:r>
          </a:p>
          <a:p>
            <a:pPr marL="285750" indent="-285750">
              <a:buFont typeface="Arial" panose="020B0604020202020204" pitchFamily="34" charset="0"/>
              <a:buChar char="•"/>
            </a:pPr>
            <a:r>
              <a:rPr lang="cs-CZ" dirty="0"/>
              <a:t>Pořady z českého celostátního televizního zpravodajství a publicistiky</a:t>
            </a:r>
          </a:p>
          <a:p>
            <a:pPr marL="285750" indent="-285750">
              <a:buFont typeface="Arial" panose="020B0604020202020204" pitchFamily="34" charset="0"/>
              <a:buChar char="•"/>
            </a:pPr>
            <a:r>
              <a:rPr lang="cs-CZ" dirty="0"/>
              <a:t>Pořady z českého celostátního i regionálního rozhlasového zpravodajství </a:t>
            </a:r>
          </a:p>
          <a:p>
            <a:pPr marL="285750" indent="-285750">
              <a:buFont typeface="Arial" panose="020B0604020202020204" pitchFamily="34" charset="0"/>
              <a:buChar char="•"/>
            </a:pPr>
            <a:r>
              <a:rPr lang="cs-CZ" dirty="0"/>
              <a:t>České internetové servery</a:t>
            </a:r>
          </a:p>
          <a:p>
            <a:pPr marL="285750" indent="-285750">
              <a:buFont typeface="Arial" panose="020B0604020202020204" pitchFamily="34" charset="0"/>
              <a:buChar char="•"/>
            </a:pPr>
            <a:r>
              <a:rPr lang="cs-CZ" dirty="0"/>
              <a:t>Vybrané slovenské a anglické internetové servery</a:t>
            </a:r>
          </a:p>
          <a:p>
            <a:r>
              <a:rPr lang="cs-CZ" dirty="0"/>
              <a:t> </a:t>
            </a:r>
          </a:p>
          <a:p>
            <a:r>
              <a:rPr lang="cs-CZ" b="1" u="sng" dirty="0"/>
              <a:t>Něco navíc:</a:t>
            </a:r>
          </a:p>
          <a:p>
            <a:pPr marL="285750" indent="-285750">
              <a:buFont typeface="Arial" panose="020B0604020202020204" pitchFamily="34" charset="0"/>
              <a:buChar char="•"/>
            </a:pPr>
            <a:r>
              <a:rPr lang="cs-CZ" dirty="0"/>
              <a:t>Grafické výstupy on-line</a:t>
            </a:r>
          </a:p>
          <a:p>
            <a:pPr marL="285750" indent="-285750">
              <a:buFont typeface="Arial" panose="020B0604020202020204" pitchFamily="34" charset="0"/>
              <a:buChar char="•"/>
            </a:pPr>
            <a:r>
              <a:rPr lang="cs-CZ" dirty="0"/>
              <a:t>Možnost ukládání vyhledaných dokumentů ve vlastních on-line zásobnících</a:t>
            </a:r>
          </a:p>
          <a:p>
            <a:pPr marL="285750" indent="-285750">
              <a:buFont typeface="Arial" panose="020B0604020202020204" pitchFamily="34" charset="0"/>
              <a:buChar char="•"/>
            </a:pPr>
            <a:r>
              <a:rPr lang="cs-CZ" dirty="0"/>
              <a:t>Možnost uživatelské správy vyhledaných dokumentů v analytickém softwaru ISA</a:t>
            </a:r>
          </a:p>
          <a:p>
            <a:pPr marL="285750" indent="-285750">
              <a:buFont typeface="Arial" panose="020B0604020202020204" pitchFamily="34" charset="0"/>
              <a:buChar char="•"/>
            </a:pPr>
            <a:r>
              <a:rPr lang="cs-CZ" dirty="0"/>
              <a:t>Export vybraných článků z databáze ve strukturovaných dokumentech – různé formáty </a:t>
            </a:r>
            <a:br>
              <a:rPr lang="cs-CZ" dirty="0"/>
            </a:br>
            <a:r>
              <a:rPr lang="cs-CZ" dirty="0"/>
              <a:t>(RTF, HTML, CVS, XML, PDF)</a:t>
            </a:r>
          </a:p>
          <a:p>
            <a:r>
              <a:rPr lang="cs-CZ" dirty="0"/>
              <a:t> </a:t>
            </a:r>
          </a:p>
        </p:txBody>
      </p:sp>
    </p:spTree>
    <p:extLst>
      <p:ext uri="{BB962C8B-B14F-4D97-AF65-F5344CB8AC3E}">
        <p14:creationId xmlns:p14="http://schemas.microsoft.com/office/powerpoint/2010/main" val="50594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2"/>
            <a:ext cx="4176465"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18</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sz="2000" b="1" dirty="0" smtClean="0"/>
              <a:t>Ukázky produktu</a:t>
            </a:r>
            <a:endParaRPr lang="cs-CZ" b="1" dirty="0"/>
          </a:p>
        </p:txBody>
      </p:sp>
      <p:pic>
        <p:nvPicPr>
          <p:cNvPr id="4" name="Obrázek 3"/>
          <p:cNvPicPr>
            <a:picLocks noChangeAspect="1"/>
          </p:cNvPicPr>
          <p:nvPr/>
        </p:nvPicPr>
        <p:blipFill rotWithShape="1">
          <a:blip r:embed="rId4"/>
          <a:srcRect l="20186" t="18454" r="21090" b="11078"/>
          <a:stretch/>
        </p:blipFill>
        <p:spPr>
          <a:xfrm>
            <a:off x="395536" y="1193010"/>
            <a:ext cx="6912768" cy="5184576"/>
          </a:xfrm>
          <a:prstGeom prst="rect">
            <a:avLst/>
          </a:prstGeom>
        </p:spPr>
      </p:pic>
    </p:spTree>
    <p:extLst>
      <p:ext uri="{BB962C8B-B14F-4D97-AF65-F5344CB8AC3E}">
        <p14:creationId xmlns:p14="http://schemas.microsoft.com/office/powerpoint/2010/main" val="4154712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2"/>
            <a:ext cx="4176465"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19</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sz="2000" b="1" dirty="0" smtClean="0"/>
              <a:t>Ukázky produktu</a:t>
            </a:r>
            <a:endParaRPr lang="cs-CZ" b="1" dirty="0"/>
          </a:p>
        </p:txBody>
      </p:sp>
      <p:pic>
        <p:nvPicPr>
          <p:cNvPr id="3" name="Obrázek 2"/>
          <p:cNvPicPr>
            <a:picLocks noChangeAspect="1"/>
          </p:cNvPicPr>
          <p:nvPr/>
        </p:nvPicPr>
        <p:blipFill rotWithShape="1">
          <a:blip r:embed="rId4"/>
          <a:srcRect l="20003" t="18139" r="21041" b="11113"/>
          <a:stretch/>
        </p:blipFill>
        <p:spPr>
          <a:xfrm>
            <a:off x="395536" y="1205271"/>
            <a:ext cx="6912768" cy="5184578"/>
          </a:xfrm>
          <a:prstGeom prst="rect">
            <a:avLst/>
          </a:prstGeom>
        </p:spPr>
      </p:pic>
    </p:spTree>
    <p:extLst>
      <p:ext uri="{BB962C8B-B14F-4D97-AF65-F5344CB8AC3E}">
        <p14:creationId xmlns:p14="http://schemas.microsoft.com/office/powerpoint/2010/main" val="416353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3200" b="1" dirty="0" smtClean="0">
                <a:solidFill>
                  <a:srgbClr val="CE3736"/>
                </a:solidFill>
                <a:latin typeface="Arial" panose="020B0604020202020204" pitchFamily="34" charset="0"/>
                <a:cs typeface="Arial" panose="020B0604020202020204" pitchFamily="34" charset="0"/>
              </a:rPr>
              <a:t>Obsah prezentace</a:t>
            </a:r>
          </a:p>
        </p:txBody>
      </p:sp>
      <p:sp>
        <p:nvSpPr>
          <p:cNvPr id="8" name="Content Placeholder 2"/>
          <p:cNvSpPr>
            <a:spLocks noGrp="1"/>
          </p:cNvSpPr>
          <p:nvPr>
            <p:ph idx="1"/>
          </p:nvPr>
        </p:nvSpPr>
        <p:spPr>
          <a:xfrm>
            <a:off x="467544" y="1309726"/>
            <a:ext cx="8568952" cy="3343410"/>
          </a:xfrm>
        </p:spPr>
        <p:txBody>
          <a:bodyPr/>
          <a:lstStyle/>
          <a:p>
            <a:pPr>
              <a:spcBef>
                <a:spcPts val="1200"/>
              </a:spcBef>
              <a:buClr>
                <a:srgbClr val="C00000"/>
              </a:buClr>
            </a:pPr>
            <a:r>
              <a:rPr lang="cs-CZ" sz="2000" dirty="0" smtClean="0">
                <a:latin typeface="Arial" panose="020B0604020202020204" pitchFamily="34" charset="0"/>
                <a:cs typeface="Arial" panose="020B0604020202020204" pitchFamily="34" charset="0"/>
              </a:rPr>
              <a:t>Definice normy</a:t>
            </a:r>
            <a:endParaRPr lang="en-US" sz="2000" dirty="0" smtClean="0">
              <a:latin typeface="Arial" panose="020B0604020202020204" pitchFamily="34" charset="0"/>
              <a:cs typeface="Arial" panose="020B0604020202020204" pitchFamily="34" charset="0"/>
            </a:endParaRPr>
          </a:p>
          <a:p>
            <a:pPr>
              <a:spcBef>
                <a:spcPts val="1200"/>
              </a:spcBef>
              <a:buClr>
                <a:srgbClr val="C00000"/>
              </a:buClr>
            </a:pPr>
            <a:endParaRPr lang="cs-CZ" sz="2000" dirty="0" smtClean="0">
              <a:latin typeface="Arial" panose="020B0604020202020204" pitchFamily="34" charset="0"/>
              <a:cs typeface="Arial" panose="020B0604020202020204" pitchFamily="34" charset="0"/>
            </a:endParaRPr>
          </a:p>
          <a:p>
            <a:pPr>
              <a:spcBef>
                <a:spcPts val="1200"/>
              </a:spcBef>
              <a:buClr>
                <a:srgbClr val="C00000"/>
              </a:buClr>
            </a:pPr>
            <a:r>
              <a:rPr lang="cs-CZ" sz="2000" dirty="0" smtClean="0">
                <a:latin typeface="Arial" panose="020B0604020202020204" pitchFamily="34" charset="0"/>
                <a:cs typeface="Arial" panose="020B0604020202020204" pitchFamily="34" charset="0"/>
              </a:rPr>
              <a:t>Práce s databází</a:t>
            </a:r>
            <a:endParaRPr lang="en-US" sz="2000" dirty="0" smtClean="0">
              <a:latin typeface="Arial" panose="020B0604020202020204" pitchFamily="34" charset="0"/>
              <a:cs typeface="Arial" panose="020B0604020202020204" pitchFamily="34" charset="0"/>
            </a:endParaRPr>
          </a:p>
          <a:p>
            <a:pPr lvl="1">
              <a:spcBef>
                <a:spcPts val="1200"/>
              </a:spcBef>
              <a:buClr>
                <a:srgbClr val="C00000"/>
              </a:buClr>
            </a:pPr>
            <a:r>
              <a:rPr lang="cs-CZ" sz="1600" dirty="0" smtClean="0">
                <a:latin typeface="Arial" panose="020B0604020202020204" pitchFamily="34" charset="0"/>
                <a:cs typeface="Arial" panose="020B0604020202020204" pitchFamily="34" charset="0"/>
              </a:rPr>
              <a:t>Vyhledání stránek</a:t>
            </a:r>
          </a:p>
          <a:p>
            <a:pPr lvl="1">
              <a:spcBef>
                <a:spcPts val="1200"/>
              </a:spcBef>
              <a:buClr>
                <a:srgbClr val="C00000"/>
              </a:buClr>
            </a:pPr>
            <a:r>
              <a:rPr lang="cs-CZ" sz="1600" dirty="0" smtClean="0">
                <a:latin typeface="Arial" panose="020B0604020202020204" pitchFamily="34" charset="0"/>
                <a:cs typeface="Arial" panose="020B0604020202020204" pitchFamily="34" charset="0"/>
              </a:rPr>
              <a:t>Přihlášení uživatele</a:t>
            </a:r>
          </a:p>
          <a:p>
            <a:pPr lvl="1">
              <a:spcBef>
                <a:spcPts val="1200"/>
              </a:spcBef>
              <a:buClr>
                <a:srgbClr val="C00000"/>
              </a:buClr>
            </a:pPr>
            <a:r>
              <a:rPr lang="cs-CZ" sz="1600" dirty="0" smtClean="0">
                <a:latin typeface="Arial" panose="020B0604020202020204" pitchFamily="34" charset="0"/>
                <a:cs typeface="Arial" panose="020B0604020202020204" pitchFamily="34" charset="0"/>
              </a:rPr>
              <a:t>Vyhledání normy</a:t>
            </a:r>
          </a:p>
          <a:p>
            <a:pPr lvl="1">
              <a:spcBef>
                <a:spcPts val="1200"/>
              </a:spcBef>
              <a:buClr>
                <a:srgbClr val="C00000"/>
              </a:buClr>
            </a:pPr>
            <a:r>
              <a:rPr lang="cs-CZ" sz="1600" dirty="0" smtClean="0">
                <a:latin typeface="Arial" panose="020B0604020202020204" pitchFamily="34" charset="0"/>
                <a:cs typeface="Arial" panose="020B0604020202020204" pitchFamily="34" charset="0"/>
              </a:rPr>
              <a:t>Prohlížení norem</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Tree>
    <p:extLst>
      <p:ext uri="{BB962C8B-B14F-4D97-AF65-F5344CB8AC3E}">
        <p14:creationId xmlns:p14="http://schemas.microsoft.com/office/powerpoint/2010/main" val="3570169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2"/>
            <a:ext cx="4176465"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20</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sz="2000" b="1" dirty="0" smtClean="0"/>
              <a:t>Ukázky produktu</a:t>
            </a:r>
            <a:endParaRPr lang="cs-CZ" b="1" dirty="0"/>
          </a:p>
        </p:txBody>
      </p:sp>
      <p:pic>
        <p:nvPicPr>
          <p:cNvPr id="5" name="Obrázek 4"/>
          <p:cNvPicPr>
            <a:picLocks noChangeAspect="1"/>
          </p:cNvPicPr>
          <p:nvPr/>
        </p:nvPicPr>
        <p:blipFill rotWithShape="1">
          <a:blip r:embed="rId4"/>
          <a:srcRect l="20512" t="19837" r="21227" b="13358"/>
          <a:stretch/>
        </p:blipFill>
        <p:spPr>
          <a:xfrm>
            <a:off x="314581" y="1213407"/>
            <a:ext cx="7209747" cy="5166986"/>
          </a:xfrm>
          <a:prstGeom prst="rect">
            <a:avLst/>
          </a:prstGeom>
        </p:spPr>
      </p:pic>
    </p:spTree>
    <p:extLst>
      <p:ext uri="{BB962C8B-B14F-4D97-AF65-F5344CB8AC3E}">
        <p14:creationId xmlns:p14="http://schemas.microsoft.com/office/powerpoint/2010/main" val="2926610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2"/>
            <a:ext cx="4176465"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21</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sz="2000" b="1" dirty="0" smtClean="0"/>
              <a:t>Ukázky produktu</a:t>
            </a:r>
            <a:endParaRPr lang="cs-CZ" b="1" dirty="0"/>
          </a:p>
        </p:txBody>
      </p:sp>
      <p:pic>
        <p:nvPicPr>
          <p:cNvPr id="3" name="Obrázek 2"/>
          <p:cNvPicPr>
            <a:picLocks noChangeAspect="1"/>
          </p:cNvPicPr>
          <p:nvPr/>
        </p:nvPicPr>
        <p:blipFill rotWithShape="1">
          <a:blip r:embed="rId4"/>
          <a:srcRect l="12359" t="18163" r="13268" b="11838"/>
          <a:stretch/>
        </p:blipFill>
        <p:spPr>
          <a:xfrm>
            <a:off x="314581" y="1213407"/>
            <a:ext cx="8663051" cy="5095913"/>
          </a:xfrm>
          <a:prstGeom prst="rect">
            <a:avLst/>
          </a:prstGeom>
        </p:spPr>
      </p:pic>
    </p:spTree>
    <p:extLst>
      <p:ext uri="{BB962C8B-B14F-4D97-AF65-F5344CB8AC3E}">
        <p14:creationId xmlns:p14="http://schemas.microsoft.com/office/powerpoint/2010/main" val="253571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2"/>
            <a:ext cx="4176465"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22</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sz="2000" b="1" dirty="0" smtClean="0"/>
              <a:t>Ukázky produktu</a:t>
            </a:r>
            <a:endParaRPr lang="cs-CZ" b="1" dirty="0"/>
          </a:p>
        </p:txBody>
      </p:sp>
      <p:pic>
        <p:nvPicPr>
          <p:cNvPr id="4" name="Obrázek 3"/>
          <p:cNvPicPr>
            <a:picLocks noChangeAspect="1"/>
          </p:cNvPicPr>
          <p:nvPr/>
        </p:nvPicPr>
        <p:blipFill rotWithShape="1">
          <a:blip r:embed="rId4"/>
          <a:srcRect l="15743" t="17858" r="16504" b="11262"/>
          <a:stretch/>
        </p:blipFill>
        <p:spPr>
          <a:xfrm>
            <a:off x="314580" y="1213406"/>
            <a:ext cx="7929827" cy="5184887"/>
          </a:xfrm>
          <a:prstGeom prst="rect">
            <a:avLst/>
          </a:prstGeom>
        </p:spPr>
      </p:pic>
    </p:spTree>
    <p:extLst>
      <p:ext uri="{BB962C8B-B14F-4D97-AF65-F5344CB8AC3E}">
        <p14:creationId xmlns:p14="http://schemas.microsoft.com/office/powerpoint/2010/main" val="729766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2"/>
            <a:ext cx="4176465"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23</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sz="2000" b="1" dirty="0" smtClean="0"/>
              <a:t>Ukázky produktu</a:t>
            </a:r>
            <a:endParaRPr lang="cs-CZ" b="1" dirty="0"/>
          </a:p>
        </p:txBody>
      </p:sp>
      <p:pic>
        <p:nvPicPr>
          <p:cNvPr id="4" name="Obrázek 3"/>
          <p:cNvPicPr>
            <a:picLocks noChangeAspect="1"/>
          </p:cNvPicPr>
          <p:nvPr/>
        </p:nvPicPr>
        <p:blipFill rotWithShape="1">
          <a:blip r:embed="rId4"/>
          <a:srcRect l="16071" t="18572" r="16964" b="11428"/>
          <a:stretch/>
        </p:blipFill>
        <p:spPr>
          <a:xfrm>
            <a:off x="314580" y="1213407"/>
            <a:ext cx="7929827" cy="5180820"/>
          </a:xfrm>
          <a:prstGeom prst="rect">
            <a:avLst/>
          </a:prstGeom>
        </p:spPr>
      </p:pic>
    </p:spTree>
    <p:extLst>
      <p:ext uri="{BB962C8B-B14F-4D97-AF65-F5344CB8AC3E}">
        <p14:creationId xmlns:p14="http://schemas.microsoft.com/office/powerpoint/2010/main" val="3074985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2"/>
            <a:ext cx="4176465"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24</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sz="2000" b="1" dirty="0" smtClean="0"/>
              <a:t>Ukázky produktu</a:t>
            </a:r>
            <a:endParaRPr lang="cs-CZ" b="1" dirty="0"/>
          </a:p>
        </p:txBody>
      </p:sp>
      <p:pic>
        <p:nvPicPr>
          <p:cNvPr id="4" name="Obrázek 3"/>
          <p:cNvPicPr>
            <a:picLocks noChangeAspect="1"/>
          </p:cNvPicPr>
          <p:nvPr/>
        </p:nvPicPr>
        <p:blipFill rotWithShape="1">
          <a:blip r:embed="rId4"/>
          <a:srcRect l="20416" t="18397" r="21251" b="11604"/>
          <a:stretch/>
        </p:blipFill>
        <p:spPr>
          <a:xfrm>
            <a:off x="314580" y="1213407"/>
            <a:ext cx="6921715" cy="5191287"/>
          </a:xfrm>
          <a:prstGeom prst="rect">
            <a:avLst/>
          </a:prstGeom>
        </p:spPr>
      </p:pic>
    </p:spTree>
    <p:extLst>
      <p:ext uri="{BB962C8B-B14F-4D97-AF65-F5344CB8AC3E}">
        <p14:creationId xmlns:p14="http://schemas.microsoft.com/office/powerpoint/2010/main" val="2751046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2"/>
            <a:ext cx="4176465"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25</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sz="2000" b="1" dirty="0" smtClean="0"/>
              <a:t>Ukázky produktu</a:t>
            </a:r>
            <a:endParaRPr lang="cs-CZ" b="1" dirty="0"/>
          </a:p>
        </p:txBody>
      </p:sp>
      <p:pic>
        <p:nvPicPr>
          <p:cNvPr id="4" name="Obrázek 3"/>
          <p:cNvPicPr>
            <a:picLocks noChangeAspect="1"/>
          </p:cNvPicPr>
          <p:nvPr/>
        </p:nvPicPr>
        <p:blipFill rotWithShape="1">
          <a:blip r:embed="rId4"/>
          <a:srcRect l="22730" t="19186" r="23277" b="12540"/>
          <a:stretch/>
        </p:blipFill>
        <p:spPr>
          <a:xfrm>
            <a:off x="314581" y="1213406"/>
            <a:ext cx="6561675" cy="5185839"/>
          </a:xfrm>
          <a:prstGeom prst="rect">
            <a:avLst/>
          </a:prstGeom>
          <a:ln>
            <a:solidFill>
              <a:schemeClr val="tx1"/>
            </a:solidFill>
          </a:ln>
        </p:spPr>
      </p:pic>
    </p:spTree>
    <p:extLst>
      <p:ext uri="{BB962C8B-B14F-4D97-AF65-F5344CB8AC3E}">
        <p14:creationId xmlns:p14="http://schemas.microsoft.com/office/powerpoint/2010/main" val="1984761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195736" y="194932"/>
            <a:ext cx="4176465"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ANOPRESS IT</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26</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sz="2000" b="1" dirty="0" smtClean="0"/>
              <a:t>Ukázky produktu</a:t>
            </a:r>
            <a:endParaRPr lang="cs-CZ" b="1" dirty="0"/>
          </a:p>
        </p:txBody>
      </p:sp>
      <p:pic>
        <p:nvPicPr>
          <p:cNvPr id="4" name="Obrázek 3"/>
          <p:cNvPicPr>
            <a:picLocks noChangeAspect="1"/>
          </p:cNvPicPr>
          <p:nvPr/>
        </p:nvPicPr>
        <p:blipFill rotWithShape="1">
          <a:blip r:embed="rId4"/>
          <a:srcRect l="21983" t="17876" r="22892" b="12125"/>
          <a:stretch/>
        </p:blipFill>
        <p:spPr>
          <a:xfrm>
            <a:off x="314581" y="1207525"/>
            <a:ext cx="6561675" cy="5207679"/>
          </a:xfrm>
          <a:prstGeom prst="rect">
            <a:avLst/>
          </a:prstGeom>
        </p:spPr>
      </p:pic>
    </p:spTree>
    <p:extLst>
      <p:ext uri="{BB962C8B-B14F-4D97-AF65-F5344CB8AC3E}">
        <p14:creationId xmlns:p14="http://schemas.microsoft.com/office/powerpoint/2010/main" val="3228744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1259632" y="1772816"/>
            <a:ext cx="6120680" cy="1368152"/>
          </a:xfrm>
        </p:spPr>
        <p:txBody>
          <a:bodyPr lIns="0" tIns="0" rIns="0" bIns="0" anchor="t"/>
          <a:lstStyle/>
          <a:p>
            <a:r>
              <a:rPr lang="cs-CZ" sz="4000" b="1" dirty="0" err="1">
                <a:solidFill>
                  <a:srgbClr val="FF0000"/>
                </a:solidFill>
              </a:rPr>
              <a:t>EviNor</a:t>
            </a:r>
            <a:r>
              <a:rPr lang="cs-CZ" sz="4000" b="1" dirty="0">
                <a:solidFill>
                  <a:srgbClr val="FF0000"/>
                </a:solidFill>
              </a:rPr>
              <a:t> – Evidence technických norem</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27</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1043608" y="4174545"/>
            <a:ext cx="7200800" cy="432048"/>
          </a:xfrm>
        </p:spPr>
        <p:txBody>
          <a:bodyPr/>
          <a:lstStyle/>
          <a:p>
            <a:pPr marL="0" indent="0">
              <a:buNone/>
            </a:pPr>
            <a:r>
              <a:rPr lang="cs-CZ" sz="2000" b="1" dirty="0" smtClean="0"/>
              <a:t>Měsíčně aktualizovaná evidence technických norem</a:t>
            </a:r>
            <a:endParaRPr lang="cs-CZ" b="1" dirty="0"/>
          </a:p>
        </p:txBody>
      </p:sp>
    </p:spTree>
    <p:extLst>
      <p:ext uri="{BB962C8B-B14F-4D97-AF65-F5344CB8AC3E}">
        <p14:creationId xmlns:p14="http://schemas.microsoft.com/office/powerpoint/2010/main" val="2920913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179512" y="177743"/>
            <a:ext cx="7704856" cy="514953"/>
          </a:xfrm>
        </p:spPr>
        <p:txBody>
          <a:bodyPr lIns="0" tIns="0" rIns="0" bIns="0" anchor="t"/>
          <a:lstStyle/>
          <a:p>
            <a:r>
              <a:rPr lang="cs-CZ" sz="2800" b="1" dirty="0" err="1">
                <a:solidFill>
                  <a:srgbClr val="FF0000"/>
                </a:solidFill>
              </a:rPr>
              <a:t>EviNor</a:t>
            </a:r>
            <a:r>
              <a:rPr lang="cs-CZ" sz="2800" b="1" dirty="0">
                <a:solidFill>
                  <a:srgbClr val="FF0000"/>
                </a:solidFill>
              </a:rPr>
              <a:t> – Evidence technických norem</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28</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431540" y="770044"/>
            <a:ext cx="7200800" cy="432048"/>
          </a:xfrm>
        </p:spPr>
        <p:txBody>
          <a:bodyPr/>
          <a:lstStyle/>
          <a:p>
            <a:r>
              <a:rPr lang="cs-CZ" sz="1600" dirty="0"/>
              <a:t>Systém </a:t>
            </a:r>
            <a:r>
              <a:rPr lang="cs-CZ" sz="1600" dirty="0" err="1"/>
              <a:t>EviNor</a:t>
            </a:r>
            <a:r>
              <a:rPr lang="cs-CZ" sz="1600" dirty="0"/>
              <a:t> je výjimečný, do detailu propracovaný a praxí </a:t>
            </a:r>
            <a:r>
              <a:rPr lang="cs-CZ" sz="1600" b="1" dirty="0"/>
              <a:t>ověřený informační systém s normalizační tématikou</a:t>
            </a:r>
            <a:r>
              <a:rPr lang="cs-CZ" sz="1600" dirty="0"/>
              <a:t>, který je jedinečný svým zaměřením, komplexností, úplností obsahu a mnohými dalšími užitečnými vlastnostmi jako např. vyhledávání obdobných norem jiných zemí, Směrnic EU a Nařízení vlády ČR. Otevřený systém je </a:t>
            </a:r>
            <a:r>
              <a:rPr lang="cs-CZ" sz="1600" b="1" dirty="0"/>
              <a:t>určen především k racionalizaci a zpřesnění práce</a:t>
            </a:r>
            <a:r>
              <a:rPr lang="cs-CZ" sz="1600" dirty="0"/>
              <a:t> v útvarech technické normalizace. </a:t>
            </a:r>
            <a:r>
              <a:rPr lang="cs-CZ" sz="1600" b="1" dirty="0"/>
              <a:t>Slouží nejen k evidenci národních a podnikových norem, ale i k evidenci norem zahraničních a mezinárodních.</a:t>
            </a:r>
            <a:r>
              <a:rPr lang="cs-CZ" sz="1600" dirty="0"/>
              <a:t> </a:t>
            </a:r>
          </a:p>
          <a:p>
            <a:endParaRPr lang="cs-CZ" sz="1200" dirty="0" smtClean="0"/>
          </a:p>
          <a:p>
            <a:r>
              <a:rPr lang="cs-CZ" sz="2400" b="1" u="sng" dirty="0" smtClean="0"/>
              <a:t>Systém slouží k poskytování bibliografických informací o technických normách.</a:t>
            </a:r>
            <a:endParaRPr lang="cs-CZ" sz="2400" b="1" u="sng" dirty="0"/>
          </a:p>
        </p:txBody>
      </p:sp>
    </p:spTree>
    <p:extLst>
      <p:ext uri="{BB962C8B-B14F-4D97-AF65-F5344CB8AC3E}">
        <p14:creationId xmlns:p14="http://schemas.microsoft.com/office/powerpoint/2010/main" val="1417968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179512" y="177743"/>
            <a:ext cx="7704856" cy="514953"/>
          </a:xfrm>
        </p:spPr>
        <p:txBody>
          <a:bodyPr lIns="0" tIns="0" rIns="0" bIns="0" anchor="t"/>
          <a:lstStyle/>
          <a:p>
            <a:r>
              <a:rPr lang="cs-CZ" sz="2800" b="1" dirty="0" err="1">
                <a:solidFill>
                  <a:srgbClr val="FF0000"/>
                </a:solidFill>
              </a:rPr>
              <a:t>EviNor</a:t>
            </a:r>
            <a:r>
              <a:rPr lang="cs-CZ" sz="2800" b="1" dirty="0">
                <a:solidFill>
                  <a:srgbClr val="FF0000"/>
                </a:solidFill>
              </a:rPr>
              <a:t> – Evidence technických norem</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29</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431540" y="770044"/>
            <a:ext cx="7200800" cy="432048"/>
          </a:xfrm>
        </p:spPr>
        <p:txBody>
          <a:bodyPr/>
          <a:lstStyle/>
          <a:p>
            <a:pPr marL="0" indent="0">
              <a:buNone/>
            </a:pPr>
            <a:r>
              <a:rPr lang="cs-CZ" sz="1200" b="1" dirty="0" err="1"/>
              <a:t>EviNor</a:t>
            </a:r>
            <a:r>
              <a:rPr lang="cs-CZ" sz="1200" b="1" dirty="0"/>
              <a:t> je otevřený počítačový databázový systém, který </a:t>
            </a:r>
            <a:r>
              <a:rPr lang="cs-CZ" sz="1200" b="1" dirty="0" smtClean="0"/>
              <a:t>obsahuje:</a:t>
            </a:r>
            <a:endParaRPr lang="cs-CZ" sz="1200" b="1" dirty="0"/>
          </a:p>
          <a:p>
            <a:r>
              <a:rPr lang="cs-CZ" sz="1200" dirty="0">
                <a:hlinkClick r:id="rId4"/>
              </a:rPr>
              <a:t>katalogy platných norem s bibliografickými informacemi o technických normách</a:t>
            </a:r>
            <a:endParaRPr lang="cs-CZ" sz="1200" dirty="0"/>
          </a:p>
          <a:p>
            <a:r>
              <a:rPr lang="cs-CZ" sz="1200" dirty="0">
                <a:hlinkClick r:id="rId5"/>
              </a:rPr>
              <a:t>katalogy neplatných norem</a:t>
            </a:r>
            <a:endParaRPr lang="cs-CZ" sz="1200" dirty="0"/>
          </a:p>
          <a:p>
            <a:r>
              <a:rPr lang="cs-CZ" sz="1200" dirty="0">
                <a:hlinkClick r:id="rId6"/>
              </a:rPr>
              <a:t>katalog nabídek nových norem</a:t>
            </a:r>
            <a:endParaRPr lang="cs-CZ" sz="1200" dirty="0"/>
          </a:p>
          <a:p>
            <a:r>
              <a:rPr lang="cs-CZ" sz="1200" dirty="0">
                <a:hlinkClick r:id="rId7"/>
              </a:rPr>
              <a:t>evidenci vypůjčených norem v organizaci </a:t>
            </a:r>
            <a:r>
              <a:rPr lang="cs-CZ" sz="1200" baseline="30000" dirty="0"/>
              <a:t>*)</a:t>
            </a:r>
            <a:endParaRPr lang="cs-CZ" sz="1200" dirty="0"/>
          </a:p>
          <a:p>
            <a:r>
              <a:rPr lang="cs-CZ" sz="1200" dirty="0">
                <a:hlinkClick r:id="rId8"/>
              </a:rPr>
              <a:t>evidenci objednávek norem</a:t>
            </a:r>
            <a:endParaRPr lang="cs-CZ" sz="1200" dirty="0"/>
          </a:p>
          <a:p>
            <a:r>
              <a:rPr lang="cs-CZ" sz="1200" dirty="0">
                <a:hlinkClick r:id="rId9"/>
              </a:rPr>
              <a:t>evidenci dokumentů organizace mající vztah na technické normy</a:t>
            </a:r>
            <a:r>
              <a:rPr lang="cs-CZ" sz="1200" baseline="30000" dirty="0"/>
              <a:t>*)</a:t>
            </a:r>
            <a:endParaRPr lang="cs-CZ" sz="1200" dirty="0"/>
          </a:p>
          <a:p>
            <a:r>
              <a:rPr lang="cs-CZ" sz="1200" dirty="0">
                <a:hlinkClick r:id="rId10"/>
              </a:rPr>
              <a:t>evidenci o aktualizaci</a:t>
            </a:r>
            <a:r>
              <a:rPr lang="cs-CZ" sz="1200" dirty="0"/>
              <a:t> </a:t>
            </a:r>
            <a:r>
              <a:rPr lang="cs-CZ" sz="1200" baseline="30000" dirty="0"/>
              <a:t>*)</a:t>
            </a:r>
            <a:endParaRPr lang="cs-CZ" sz="1200" dirty="0"/>
          </a:p>
          <a:p>
            <a:r>
              <a:rPr lang="cs-CZ" sz="1200" dirty="0">
                <a:hlinkClick r:id="rId11"/>
              </a:rPr>
              <a:t>ostatní pomocné registry</a:t>
            </a:r>
            <a:endParaRPr lang="cs-CZ" sz="1200" dirty="0"/>
          </a:p>
          <a:p>
            <a:r>
              <a:rPr lang="cs-CZ" sz="1200" baseline="30000" dirty="0"/>
              <a:t>*)</a:t>
            </a:r>
            <a:r>
              <a:rPr lang="cs-CZ" sz="1200" dirty="0"/>
              <a:t> Zjednodušená verze </a:t>
            </a:r>
            <a:r>
              <a:rPr lang="cs-CZ" sz="1200" dirty="0" err="1"/>
              <a:t>EviNor</a:t>
            </a:r>
            <a:r>
              <a:rPr lang="cs-CZ" sz="1200" dirty="0"/>
              <a:t> Lite tyto evidence neobsahuje a je nabízena za velmi výhodných cenových podmínek. </a:t>
            </a:r>
            <a:r>
              <a:rPr lang="cs-CZ" sz="1200" b="1" dirty="0"/>
              <a:t>Katalogy norem obsahují:</a:t>
            </a:r>
          </a:p>
          <a:p>
            <a:r>
              <a:rPr lang="cs-CZ" sz="1200" dirty="0"/>
              <a:t>české normy ČSN, TNI, PNE, HŽ, TŽ, ČOS, TPG, TDG, TD, TIN, TNV a TNO</a:t>
            </a:r>
          </a:p>
          <a:p>
            <a:r>
              <a:rPr lang="cs-CZ" sz="1200" dirty="0"/>
              <a:t>slovenské normy STN, TPP a TNI</a:t>
            </a:r>
          </a:p>
          <a:p>
            <a:r>
              <a:rPr lang="cs-CZ" sz="1200" dirty="0"/>
              <a:t>americké normy ASTM, ASME, SAE a UOP</a:t>
            </a:r>
          </a:p>
          <a:p>
            <a:r>
              <a:rPr lang="cs-CZ" sz="1200" dirty="0"/>
              <a:t>německé normy DIN, AD 2000, VDA a WB</a:t>
            </a:r>
          </a:p>
          <a:p>
            <a:r>
              <a:rPr lang="cs-CZ" sz="1200" dirty="0"/>
              <a:t>britské normy BS</a:t>
            </a:r>
          </a:p>
          <a:p>
            <a:r>
              <a:rPr lang="cs-CZ" sz="1200" dirty="0"/>
              <a:t>ruské normy GOST</a:t>
            </a:r>
          </a:p>
          <a:p>
            <a:r>
              <a:rPr lang="cs-CZ" sz="1200" dirty="0"/>
              <a:t>čínské normy GB</a:t>
            </a:r>
          </a:p>
          <a:p>
            <a:r>
              <a:rPr lang="cs-CZ" sz="1200" dirty="0"/>
              <a:t>španělské normy UNE</a:t>
            </a:r>
          </a:p>
          <a:p>
            <a:r>
              <a:rPr lang="cs-CZ" sz="1200" dirty="0"/>
              <a:t>mezinárodní normy ISO, IEC a IEEE</a:t>
            </a:r>
          </a:p>
          <a:p>
            <a:r>
              <a:rPr lang="cs-CZ" sz="1200" dirty="0"/>
              <a:t>mezinárodní předpisy UIC</a:t>
            </a:r>
          </a:p>
          <a:p>
            <a:r>
              <a:rPr lang="cs-CZ" sz="1200" dirty="0"/>
              <a:t>evropské normy EN a ETSI</a:t>
            </a:r>
          </a:p>
          <a:p>
            <a:pPr marL="0" indent="0">
              <a:buNone/>
            </a:pPr>
            <a:endParaRPr lang="cs-CZ" sz="1200" b="1" dirty="0" smtClean="0"/>
          </a:p>
          <a:p>
            <a:pPr marL="0" indent="0">
              <a:buNone/>
            </a:pPr>
            <a:r>
              <a:rPr lang="cs-CZ" sz="1200" b="1" dirty="0" smtClean="0"/>
              <a:t>Pravidelné </a:t>
            </a:r>
            <a:r>
              <a:rPr lang="cs-CZ" sz="1200" b="1" dirty="0"/>
              <a:t>aktualizace:</a:t>
            </a:r>
          </a:p>
          <a:p>
            <a:pPr marL="0" indent="0">
              <a:buNone/>
            </a:pPr>
            <a:r>
              <a:rPr lang="cs-CZ" sz="1200" dirty="0"/>
              <a:t>Dodávané databáze a výkonný program </a:t>
            </a:r>
            <a:r>
              <a:rPr lang="cs-CZ" sz="1200" dirty="0" smtClean="0"/>
              <a:t>jsou pravidelně </a:t>
            </a:r>
            <a:r>
              <a:rPr lang="cs-CZ" sz="1200" dirty="0"/>
              <a:t>měsíčně </a:t>
            </a:r>
            <a:r>
              <a:rPr lang="cs-CZ" sz="1200" dirty="0" smtClean="0"/>
              <a:t>aktualizovány. </a:t>
            </a:r>
            <a:endParaRPr lang="cs-CZ" sz="1200" dirty="0"/>
          </a:p>
        </p:txBody>
      </p:sp>
    </p:spTree>
    <p:extLst>
      <p:ext uri="{BB962C8B-B14F-4D97-AF65-F5344CB8AC3E}">
        <p14:creationId xmlns:p14="http://schemas.microsoft.com/office/powerpoint/2010/main" val="325214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Definice normy</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3</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436753" y="1052736"/>
            <a:ext cx="8229600" cy="4525963"/>
          </a:xfrm>
        </p:spPr>
        <p:txBody>
          <a:bodyPr/>
          <a:lstStyle/>
          <a:p>
            <a:pPr algn="just"/>
            <a:r>
              <a:rPr lang="cs-CZ" sz="1200" dirty="0"/>
              <a:t>Předpis, který stanoví důležité vlastnosti různých materiálů, výrobků, součástek nebo postupů a může definovat také používané pojmy. Autoritou je buď státní úřad (v ČR </a:t>
            </a:r>
            <a:r>
              <a:rPr lang="cs-CZ" sz="1200" dirty="0">
                <a:hlinkClick r:id="rId4" tooltip="Úřad pro technickou normalizaci, metrologii a státní zkušebnictví"/>
              </a:rPr>
              <a:t>Úřad pro technickou normalizaci, metrologii a státní zkušebnictví</a:t>
            </a:r>
            <a:r>
              <a:rPr lang="cs-CZ" sz="1200" dirty="0"/>
              <a:t>, do roku 2008 Český institut pro normalizaci) nebo oborové sdružení výrobců. Od 20. století se státní normy podřizují mezinárodním, vydávaným evropskými nebo světovými organizacemi. Technické normy nejsou obvykle závazné, prosazují se ale pro své výhody. Sjednocení součástek dovoluje jejich záměnnost a hromadnou výrobu, normy pro signální cesty, kódování a konektory umožňují propojení a kompatibilitu různých zařízení, železniční normy mezinárodní dopravu a podobně. Stanovením závazných parametrů výrobků zajišťují také ochranu spotřebitele</a:t>
            </a:r>
            <a:r>
              <a:rPr lang="cs-CZ" sz="1200" dirty="0" smtClean="0"/>
              <a:t>.</a:t>
            </a:r>
            <a:r>
              <a:rPr lang="cs-CZ" sz="1200" baseline="30000" dirty="0" smtClean="0">
                <a:hlinkClick r:id="rId5"/>
              </a:rPr>
              <a:t>[</a:t>
            </a:r>
            <a:endParaRPr lang="cs-CZ" sz="1200" baseline="30000" dirty="0"/>
          </a:p>
          <a:p>
            <a:pPr marL="342000" indent="0" algn="just">
              <a:buNone/>
            </a:pPr>
            <a:r>
              <a:rPr lang="cs-CZ" sz="1200" dirty="0" smtClean="0"/>
              <a:t>zdroj</a:t>
            </a:r>
            <a:r>
              <a:rPr lang="cs-CZ" sz="1200" dirty="0"/>
              <a:t>: </a:t>
            </a:r>
            <a:r>
              <a:rPr lang="cs-CZ" sz="1200" dirty="0">
                <a:hlinkClick r:id="rId6"/>
              </a:rPr>
              <a:t>http://</a:t>
            </a:r>
            <a:r>
              <a:rPr lang="cs-CZ" sz="1200" dirty="0" smtClean="0">
                <a:hlinkClick r:id="rId6"/>
              </a:rPr>
              <a:t>www.unmz.cz/urad/co-je-to-technicka-norma-</a:t>
            </a:r>
            <a:endParaRPr lang="cs-CZ" sz="1200" dirty="0" smtClean="0"/>
          </a:p>
          <a:p>
            <a:pPr marL="360000" indent="0">
              <a:buNone/>
            </a:pPr>
            <a:endParaRPr lang="cs-CZ" sz="1200" baseline="30000" dirty="0"/>
          </a:p>
          <a:p>
            <a:pPr marL="0" indent="0">
              <a:buNone/>
            </a:pPr>
            <a:r>
              <a:rPr lang="cs-CZ" sz="1200" b="1" dirty="0"/>
              <a:t>Co se rozumí pod pojmem česká technická norma?</a:t>
            </a:r>
            <a:r>
              <a:rPr lang="cs-CZ" sz="1200" dirty="0"/>
              <a:t> </a:t>
            </a:r>
          </a:p>
          <a:p>
            <a:r>
              <a:rPr lang="cs-CZ" sz="1200" dirty="0"/>
              <a:t>Každá </a:t>
            </a:r>
            <a:r>
              <a:rPr lang="cs-CZ" sz="1200" b="1" dirty="0"/>
              <a:t>původní česká technická norma</a:t>
            </a:r>
            <a:r>
              <a:rPr lang="cs-CZ" sz="1200" dirty="0"/>
              <a:t>, která se může vytvářet pouze v oblastech, ve kterých neexistují normy evropské nebo mezinárodní </a:t>
            </a:r>
          </a:p>
          <a:p>
            <a:pPr lvl="2"/>
            <a:r>
              <a:rPr lang="cs-CZ" sz="1200" dirty="0"/>
              <a:t>má značku ČSN ( např. ČSN 73 4301) </a:t>
            </a:r>
          </a:p>
          <a:p>
            <a:pPr lvl="2"/>
            <a:r>
              <a:rPr lang="cs-CZ" sz="1200" dirty="0"/>
              <a:t>tvoří pouze cca 10% z celkové roční produkce technických norem v České republice. </a:t>
            </a:r>
          </a:p>
          <a:p>
            <a:r>
              <a:rPr lang="cs-CZ" sz="1200" b="1" dirty="0"/>
              <a:t>Evropské či mezinárodní normy</a:t>
            </a:r>
            <a:r>
              <a:rPr lang="cs-CZ" sz="1200" dirty="0"/>
              <a:t> ( označené např. EN, ETSI, ISO, IEC), které jsou přejaty do soustavy českých </a:t>
            </a:r>
            <a:r>
              <a:rPr lang="cs-CZ" sz="1200" dirty="0" smtClean="0"/>
              <a:t>norem, </a:t>
            </a:r>
            <a:r>
              <a:rPr lang="cs-CZ" sz="1200" dirty="0"/>
              <a:t>se </a:t>
            </a:r>
            <a:r>
              <a:rPr lang="cs-CZ" sz="1200" dirty="0" smtClean="0"/>
              <a:t>stávají </a:t>
            </a:r>
            <a:r>
              <a:rPr lang="cs-CZ" sz="1200" dirty="0"/>
              <a:t>normami </a:t>
            </a:r>
            <a:r>
              <a:rPr lang="cs-CZ" sz="1200" dirty="0" smtClean="0"/>
              <a:t>českými.</a:t>
            </a:r>
            <a:endParaRPr lang="cs-CZ" sz="1200" dirty="0"/>
          </a:p>
          <a:p>
            <a:pPr lvl="1"/>
            <a:r>
              <a:rPr lang="cs-CZ" sz="1200" dirty="0"/>
              <a:t>označení tvoří značka české technické normy a značka přejímané normy(nebo přejímaných norem</a:t>
            </a:r>
            <a:r>
              <a:rPr lang="cs-CZ" sz="1200" dirty="0" smtClean="0"/>
              <a:t>) -</a:t>
            </a:r>
            <a:r>
              <a:rPr lang="cs-CZ" sz="1200" dirty="0"/>
              <a:t>např. ČSN EN, ČSN ISO, ČSN EN ISO, ČSN IEC, ČSN ETS (např. ČSN EN 115, ČSN ISO 1735 , ČSN EN ISO 9001, ČSN IEC 61713, ČSN ETS 300 976) </a:t>
            </a:r>
          </a:p>
          <a:p>
            <a:pPr lvl="1"/>
            <a:r>
              <a:rPr lang="cs-CZ" sz="1200" dirty="0"/>
              <a:t>tvoří cca 90 % z celkové roční produkce technických norem. </a:t>
            </a:r>
          </a:p>
          <a:p>
            <a:pPr lvl="1"/>
            <a:r>
              <a:rPr lang="cs-CZ" sz="1200" dirty="0"/>
              <a:t>současně</a:t>
            </a:r>
            <a:r>
              <a:rPr lang="cs-CZ" sz="1200" b="1" dirty="0"/>
              <a:t> </a:t>
            </a:r>
            <a:r>
              <a:rPr lang="cs-CZ" sz="1200" dirty="0"/>
              <a:t>s jejich převzetím do národní soustavy norem se ruší překonané či konfliktní původní české technické normy, např. převzetím EN 1888 Výrobky pro péči o dítě – Dětské kočárky – Bezpečnostní požadavky a metody zkoušení se zrušila ČSN 94 3002 Dětské kočárky a brašny pro přenášení kojenců - </a:t>
            </a:r>
            <a:r>
              <a:rPr lang="cs-CZ" sz="1200" dirty="0" smtClean="0"/>
              <a:t> Technické </a:t>
            </a:r>
            <a:r>
              <a:rPr lang="cs-CZ" sz="1200" dirty="0"/>
              <a:t>požadavky, bezpečnostní požadavky a zkušební metody.</a:t>
            </a:r>
          </a:p>
          <a:p>
            <a:pPr marL="360000" indent="0">
              <a:buNone/>
            </a:pPr>
            <a:endParaRPr lang="cs-CZ" sz="1200" baseline="30000" dirty="0"/>
          </a:p>
        </p:txBody>
      </p:sp>
    </p:spTree>
    <p:extLst>
      <p:ext uri="{BB962C8B-B14F-4D97-AF65-F5344CB8AC3E}">
        <p14:creationId xmlns:p14="http://schemas.microsoft.com/office/powerpoint/2010/main" val="3048437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2051720" y="2708920"/>
            <a:ext cx="5400600" cy="641780"/>
          </a:xfrm>
        </p:spPr>
        <p:txBody>
          <a:bodyPr lIns="0" tIns="0" rIns="0" bIns="0" anchor="t"/>
          <a:lstStyle/>
          <a:p>
            <a:pPr algn="l" eaLnBrk="1" hangingPunct="1"/>
            <a:r>
              <a:rPr lang="cs-CZ" sz="4000" b="1" dirty="0" smtClean="0">
                <a:solidFill>
                  <a:srgbClr val="CE3736"/>
                </a:solidFill>
                <a:latin typeface="Arial" panose="020B0604020202020204" pitchFamily="34" charset="0"/>
                <a:cs typeface="Arial" panose="020B0604020202020204" pitchFamily="34" charset="0"/>
              </a:rPr>
              <a:t>Děkuji za pozornost </a:t>
            </a:r>
            <a:r>
              <a:rPr lang="cs-CZ" sz="4000" b="1" dirty="0" smtClean="0">
                <a:solidFill>
                  <a:srgbClr val="CE3736"/>
                </a:solidFill>
                <a:latin typeface="Arial" panose="020B0604020202020204" pitchFamily="34" charset="0"/>
                <a:cs typeface="Arial" panose="020B0604020202020204" pitchFamily="34" charset="0"/>
                <a:sym typeface="Wingdings" panose="05000000000000000000" pitchFamily="2" charset="2"/>
              </a:rPr>
              <a:t></a:t>
            </a:r>
            <a:endParaRPr lang="cs-CZ" sz="4000" b="1" dirty="0" smtClean="0">
              <a:solidFill>
                <a:srgbClr val="CE3736"/>
              </a:solidFill>
              <a:latin typeface="Arial" panose="020B0604020202020204" pitchFamily="34" charset="0"/>
              <a:cs typeface="Arial" panose="020B0604020202020204" pitchFamily="34" charset="0"/>
            </a:endParaRP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30</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a:xfrm>
            <a:off x="314581" y="781359"/>
            <a:ext cx="3184105" cy="432048"/>
          </a:xfrm>
        </p:spPr>
        <p:txBody>
          <a:bodyPr/>
          <a:lstStyle/>
          <a:p>
            <a:pPr marL="0" indent="0">
              <a:buNone/>
            </a:pPr>
            <a:r>
              <a:rPr lang="cs-CZ" b="1" dirty="0" smtClean="0"/>
              <a:t> </a:t>
            </a:r>
            <a:endParaRPr lang="cs-CZ" b="1" dirty="0"/>
          </a:p>
        </p:txBody>
      </p:sp>
    </p:spTree>
    <p:extLst>
      <p:ext uri="{BB962C8B-B14F-4D97-AF65-F5344CB8AC3E}">
        <p14:creationId xmlns:p14="http://schemas.microsoft.com/office/powerpoint/2010/main" val="200454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Vyhledání stránek</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4</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pic>
        <p:nvPicPr>
          <p:cNvPr id="7" name="Zástupný symbol pro obsah 6"/>
          <p:cNvPicPr>
            <a:picLocks noGrp="1" noChangeAspect="1"/>
          </p:cNvPicPr>
          <p:nvPr>
            <p:ph idx="1"/>
          </p:nvPr>
        </p:nvPicPr>
        <p:blipFill>
          <a:blip r:embed="rId4"/>
          <a:stretch>
            <a:fillRect/>
          </a:stretch>
        </p:blipFill>
        <p:spPr>
          <a:xfrm>
            <a:off x="323528" y="980729"/>
            <a:ext cx="8525746" cy="5328591"/>
          </a:xfrm>
          <a:prstGeom prst="rect">
            <a:avLst/>
          </a:prstGeom>
          <a:ln>
            <a:solidFill>
              <a:schemeClr val="tx1"/>
            </a:solidFill>
          </a:ln>
        </p:spPr>
      </p:pic>
    </p:spTree>
    <p:extLst>
      <p:ext uri="{BB962C8B-B14F-4D97-AF65-F5344CB8AC3E}">
        <p14:creationId xmlns:p14="http://schemas.microsoft.com/office/powerpoint/2010/main" val="3671471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Přihlášení uživatele</a:t>
            </a:r>
          </a:p>
        </p:txBody>
      </p:sp>
      <p:pic>
        <p:nvPicPr>
          <p:cNvPr id="3" name="Zástupný symbol pro obsah 2"/>
          <p:cNvPicPr>
            <a:picLocks noGrp="1" noChangeAspect="1"/>
          </p:cNvPicPr>
          <p:nvPr>
            <p:ph idx="1"/>
          </p:nvPr>
        </p:nvPicPr>
        <p:blipFill>
          <a:blip r:embed="rId3"/>
          <a:stretch>
            <a:fillRect/>
          </a:stretch>
        </p:blipFill>
        <p:spPr>
          <a:xfrm>
            <a:off x="473185" y="962931"/>
            <a:ext cx="8208584" cy="5130365"/>
          </a:xfrm>
          <a:prstGeom prst="rect">
            <a:avLst/>
          </a:prstGeom>
          <a:ln>
            <a:solidFill>
              <a:schemeClr val="tx1"/>
            </a:solidFill>
          </a:ln>
        </p:spPr>
      </p:pic>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5</a:t>
            </a:fld>
            <a:endParaRPr lang="cs-CZ" dirty="0"/>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Tree>
    <p:extLst>
      <p:ext uri="{BB962C8B-B14F-4D97-AF65-F5344CB8AC3E}">
        <p14:creationId xmlns:p14="http://schemas.microsoft.com/office/powerpoint/2010/main" val="3385025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Přihlášení uživatele</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6</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pic>
        <p:nvPicPr>
          <p:cNvPr id="4" name="Zástupný symbol pro obsah 3"/>
          <p:cNvPicPr>
            <a:picLocks noGrp="1" noChangeAspect="1"/>
          </p:cNvPicPr>
          <p:nvPr>
            <p:ph idx="1"/>
          </p:nvPr>
        </p:nvPicPr>
        <p:blipFill>
          <a:blip r:embed="rId4"/>
          <a:stretch>
            <a:fillRect/>
          </a:stretch>
        </p:blipFill>
        <p:spPr>
          <a:xfrm>
            <a:off x="467545" y="1031480"/>
            <a:ext cx="8180106" cy="5112567"/>
          </a:xfrm>
          <a:prstGeom prst="rect">
            <a:avLst/>
          </a:prstGeom>
          <a:ln>
            <a:solidFill>
              <a:schemeClr val="tx1"/>
            </a:solidFill>
          </a:ln>
        </p:spPr>
      </p:pic>
    </p:spTree>
    <p:extLst>
      <p:ext uri="{BB962C8B-B14F-4D97-AF65-F5344CB8AC3E}">
        <p14:creationId xmlns:p14="http://schemas.microsoft.com/office/powerpoint/2010/main" val="3958358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Přihlášení uživatele</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7</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sp>
        <p:nvSpPr>
          <p:cNvPr id="2" name="Zástupný symbol pro obsah 1"/>
          <p:cNvSpPr>
            <a:spLocks noGrp="1"/>
          </p:cNvSpPr>
          <p:nvPr>
            <p:ph idx="1"/>
          </p:nvPr>
        </p:nvSpPr>
        <p:spPr/>
        <p:txBody>
          <a:bodyPr/>
          <a:lstStyle/>
          <a:p>
            <a:endParaRPr lang="cs-CZ"/>
          </a:p>
        </p:txBody>
      </p:sp>
      <p:pic>
        <p:nvPicPr>
          <p:cNvPr id="3" name="Obrázek 2"/>
          <p:cNvPicPr>
            <a:picLocks noChangeAspect="1"/>
          </p:cNvPicPr>
          <p:nvPr/>
        </p:nvPicPr>
        <p:blipFill>
          <a:blip r:embed="rId4"/>
          <a:stretch>
            <a:fillRect/>
          </a:stretch>
        </p:blipFill>
        <p:spPr>
          <a:xfrm>
            <a:off x="467545" y="1011082"/>
            <a:ext cx="8361966" cy="5226229"/>
          </a:xfrm>
          <a:prstGeom prst="rect">
            <a:avLst/>
          </a:prstGeom>
          <a:ln>
            <a:solidFill>
              <a:schemeClr val="tx1"/>
            </a:solidFill>
          </a:ln>
        </p:spPr>
      </p:pic>
    </p:spTree>
    <p:extLst>
      <p:ext uri="{BB962C8B-B14F-4D97-AF65-F5344CB8AC3E}">
        <p14:creationId xmlns:p14="http://schemas.microsoft.com/office/powerpoint/2010/main" val="2572797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Vyhledání normy</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8</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pic>
        <p:nvPicPr>
          <p:cNvPr id="3" name="Zástupný symbol pro obsah 2"/>
          <p:cNvPicPr>
            <a:picLocks noGrp="1" noChangeAspect="1"/>
          </p:cNvPicPr>
          <p:nvPr>
            <p:ph idx="1"/>
          </p:nvPr>
        </p:nvPicPr>
        <p:blipFill>
          <a:blip r:embed="rId4"/>
          <a:stretch>
            <a:fillRect/>
          </a:stretch>
        </p:blipFill>
        <p:spPr>
          <a:xfrm>
            <a:off x="467545" y="1078468"/>
            <a:ext cx="8226156" cy="5141348"/>
          </a:xfrm>
          <a:prstGeom prst="rect">
            <a:avLst/>
          </a:prstGeom>
          <a:ln>
            <a:solidFill>
              <a:schemeClr val="tx1"/>
            </a:solidFill>
          </a:ln>
        </p:spPr>
      </p:pic>
    </p:spTree>
    <p:extLst>
      <p:ext uri="{BB962C8B-B14F-4D97-AF65-F5344CB8AC3E}">
        <p14:creationId xmlns:p14="http://schemas.microsoft.com/office/powerpoint/2010/main" val="4196713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467545" y="418787"/>
            <a:ext cx="8012880" cy="561942"/>
          </a:xfrm>
        </p:spPr>
        <p:txBody>
          <a:bodyPr lIns="0" tIns="0" rIns="0" bIns="0" anchor="t"/>
          <a:lstStyle/>
          <a:p>
            <a:pPr algn="l" eaLnBrk="1" hangingPunct="1"/>
            <a:r>
              <a:rPr lang="cs-CZ" sz="2800" b="1" dirty="0" smtClean="0">
                <a:solidFill>
                  <a:srgbClr val="CE3736"/>
                </a:solidFill>
                <a:latin typeface="Arial" panose="020B0604020202020204" pitchFamily="34" charset="0"/>
                <a:cs typeface="Arial" panose="020B0604020202020204" pitchFamily="34" charset="0"/>
              </a:rPr>
              <a:t>Vyhledání normy</a:t>
            </a:r>
          </a:p>
        </p:txBody>
      </p:sp>
      <p:sp>
        <p:nvSpPr>
          <p:cNvPr id="21" name="Slide Number Placeholder 20"/>
          <p:cNvSpPr>
            <a:spLocks noGrp="1"/>
          </p:cNvSpPr>
          <p:nvPr>
            <p:ph type="sldNum" sz="quarter" idx="12"/>
          </p:nvPr>
        </p:nvSpPr>
        <p:spPr/>
        <p:txBody>
          <a:bodyPr/>
          <a:lstStyle/>
          <a:p>
            <a:pPr>
              <a:defRPr/>
            </a:pPr>
            <a:fld id="{C0D97083-9A32-4753-BC49-8869E2A0E43D}" type="slidenum">
              <a:rPr lang="cs-CZ" smtClean="0"/>
              <a:pPr>
                <a:defRPr/>
              </a:pPr>
              <a:t>9</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391" y="194931"/>
            <a:ext cx="886314" cy="569773"/>
          </a:xfrm>
          <a:prstGeom prst="rect">
            <a:avLst/>
          </a:prstGeom>
        </p:spPr>
      </p:pic>
      <p:pic>
        <p:nvPicPr>
          <p:cNvPr id="4" name="Zástupný symbol pro obsah 3"/>
          <p:cNvPicPr>
            <a:picLocks noGrp="1" noChangeAspect="1"/>
          </p:cNvPicPr>
          <p:nvPr>
            <p:ph idx="1"/>
          </p:nvPr>
        </p:nvPicPr>
        <p:blipFill>
          <a:blip r:embed="rId4"/>
          <a:stretch>
            <a:fillRect/>
          </a:stretch>
        </p:blipFill>
        <p:spPr>
          <a:xfrm>
            <a:off x="467545" y="1098475"/>
            <a:ext cx="8208911" cy="5130570"/>
          </a:xfrm>
          <a:prstGeom prst="rect">
            <a:avLst/>
          </a:prstGeom>
          <a:ln>
            <a:solidFill>
              <a:schemeClr val="tx1"/>
            </a:solidFill>
          </a:ln>
        </p:spPr>
      </p:pic>
    </p:spTree>
    <p:extLst>
      <p:ext uri="{BB962C8B-B14F-4D97-AF65-F5344CB8AC3E}">
        <p14:creationId xmlns:p14="http://schemas.microsoft.com/office/powerpoint/2010/main" val="3320208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NTK">
      <a:dk1>
        <a:sysClr val="windowText" lastClr="000000"/>
      </a:dk1>
      <a:lt1>
        <a:sysClr val="window" lastClr="FFFFFF"/>
      </a:lt1>
      <a:dk2>
        <a:srgbClr val="CE3736"/>
      </a:dk2>
      <a:lt2>
        <a:srgbClr val="E8E8E8"/>
      </a:lt2>
      <a:accent1>
        <a:srgbClr val="CE3736"/>
      </a:accent1>
      <a:accent2>
        <a:srgbClr val="000000"/>
      </a:accent2>
      <a:accent3>
        <a:srgbClr val="7F7F7F"/>
      </a:accent3>
      <a:accent4>
        <a:srgbClr val="F2F2F2"/>
      </a:accent4>
      <a:accent5>
        <a:srgbClr val="595959"/>
      </a:accent5>
      <a:accent6>
        <a:srgbClr val="BFBFBF"/>
      </a:accent6>
      <a:hlink>
        <a:srgbClr val="CE3736"/>
      </a:hlink>
      <a:folHlink>
        <a:srgbClr val="595959"/>
      </a:folHlink>
    </a:clrScheme>
    <a:fontScheme name="NTK">
      <a:majorFont>
        <a:latin typeface="Univers Com 65 Bold"/>
        <a:ea typeface=""/>
        <a:cs typeface=""/>
      </a:majorFont>
      <a:minorFont>
        <a:latin typeface="Univers Com 55"/>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5365</TotalTime>
  <Words>843</Words>
  <Application>Microsoft Office PowerPoint</Application>
  <PresentationFormat>Předvádění na obrazovce (4:3)</PresentationFormat>
  <Paragraphs>177</Paragraphs>
  <Slides>30</Slides>
  <Notes>30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Calibri</vt:lpstr>
      <vt:lpstr>Univers Com 55</vt:lpstr>
      <vt:lpstr>Univers Com 65 Bold</vt:lpstr>
      <vt:lpstr>Wingdings</vt:lpstr>
      <vt:lpstr>Motiv systému Office</vt:lpstr>
      <vt:lpstr>Normy ČSN</vt:lpstr>
      <vt:lpstr>Obsah prezentace</vt:lpstr>
      <vt:lpstr>Definice normy</vt:lpstr>
      <vt:lpstr>Vyhledání stránek</vt:lpstr>
      <vt:lpstr>Přihlášení uživatele</vt:lpstr>
      <vt:lpstr>Přihlášení uživatele</vt:lpstr>
      <vt:lpstr>Přihlášení uživatele</vt:lpstr>
      <vt:lpstr>Vyhledání normy</vt:lpstr>
      <vt:lpstr>Vyhledání normy</vt:lpstr>
      <vt:lpstr>Prohlížení norem</vt:lpstr>
      <vt:lpstr>Prohlížení norem</vt:lpstr>
      <vt:lpstr>Prohlížení norem</vt:lpstr>
      <vt:lpstr>Prohlížení norem</vt:lpstr>
      <vt:lpstr>Prohlížení norem</vt:lpstr>
      <vt:lpstr>ANOPRESS IT</vt:lpstr>
      <vt:lpstr>ANOPRESS IT</vt:lpstr>
      <vt:lpstr>ANOPRESS IT</vt:lpstr>
      <vt:lpstr>ANOPRESS IT</vt:lpstr>
      <vt:lpstr>ANOPRESS IT</vt:lpstr>
      <vt:lpstr>ANOPRESS IT</vt:lpstr>
      <vt:lpstr>ANOPRESS IT</vt:lpstr>
      <vt:lpstr>ANOPRESS IT</vt:lpstr>
      <vt:lpstr>ANOPRESS IT</vt:lpstr>
      <vt:lpstr>ANOPRESS IT</vt:lpstr>
      <vt:lpstr>ANOPRESS IT</vt:lpstr>
      <vt:lpstr>ANOPRESS IT</vt:lpstr>
      <vt:lpstr>EviNor – Evidence technických norem</vt:lpstr>
      <vt:lpstr>EviNor – Evidence technických norem</vt:lpstr>
      <vt:lpstr>EviNor – Evidence technických norem</vt:lpstr>
      <vt:lpstr>Děkuji za pozornost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NTKalivoda</dc:creator>
  <cp:lastModifiedBy>Vojtěch Turek</cp:lastModifiedBy>
  <cp:revision>575</cp:revision>
  <cp:lastPrinted>2016-04-21T08:34:46Z</cp:lastPrinted>
  <dcterms:created xsi:type="dcterms:W3CDTF">2013-02-27T09:44:13Z</dcterms:created>
  <dcterms:modified xsi:type="dcterms:W3CDTF">2016-04-21T12:41:50Z</dcterms:modified>
</cp:coreProperties>
</file>