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93" r:id="rId3"/>
    <p:sldId id="509" r:id="rId4"/>
    <p:sldId id="503" r:id="rId5"/>
    <p:sldId id="505" r:id="rId6"/>
    <p:sldId id="506" r:id="rId7"/>
    <p:sldId id="508" r:id="rId8"/>
    <p:sldId id="507" r:id="rId9"/>
    <p:sldId id="510" r:id="rId10"/>
    <p:sldId id="512" r:id="rId11"/>
    <p:sldId id="511" r:id="rId12"/>
    <p:sldId id="513" r:id="rId13"/>
    <p:sldId id="514" r:id="rId14"/>
    <p:sldId id="515" r:id="rId15"/>
    <p:sldId id="516" r:id="rId16"/>
    <p:sldId id="517" r:id="rId17"/>
    <p:sldId id="500" r:id="rId18"/>
    <p:sldId id="518" r:id="rId19"/>
    <p:sldId id="519" r:id="rId20"/>
    <p:sldId id="520" r:id="rId21"/>
    <p:sldId id="522" r:id="rId22"/>
    <p:sldId id="523" r:id="rId23"/>
    <p:sldId id="521" r:id="rId24"/>
    <p:sldId id="524" r:id="rId25"/>
    <p:sldId id="525" r:id="rId26"/>
    <p:sldId id="526" r:id="rId27"/>
    <p:sldId id="527" r:id="rId28"/>
    <p:sldId id="504" r:id="rId29"/>
  </p:sldIdLst>
  <p:sldSz cx="9144000" cy="6858000" type="screen4x3"/>
  <p:notesSz cx="6797675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06">
          <p15:clr>
            <a:srgbClr val="A4A3A4"/>
          </p15:clr>
        </p15:guide>
        <p15:guide id="2" orient="horz" pos="210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pos="158">
          <p15:clr>
            <a:srgbClr val="A4A3A4"/>
          </p15:clr>
        </p15:guide>
        <p15:guide id="6" pos="4694">
          <p15:clr>
            <a:srgbClr val="A4A3A4"/>
          </p15:clr>
        </p15:guide>
        <p15:guide id="7" pos="5738">
          <p15:clr>
            <a:srgbClr val="A4A3A4"/>
          </p15:clr>
        </p15:guide>
        <p15:guide id="8" pos="56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8806"/>
    <a:srgbClr val="F7F410"/>
    <a:srgbClr val="9FC938"/>
    <a:srgbClr val="36A7E9"/>
    <a:srgbClr val="F60000"/>
    <a:srgbClr val="DB9C22"/>
    <a:srgbClr val="C43A39"/>
    <a:srgbClr val="CE3736"/>
    <a:srgbClr val="33333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57" autoAdjust="0"/>
    <p:restoredTop sz="94620" autoAdjust="0"/>
  </p:normalViewPr>
  <p:slideViewPr>
    <p:cSldViewPr>
      <p:cViewPr varScale="1">
        <p:scale>
          <a:sx n="102" d="100"/>
          <a:sy n="102" d="100"/>
        </p:scale>
        <p:origin x="1392" y="67"/>
      </p:cViewPr>
      <p:guideLst>
        <p:guide orient="horz" pos="1706"/>
        <p:guide orient="horz" pos="210"/>
        <p:guide orient="horz" pos="709"/>
        <p:guide orient="horz" pos="890"/>
        <p:guide pos="158"/>
        <p:guide pos="4694"/>
        <p:guide pos="5738"/>
        <p:guide pos="5692"/>
      </p:guideLst>
    </p:cSldViewPr>
  </p:slideViewPr>
  <p:outlineViewPr>
    <p:cViewPr>
      <p:scale>
        <a:sx n="33" d="100"/>
        <a:sy n="33" d="100"/>
      </p:scale>
      <p:origin x="0" y="243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22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97FD8C-12BE-4A9A-8F81-BE75326C1235}" type="datetimeFigureOut">
              <a:rPr lang="cs-CZ"/>
              <a:pPr>
                <a:defRPr/>
              </a:pPr>
              <a:t>6.10.2016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57A45D-7D52-417A-B7EF-CB60EFCF72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0515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AAFE70-BCF3-4492-929F-441BC024AB82}" type="datetimeFigureOut">
              <a:rPr lang="cs-CZ"/>
              <a:pPr>
                <a:defRPr/>
              </a:pPr>
              <a:t>6.10.2016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48D01C-991B-4F20-A499-77B15262E3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05898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172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19B69C-DE6D-471F-B881-DD5A24304337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19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866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73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48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04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4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90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89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328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8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75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97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86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711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74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129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2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50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52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49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59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82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81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6.10.2016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1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DDC5-D9D1-4C98-96D7-781F7BD971E9}" type="datetime1">
              <a:rPr lang="cs-CZ" smtClean="0"/>
              <a:pPr>
                <a:defRPr/>
              </a:pPr>
              <a:t>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88224" y="6448008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‹#›</a:t>
            </a:fld>
            <a:r>
              <a:rPr lang="cs-CZ" dirty="0" smtClean="0"/>
              <a:t> z 90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719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F8EE-D0A1-45F5-A5DF-662DF806B421}" type="datetime1">
              <a:rPr lang="cs-CZ" smtClean="0"/>
              <a:pPr>
                <a:defRPr/>
              </a:pPr>
              <a:t>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45A43-5CD0-4104-8C29-83A1A1E8B3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14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1B2CE-39E9-4F04-8999-B8701D24218A}" type="datetime1">
              <a:rPr lang="cs-CZ" smtClean="0"/>
              <a:pPr>
                <a:defRPr/>
              </a:pPr>
              <a:t>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A34B7-0473-4800-8A8F-3C13F54DCB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31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FDD82-2883-4642-BE0E-AE46DD93DFB9}" type="datetime1">
              <a:rPr lang="cs-CZ" smtClean="0"/>
              <a:pPr>
                <a:defRPr/>
              </a:pPr>
              <a:t>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pic>
        <p:nvPicPr>
          <p:cNvPr id="7" name="Obrázek 15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3143"/>
            <a:ext cx="9155112" cy="454857"/>
          </a:xfrm>
          <a:prstGeom prst="rect">
            <a:avLst/>
          </a:prstGeom>
        </p:spPr>
      </p:pic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2240" y="6435841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‹#›</a:t>
            </a:fld>
            <a:r>
              <a:rPr lang="cs-CZ" dirty="0" smtClean="0"/>
              <a:t> z 90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211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67DC4-C926-4B25-9E82-6020551B423A}" type="datetime1">
              <a:rPr lang="cs-CZ" smtClean="0"/>
              <a:pPr>
                <a:defRPr/>
              </a:pPr>
              <a:t>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E453-A4AF-4C86-A019-95A22F6BE6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95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C428-55B7-4AA5-9B07-23776F2FDA4B}" type="datetime1">
              <a:rPr lang="cs-CZ" smtClean="0"/>
              <a:pPr>
                <a:defRPr/>
              </a:pPr>
              <a:t>6.10.2016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61E22-BE04-4743-8B98-044C68E93B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29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DD28B-61D7-4FF8-90BE-42B2B93C53AC}" type="datetime1">
              <a:rPr lang="cs-CZ" smtClean="0"/>
              <a:pPr>
                <a:defRPr/>
              </a:pPr>
              <a:t>6.10.2016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2BC43-4804-4F6A-A212-822268ABB6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86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B2581-2E23-4870-B657-F63E4EF884ED}" type="datetime1">
              <a:rPr lang="cs-CZ" smtClean="0"/>
              <a:pPr>
                <a:defRPr/>
              </a:pPr>
              <a:t>6.10.2016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B1F8-4D74-42EF-AF07-6C14A85670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22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D47A6-2EBA-431C-AE82-CAECDABB60DB}" type="datetime1">
              <a:rPr lang="cs-CZ" smtClean="0"/>
              <a:pPr>
                <a:defRPr/>
              </a:pPr>
              <a:t>6.10.2016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2AB4-CD3E-4404-89D2-402FAE7BCD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28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04062-E208-4112-86BE-2806A6CE848C}" type="datetime1">
              <a:rPr lang="cs-CZ" smtClean="0"/>
              <a:pPr>
                <a:defRPr/>
              </a:pPr>
              <a:t>6.10.2016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B6B3-02B5-4C4E-8B42-0945B3649F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98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8DAF-F828-491D-AAFA-3136D557DC6D}" type="datetime1">
              <a:rPr lang="cs-CZ" smtClean="0"/>
              <a:pPr>
                <a:defRPr/>
              </a:pPr>
              <a:t>6.10.2016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3C454-2F49-4C8E-A865-1B6F758CBF0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69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656CC4-51D5-4C19-B42E-8AC799938CA7}" type="datetime1">
              <a:rPr lang="cs-CZ" smtClean="0"/>
              <a:pPr>
                <a:defRPr/>
              </a:pPr>
              <a:t>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655FA3-D33B-4F65-BCE7-73E259FF19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F/?func=file&amp;file_name=find-b&amp;local_base=sk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hyperlink" Target="https://www.techlib.cz/cs/273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thek.univie.ac.a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lib.cz/cs/273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techlib.cz/default/files/download/id/4618/prices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zeitschriften.de/openaccess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terature.at/default.alo" TargetMode="External"/><Relationship Id="rId5" Type="http://schemas.openxmlformats.org/officeDocument/2006/relationships/hyperlink" Target="http://www.onb.ac.at/ev/digital_readingroom.htm" TargetMode="External"/><Relationship Id="rId4" Type="http://schemas.openxmlformats.org/officeDocument/2006/relationships/hyperlink" Target="https://open-access.net/informationen-fuer-verschiedene-faecher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download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zotero.org/support/quick_start_guid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pro.com/prihlasit?instituce=NT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deley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tkcz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reference@techlib.cz" TargetMode="External"/><Relationship Id="rId4" Type="http://schemas.openxmlformats.org/officeDocument/2006/relationships/hyperlink" Target="https://twitter.com/ntkc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>
            <a:lum bright="9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68413"/>
            <a:ext cx="8421688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/>
        <p:txBody>
          <a:bodyPr lIns="0" tIns="0" rIns="0" bIns="0" anchor="t"/>
          <a:lstStyle/>
          <a:p>
            <a:pPr algn="l" eaLnBrk="1" hangingPunct="1"/>
            <a:r>
              <a:rPr lang="en-US" sz="4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NTK, @</a:t>
            </a:r>
            <a:r>
              <a:rPr lang="cs-CZ" sz="4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Service</a:t>
            </a:r>
            <a:endParaRPr lang="cs-CZ" sz="3200" b="1" dirty="0" smtClean="0">
              <a:solidFill>
                <a:srgbClr val="CE3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4077072"/>
            <a:ext cx="7088187" cy="1752600"/>
          </a:xfrm>
        </p:spPr>
        <p:txBody>
          <a:bodyPr lIns="0" tIns="0" rIns="0" bIns="0"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ÖGP Teachers</a:t>
            </a:r>
            <a:endParaRPr lang="cs-C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 bwMode="auto">
          <a:xfrm>
            <a:off x="539552" y="5937422"/>
            <a:ext cx="3672408" cy="3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7.10.2016,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Stephanie Krueger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10.00-12.00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1" y="195619"/>
            <a:ext cx="1495628" cy="96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scholar.google.com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l="20473" t="9051" r="54582" b="63500"/>
          <a:stretch/>
        </p:blipFill>
        <p:spPr>
          <a:xfrm>
            <a:off x="251521" y="1268761"/>
            <a:ext cx="3354864" cy="2088232"/>
          </a:xfrm>
          <a:prstGeom prst="rect">
            <a:avLst/>
          </a:prstGeom>
          <a:effectLst>
            <a:glow rad="38100">
              <a:schemeClr val="tx1">
                <a:lumMod val="65000"/>
                <a:lumOff val="35000"/>
              </a:schemeClr>
            </a:glow>
          </a:effectLst>
        </p:spPr>
      </p:pic>
      <p:sp>
        <p:nvSpPr>
          <p:cNvPr id="7" name="Ovál 6"/>
          <p:cNvSpPr/>
          <p:nvPr/>
        </p:nvSpPr>
        <p:spPr>
          <a:xfrm>
            <a:off x="2987824" y="1268761"/>
            <a:ext cx="618561" cy="216023"/>
          </a:xfrm>
          <a:prstGeom prst="ellipse">
            <a:avLst/>
          </a:prstGeom>
          <a:noFill/>
          <a:ln>
            <a:solidFill>
              <a:srgbClr val="36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/>
          <a:srcRect t="9950" r="62473" b="40100"/>
          <a:stretch/>
        </p:blipFill>
        <p:spPr>
          <a:xfrm>
            <a:off x="4882251" y="988560"/>
            <a:ext cx="4080454" cy="3072145"/>
          </a:xfrm>
          <a:prstGeom prst="rect">
            <a:avLst/>
          </a:prstGeom>
          <a:effectLst>
            <a:glow rad="63500">
              <a:schemeClr val="tx1">
                <a:lumMod val="65000"/>
                <a:lumOff val="35000"/>
              </a:schemeClr>
            </a:glow>
          </a:effectLst>
        </p:spPr>
      </p:pic>
      <p:sp>
        <p:nvSpPr>
          <p:cNvPr id="9" name="Ovál 8"/>
          <p:cNvSpPr/>
          <p:nvPr/>
        </p:nvSpPr>
        <p:spPr>
          <a:xfrm>
            <a:off x="5458314" y="2996953"/>
            <a:ext cx="1847982" cy="637620"/>
          </a:xfrm>
          <a:prstGeom prst="ellipse">
            <a:avLst/>
          </a:prstGeom>
          <a:noFill/>
          <a:ln>
            <a:solidFill>
              <a:srgbClr val="36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/>
          <a:srcRect t="9501" r="62218" b="43250"/>
          <a:stretch/>
        </p:blipFill>
        <p:spPr>
          <a:xfrm>
            <a:off x="1182340" y="3462138"/>
            <a:ext cx="4229528" cy="2991959"/>
          </a:xfrm>
          <a:prstGeom prst="rect">
            <a:avLst/>
          </a:prstGeom>
          <a:effectLst>
            <a:glow rad="63500">
              <a:schemeClr val="tx1">
                <a:lumMod val="65000"/>
                <a:lumOff val="35000"/>
              </a:schemeClr>
            </a:glow>
          </a:effectLst>
        </p:spPr>
      </p:pic>
      <p:sp>
        <p:nvSpPr>
          <p:cNvPr id="12" name="Ovál 11"/>
          <p:cNvSpPr/>
          <p:nvPr/>
        </p:nvSpPr>
        <p:spPr>
          <a:xfrm>
            <a:off x="1167934" y="4060705"/>
            <a:ext cx="1819890" cy="520423"/>
          </a:xfrm>
          <a:prstGeom prst="ellipse">
            <a:avLst/>
          </a:prstGeom>
          <a:noFill/>
          <a:ln>
            <a:solidFill>
              <a:srgbClr val="36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5796136" y="4365104"/>
            <a:ext cx="30697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6A7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Bibliography manager (EndNote, for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Languages: Can set to German results, but not Czech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 links: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Praze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or Wien (but not UB Wien, Linz)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Czech Library Resources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3753" y="1124744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Check NTK (techlib.cz)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not in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find in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Czech National Union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Catalog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interlibrary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loan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via NTK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Czech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Goethe Institut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catalog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/>
          <a:srcRect t="4551" r="36255" b="33350"/>
          <a:stretch/>
        </p:blipFill>
        <p:spPr>
          <a:xfrm>
            <a:off x="1187624" y="3068960"/>
            <a:ext cx="6692089" cy="3687671"/>
          </a:xfrm>
          <a:prstGeom prst="rect">
            <a:avLst/>
          </a:prstGeom>
          <a:effectLst>
            <a:glow rad="50800">
              <a:schemeClr val="tx1">
                <a:lumMod val="65000"/>
                <a:lumOff val="3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145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 Language Resources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3753" y="1124744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UBWien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openly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bibliothek.univie.ac.at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/>
          <a:srcRect t="7701" r="36764" b="31550"/>
          <a:stretch/>
        </p:blipFill>
        <p:spPr>
          <a:xfrm>
            <a:off x="803278" y="2362467"/>
            <a:ext cx="7749902" cy="4211373"/>
          </a:xfrm>
          <a:prstGeom prst="rect">
            <a:avLst/>
          </a:prstGeom>
          <a:effectLst>
            <a:glow rad="63500">
              <a:schemeClr val="tx1">
                <a:lumMod val="65000"/>
                <a:lumOff val="35000"/>
              </a:schemeClr>
            </a:glow>
          </a:effectLst>
        </p:spPr>
      </p:pic>
      <p:sp>
        <p:nvSpPr>
          <p:cNvPr id="7" name="Ovál 6"/>
          <p:cNvSpPr/>
          <p:nvPr/>
        </p:nvSpPr>
        <p:spPr>
          <a:xfrm>
            <a:off x="611560" y="4077072"/>
            <a:ext cx="2088232" cy="717629"/>
          </a:xfrm>
          <a:prstGeom prst="ellipse">
            <a:avLst/>
          </a:prstGeom>
          <a:noFill/>
          <a:ln>
            <a:solidFill>
              <a:srgbClr val="36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2411760" y="1556792"/>
            <a:ext cx="3528392" cy="259228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8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 Language Resources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3753" y="1124744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find a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NTK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(double-check at techlib.cz),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interlibrary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loan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via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NTK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Goethe Institut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interlibrary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such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it‘s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Fees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charged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lending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tart at 250 CZK/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Access German Language Resources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908" y="1484784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Digizeitschriften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Open Access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journals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-WWII)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restrictions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Open Access Guide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Disciplines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German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English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versions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maintained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Uni Konstanz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Austrian National Library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Digital Reading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Room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Historical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newspapers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laws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rare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Austrian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Literature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Online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UB Innsbruck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AND </a:t>
            </a:r>
            <a:r>
              <a:rPr lang="cs-CZ" dirty="0" smtClean="0"/>
              <a:t>REFERENCE MANAGEMENT TOOLS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Break/After Break: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3E453-A4AF-4C86-A019-95A22F6BE67E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5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Management </a:t>
            </a:r>
            <a:r>
              <a:rPr lang="cs-CZ" sz="32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5" y="1204585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management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and your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organized as they conduct their research—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research is not conducted at the last minute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16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8" y="2923554"/>
            <a:ext cx="2450838" cy="1378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368" y="4657062"/>
            <a:ext cx="2658951" cy="1773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20" y="2418729"/>
            <a:ext cx="2286000" cy="504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80" y="3175354"/>
            <a:ext cx="2300288" cy="57626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87" y="3840603"/>
            <a:ext cx="1152915" cy="916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ovéPole 9"/>
          <p:cNvSpPr txBox="1"/>
          <p:nvPr/>
        </p:nvSpPr>
        <p:spPr>
          <a:xfrm>
            <a:off x="139448" y="4372509"/>
            <a:ext cx="3100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Harvest Citations, PDFs from Open Internet, Online Library Resources Using: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251520" y="5373216"/>
            <a:ext cx="2232249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2915817" y="4815555"/>
            <a:ext cx="15997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Management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Organize Citations &amp; PDFs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3579890" y="5517232"/>
            <a:ext cx="2232249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959510" y="2374712"/>
            <a:ext cx="169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E088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in VWA textbook; Czech and German versions</a:t>
            </a:r>
            <a:endParaRPr lang="en-US" sz="1400" i="1" dirty="0">
              <a:solidFill>
                <a:srgbClr val="E088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979375" y="3222443"/>
            <a:ext cx="2800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E088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NTK has; geared towards Czech students</a:t>
            </a:r>
            <a:endParaRPr lang="en-US" sz="1400" i="1" dirty="0">
              <a:solidFill>
                <a:srgbClr val="E088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073294" y="3899485"/>
            <a:ext cx="3244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E088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Free, if registered; mobile support</a:t>
            </a:r>
            <a:endParaRPr lang="en-US" sz="1400" i="1" dirty="0">
              <a:solidFill>
                <a:srgbClr val="E088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89" y="6152113"/>
            <a:ext cx="1542576" cy="667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566" y="6031718"/>
            <a:ext cx="808246" cy="808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2" name="TextovéPole 21"/>
          <p:cNvSpPr txBox="1"/>
          <p:nvPr/>
        </p:nvSpPr>
        <p:spPr>
          <a:xfrm>
            <a:off x="4329818" y="5572579"/>
            <a:ext cx="17447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Word Processer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Insert Citations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Bibliography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5652120" y="6485613"/>
            <a:ext cx="422469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1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5" y="1204585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ree (up to a storage limit)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Recommended by VWA textbook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Does not work with Apple Pages!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Czech and German versions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Must use Firefox, Chrome, Safari, or Opera Browser (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 Internet Explorer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because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Microsoft would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 work with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developers)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recommend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downloading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Firefox Users: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for Firefox + Word/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OpenOffice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plugin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Other Browsers: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Standalone (Word/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OpenOffice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plugin included)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Quick Start Guide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Limitations: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with Internet Explorer must work with another browser</a:t>
            </a:r>
          </a:p>
          <a:p>
            <a:pPr marL="457200" lvl="1" indent="0">
              <a:spcBef>
                <a:spcPts val="1200"/>
              </a:spcBef>
              <a:buClr>
                <a:srgbClr val="C00000"/>
              </a:buClr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17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itace.com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5" y="1204585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Free for NTK patrons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www.citacepro.com/prihlasit?instituce=NTK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Geared towards Czech users (although there is a German option)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Citations managed online; no software download necessary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Plug-Ins: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MS Word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Chrome and Firefox browsers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Limitations: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slow if many users at once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Chrome or Firefox only;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for Mac users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MS Word only (not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OpenOffice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>
              <a:spcBef>
                <a:spcPts val="1200"/>
              </a:spcBef>
              <a:buClr>
                <a:srgbClr val="C00000"/>
              </a:buClr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18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5" y="1204585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Free, if you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register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My students tell me they love how it works on mobile devices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Great at managing and storing PDFs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Limitations: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For-profit Elsevier project; some day might not be free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Optimized for English sources and users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best for students who will be writing in English (probably unlikely for your students)</a:t>
            </a:r>
          </a:p>
          <a:p>
            <a:pPr marL="457200" lvl="1" indent="0">
              <a:spcBef>
                <a:spcPts val="1200"/>
              </a:spcBef>
              <a:buClr>
                <a:srgbClr val="C00000"/>
              </a:buClr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19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(10.00-12.00)</a:t>
            </a:r>
            <a:endParaRPr lang="cs-CZ" sz="3200" b="1" dirty="0" smtClean="0">
              <a:solidFill>
                <a:srgbClr val="CE3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NTK: Services and resources available to you, 24/7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hands-on activities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External Resources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ncluding interlibrary loan from outside the Czech Republic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 and Reference Management Tools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they are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Comparison: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citace.com,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functionality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Concepts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5" y="1204585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with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GoogleScholar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library databases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Enables harvesting of citations and PDFs while searching online (open and library resources); for this,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has a browser plug-in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Make sure to enable PDF full-text harvesting in the settings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Fixing Data, Always a Chore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Citation data is usually imperfect and varies by source (even , and usually requires careful editing. Students might be impatient with this and must be told data is not perfect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Insert citations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into word processors: This saves time, so that cutting and pasting of data—particularly for references cited lists—is not necessary. However, data must be accurate (Word or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OpenOffice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plug-in)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citations/pdfs into folders: May be helpful for students in keeping track of sections (i.e., paper outline), references to topics, etc.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1200"/>
              </a:spcBef>
              <a:buClr>
                <a:srgbClr val="C00000"/>
              </a:buClr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20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5" y="1204585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Citation Integration: Import while working (RIS, research information systems format)</a:t>
            </a:r>
          </a:p>
          <a:p>
            <a:pPr marL="457200" lvl="1" indent="0">
              <a:spcBef>
                <a:spcPts val="1200"/>
              </a:spcBef>
              <a:buClr>
                <a:srgbClr val="C00000"/>
              </a:buClr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21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t="9051" r="53309" b="32000"/>
          <a:stretch/>
        </p:blipFill>
        <p:spPr>
          <a:xfrm>
            <a:off x="442502" y="1988840"/>
            <a:ext cx="5086786" cy="3632799"/>
          </a:xfrm>
          <a:prstGeom prst="rect">
            <a:avLst/>
          </a:prstGeom>
          <a:effectLst>
            <a:glow rad="50800">
              <a:schemeClr val="tx1">
                <a:lumMod val="65000"/>
                <a:lumOff val="35000"/>
              </a:schemeClr>
            </a:glow>
          </a:effectLst>
        </p:spPr>
      </p:pic>
      <p:sp>
        <p:nvSpPr>
          <p:cNvPr id="7" name="Ovál 6"/>
          <p:cNvSpPr/>
          <p:nvPr/>
        </p:nvSpPr>
        <p:spPr>
          <a:xfrm>
            <a:off x="2987685" y="2996952"/>
            <a:ext cx="936104" cy="288032"/>
          </a:xfrm>
          <a:prstGeom prst="ellipse">
            <a:avLst/>
          </a:prstGeom>
          <a:noFill/>
          <a:ln>
            <a:solidFill>
              <a:srgbClr val="36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/>
          <a:srcRect t="5001" r="52545" b="35150"/>
          <a:stretch/>
        </p:blipFill>
        <p:spPr>
          <a:xfrm>
            <a:off x="4357765" y="3058697"/>
            <a:ext cx="4537449" cy="3237014"/>
          </a:xfrm>
          <a:prstGeom prst="rect">
            <a:avLst/>
          </a:prstGeom>
          <a:effectLst>
            <a:glow rad="50800">
              <a:schemeClr val="tx1">
                <a:lumMod val="65000"/>
                <a:lumOff val="35000"/>
              </a:schemeClr>
            </a:glow>
          </a:effectLst>
        </p:spPr>
      </p:pic>
      <p:sp>
        <p:nvSpPr>
          <p:cNvPr id="9" name="Ovál 8"/>
          <p:cNvSpPr/>
          <p:nvPr/>
        </p:nvSpPr>
        <p:spPr>
          <a:xfrm>
            <a:off x="6431316" y="4378031"/>
            <a:ext cx="1381043" cy="310093"/>
          </a:xfrm>
          <a:prstGeom prst="ellipse">
            <a:avLst/>
          </a:prstGeom>
          <a:noFill/>
          <a:ln>
            <a:solidFill>
              <a:srgbClr val="36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5" y="1204585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Citation Integration: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browser plug-in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Useful for any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 content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might like to cite that are not in universe of peer-reviewed information</a:t>
            </a:r>
          </a:p>
          <a:p>
            <a:pPr marL="457200" lvl="1" indent="0">
              <a:spcBef>
                <a:spcPts val="1200"/>
              </a:spcBef>
              <a:buClr>
                <a:srgbClr val="C00000"/>
              </a:buClr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22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7385869" y="3717032"/>
            <a:ext cx="1381043" cy="310093"/>
          </a:xfrm>
          <a:prstGeom prst="ellipse">
            <a:avLst/>
          </a:prstGeom>
          <a:noFill/>
          <a:ln>
            <a:solidFill>
              <a:srgbClr val="36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33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Settings: </a:t>
            </a:r>
            <a:r>
              <a:rPr lang="en-US" sz="32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23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7" b="12942"/>
          <a:stretch/>
        </p:blipFill>
        <p:spPr>
          <a:xfrm>
            <a:off x="1475656" y="978098"/>
            <a:ext cx="5472608" cy="5542730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1619672" y="3420252"/>
            <a:ext cx="3960440" cy="656819"/>
          </a:xfrm>
          <a:prstGeom prst="ellipse">
            <a:avLst/>
          </a:prstGeom>
          <a:noFill/>
          <a:ln>
            <a:solidFill>
              <a:srgbClr val="36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Fixing Data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24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0" y="1017868"/>
            <a:ext cx="8639175" cy="4857750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6588224" y="1700808"/>
            <a:ext cx="2088232" cy="432048"/>
          </a:xfrm>
          <a:prstGeom prst="ellipse">
            <a:avLst/>
          </a:prstGeom>
          <a:noFill/>
          <a:ln>
            <a:solidFill>
              <a:srgbClr val="36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Processor Integration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25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5" y="1159253"/>
            <a:ext cx="8639175" cy="4857750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107504" y="1387188"/>
            <a:ext cx="2448272" cy="745668"/>
          </a:xfrm>
          <a:prstGeom prst="ellipse">
            <a:avLst/>
          </a:prstGeom>
          <a:noFill/>
          <a:ln>
            <a:solidFill>
              <a:srgbClr val="36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4355976" y="1268760"/>
            <a:ext cx="720080" cy="360040"/>
          </a:xfrm>
          <a:prstGeom prst="ellipse">
            <a:avLst/>
          </a:prstGeom>
          <a:noFill/>
          <a:ln>
            <a:solidFill>
              <a:srgbClr val="36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 Folders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26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" r="71661" b="59978"/>
          <a:stretch/>
        </p:blipFill>
        <p:spPr>
          <a:xfrm>
            <a:off x="1619672" y="1412776"/>
            <a:ext cx="4824533" cy="3789280"/>
          </a:xfrm>
          <a:prstGeom prst="rect">
            <a:avLst/>
          </a:prstGeom>
          <a:effectLst>
            <a:glow rad="50800">
              <a:schemeClr val="tx1">
                <a:lumMod val="50000"/>
                <a:lumOff val="50000"/>
              </a:schemeClr>
            </a:glow>
          </a:effectLst>
        </p:spPr>
      </p:pic>
      <p:sp>
        <p:nvSpPr>
          <p:cNvPr id="9" name="Ovál 8"/>
          <p:cNvSpPr/>
          <p:nvPr/>
        </p:nvSpPr>
        <p:spPr>
          <a:xfrm>
            <a:off x="971600" y="1226988"/>
            <a:ext cx="3888432" cy="2778075"/>
          </a:xfrm>
          <a:prstGeom prst="ellipse">
            <a:avLst/>
          </a:prstGeom>
          <a:noFill/>
          <a:ln>
            <a:solidFill>
              <a:srgbClr val="36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&amp; Discussion: Putting It All Together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27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3753" y="177281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Citation jumble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(if time OR on your own at home)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Find full-text of citation using NTK discovery tool/search box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Import citation into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Open up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Libre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Office and see if you can import your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citation into it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 Discussion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1200"/>
              </a:spcBef>
              <a:buClr>
                <a:srgbClr val="C00000"/>
              </a:buClr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in Touch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techlib.cz or techlib.cz/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FB: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www.facebook.com/ntkcz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(CZ and EN)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https://twitter.com/ntkcz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Email, call, or stop by any time—we’re here to help!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reference@techlib.cz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(+420) 232 002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503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 person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MON-FRI 8:00 a.m. - 8:00 p.m.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28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NTK </a:t>
            </a:r>
            <a:r>
              <a:rPr lang="en-US" dirty="0" err="1" smtClean="0"/>
              <a:t>ReSOURCES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the World’s Information from Home: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3E453-A4AF-4C86-A019-95A22F6BE67E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5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Access to Resources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1540" y="980728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 wherever, whenever you want: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techlib.cz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techlib.cz/en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your username and password to login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7284303" y="1807895"/>
            <a:ext cx="6946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cs-CZ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l="10800" t="7251" r="46946" b="31550"/>
          <a:stretch/>
        </p:blipFill>
        <p:spPr>
          <a:xfrm>
            <a:off x="1475656" y="1786941"/>
            <a:ext cx="6047987" cy="4954977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6300192" y="1667523"/>
            <a:ext cx="1678792" cy="936104"/>
          </a:xfrm>
          <a:prstGeom prst="ellipse">
            <a:avLst/>
          </a:prstGeom>
          <a:noFill/>
          <a:ln>
            <a:solidFill>
              <a:srgbClr val="36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 On: Login &amp; Home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1540" y="980728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 to: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techlib.cz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techlib.cz/en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your username and password to login; your name will appear to indicate login was successful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Note menu, main page options</a:t>
            </a: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19709" t="6800" r="55855" b="33350"/>
          <a:stretch/>
        </p:blipFill>
        <p:spPr>
          <a:xfrm>
            <a:off x="4405837" y="1917402"/>
            <a:ext cx="3393203" cy="4701001"/>
          </a:xfrm>
          <a:prstGeom prst="rect">
            <a:avLst/>
          </a:prstGeom>
          <a:effectLst>
            <a:glow rad="50800">
              <a:schemeClr val="tx1">
                <a:lumMod val="65000"/>
                <a:lumOff val="35000"/>
                <a:alpha val="40000"/>
              </a:schemeClr>
            </a:glow>
          </a:effectLst>
        </p:spPr>
      </p:pic>
      <p:sp>
        <p:nvSpPr>
          <p:cNvPr id="11" name="Ovál 10"/>
          <p:cNvSpPr/>
          <p:nvPr/>
        </p:nvSpPr>
        <p:spPr>
          <a:xfrm>
            <a:off x="7164288" y="1843791"/>
            <a:ext cx="634752" cy="289066"/>
          </a:xfrm>
          <a:prstGeom prst="ellipse">
            <a:avLst/>
          </a:prstGeom>
          <a:noFill/>
          <a:ln>
            <a:solidFill>
              <a:srgbClr val="36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Materials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1540" y="980728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At: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techlib.cz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techlib.cz/en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search box to include all library materials, print and electronic</a:t>
            </a:r>
          </a:p>
          <a:p>
            <a:pPr marL="3657600" lvl="8" indent="0"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36A7E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railway </a:t>
            </a:r>
            <a:r>
              <a:rPr lang="en-US" sz="1800" b="1" dirty="0" err="1">
                <a:solidFill>
                  <a:srgbClr val="36A7E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1" dirty="0" err="1" smtClean="0">
                <a:solidFill>
                  <a:srgbClr val="36A7E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zech</a:t>
            </a:r>
            <a:r>
              <a:rPr lang="en-US" sz="1800" b="1" dirty="0" smtClean="0">
                <a:solidFill>
                  <a:srgbClr val="36A7E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republic</a:t>
            </a:r>
          </a:p>
          <a:p>
            <a:pPr marL="0" indent="0">
              <a:spcBef>
                <a:spcPts val="1200"/>
              </a:spcBef>
              <a:buClr>
                <a:srgbClr val="C00000"/>
              </a:buClr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19709" t="6800" r="55855" b="33350"/>
          <a:stretch/>
        </p:blipFill>
        <p:spPr>
          <a:xfrm>
            <a:off x="755576" y="1916832"/>
            <a:ext cx="3393203" cy="4701001"/>
          </a:xfrm>
          <a:prstGeom prst="rect">
            <a:avLst/>
          </a:prstGeom>
          <a:effectLst>
            <a:glow rad="50800">
              <a:schemeClr val="tx1">
                <a:lumMod val="65000"/>
                <a:lumOff val="35000"/>
                <a:alpha val="40000"/>
              </a:schemeClr>
            </a:glow>
          </a:effectLst>
        </p:spPr>
      </p:pic>
      <p:sp>
        <p:nvSpPr>
          <p:cNvPr id="11" name="Ovál 10"/>
          <p:cNvSpPr/>
          <p:nvPr/>
        </p:nvSpPr>
        <p:spPr>
          <a:xfrm>
            <a:off x="1497803" y="1975264"/>
            <a:ext cx="2088232" cy="373046"/>
          </a:xfrm>
          <a:prstGeom prst="ellipse">
            <a:avLst/>
          </a:prstGeom>
          <a:noFill/>
          <a:ln>
            <a:solidFill>
              <a:srgbClr val="36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/>
          <a:srcRect t="6800" r="55855" b="31551"/>
          <a:stretch/>
        </p:blipFill>
        <p:spPr>
          <a:xfrm>
            <a:off x="3182014" y="2451930"/>
            <a:ext cx="4740139" cy="3744416"/>
          </a:xfrm>
          <a:prstGeom prst="rect">
            <a:avLst/>
          </a:prstGeom>
          <a:effectLst>
            <a:glow rad="76200">
              <a:srgbClr val="00B0F0"/>
            </a:glow>
          </a:effectLst>
        </p:spPr>
      </p:pic>
    </p:spTree>
    <p:extLst>
      <p:ext uri="{BB962C8B-B14F-4D97-AF65-F5344CB8AC3E}">
        <p14:creationId xmlns:p14="http://schemas.microsoft.com/office/powerpoint/2010/main" val="33562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Highlights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1540" y="980728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Many hidden gems such as current issues of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Databases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span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disciplinary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boundaries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keyword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helpful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Britannica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Academic 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citable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biographies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EmeraldInsight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ProQuest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SpringerLink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German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e.g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Stressbewältigung, Teamarbeit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Online Library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200" b="1" dirty="0" err="1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</a:t>
            </a:r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-On Search Activity #1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1540" y="980728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pairs, find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 articles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that interest you using the main search box or library databases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Report back to the group: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you found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Something surprising you learned while searching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EXTERNAL </a:t>
            </a:r>
            <a:r>
              <a:rPr lang="en-US" dirty="0" err="1" smtClean="0"/>
              <a:t>ReSOURCES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Access and Materials (German, Czech):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3E453-A4AF-4C86-A019-95A22F6BE67E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6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NTK">
      <a:dk1>
        <a:sysClr val="windowText" lastClr="000000"/>
      </a:dk1>
      <a:lt1>
        <a:sysClr val="window" lastClr="FFFFFF"/>
      </a:lt1>
      <a:dk2>
        <a:srgbClr val="CE3736"/>
      </a:dk2>
      <a:lt2>
        <a:srgbClr val="E8E8E8"/>
      </a:lt2>
      <a:accent1>
        <a:srgbClr val="CE3736"/>
      </a:accent1>
      <a:accent2>
        <a:srgbClr val="000000"/>
      </a:accent2>
      <a:accent3>
        <a:srgbClr val="7F7F7F"/>
      </a:accent3>
      <a:accent4>
        <a:srgbClr val="F2F2F2"/>
      </a:accent4>
      <a:accent5>
        <a:srgbClr val="595959"/>
      </a:accent5>
      <a:accent6>
        <a:srgbClr val="BFBFBF"/>
      </a:accent6>
      <a:hlink>
        <a:srgbClr val="CE3736"/>
      </a:hlink>
      <a:folHlink>
        <a:srgbClr val="595959"/>
      </a:folHlink>
    </a:clrScheme>
    <a:fontScheme name="NTK">
      <a:majorFont>
        <a:latin typeface="Univers Com 65 Bold"/>
        <a:ea typeface=""/>
        <a:cs typeface=""/>
      </a:majorFont>
      <a:minorFont>
        <a:latin typeface="Univers Com 55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5908</TotalTime>
  <Words>1148</Words>
  <Application>Microsoft Office PowerPoint</Application>
  <PresentationFormat>Předvádění na obrazovce (4:3)</PresentationFormat>
  <Paragraphs>201</Paragraphs>
  <Slides>28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Univers Com 55</vt:lpstr>
      <vt:lpstr>Univers Com 65 Bold</vt:lpstr>
      <vt:lpstr>Motiv systému Office</vt:lpstr>
      <vt:lpstr>NTK, @ your Service</vt:lpstr>
      <vt:lpstr>Today (10.00-12.00)</vt:lpstr>
      <vt:lpstr>NTK ReSOURCES</vt:lpstr>
      <vt:lpstr>Remote Access to Resources</vt:lpstr>
      <vt:lpstr>Hands On: Login &amp; Home</vt:lpstr>
      <vt:lpstr>Search for Materials</vt:lpstr>
      <vt:lpstr>Content Highlights</vt:lpstr>
      <vt:lpstr>Hands-On Search Activity #1</vt:lpstr>
      <vt:lpstr>USEFUL EXTERNAL ReSOURCES</vt:lpstr>
      <vt:lpstr>scholar.google.com</vt:lpstr>
      <vt:lpstr>Other Czech Library Resources</vt:lpstr>
      <vt:lpstr>German Language Resources</vt:lpstr>
      <vt:lpstr>German Language Resources</vt:lpstr>
      <vt:lpstr>Open Access German Language Resources</vt:lpstr>
      <vt:lpstr>ORGANIZATION AND REFERENCE MANAGEMENT TOOLS</vt:lpstr>
      <vt:lpstr>Reference Management Overview</vt:lpstr>
      <vt:lpstr>zotero</vt:lpstr>
      <vt:lpstr>citace.com</vt:lpstr>
      <vt:lpstr>Mendeley</vt:lpstr>
      <vt:lpstr>Essential Concepts</vt:lpstr>
      <vt:lpstr>Examples</vt:lpstr>
      <vt:lpstr>Examples</vt:lpstr>
      <vt:lpstr>Settings: Zotero</vt:lpstr>
      <vt:lpstr>Fixing Data</vt:lpstr>
      <vt:lpstr>Word Processor Integration</vt:lpstr>
      <vt:lpstr>Organize Folders</vt:lpstr>
      <vt:lpstr>Exercise &amp; Discussion: Putting It All Together</vt:lpstr>
      <vt:lpstr>Stay in Touch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NTKalivoda</dc:creator>
  <cp:lastModifiedBy>Stephanie Krueger</cp:lastModifiedBy>
  <cp:revision>521</cp:revision>
  <cp:lastPrinted>2015-03-04T14:08:35Z</cp:lastPrinted>
  <dcterms:created xsi:type="dcterms:W3CDTF">2013-02-27T09:44:13Z</dcterms:created>
  <dcterms:modified xsi:type="dcterms:W3CDTF">2016-10-06T09:37:22Z</dcterms:modified>
</cp:coreProperties>
</file>