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94" r:id="rId3"/>
    <p:sldId id="560" r:id="rId4"/>
    <p:sldId id="561" r:id="rId5"/>
    <p:sldId id="562" r:id="rId6"/>
    <p:sldId id="556" r:id="rId7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709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pos="158">
          <p15:clr>
            <a:srgbClr val="A4A3A4"/>
          </p15:clr>
        </p15:guide>
        <p15:guide id="6" pos="4694">
          <p15:clr>
            <a:srgbClr val="A4A3A4"/>
          </p15:clr>
        </p15:guide>
        <p15:guide id="7" pos="5738">
          <p15:clr>
            <a:srgbClr val="A4A3A4"/>
          </p15:clr>
        </p15:guide>
        <p15:guide id="8" pos="56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C938"/>
    <a:srgbClr val="36A7E9"/>
    <a:srgbClr val="F60000"/>
    <a:srgbClr val="E08806"/>
    <a:srgbClr val="DB9C22"/>
    <a:srgbClr val="C43A39"/>
    <a:srgbClr val="CE3736"/>
    <a:srgbClr val="F7F410"/>
    <a:srgbClr val="3333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7" autoAdjust="0"/>
    <p:restoredTop sz="94620" autoAdjust="0"/>
  </p:normalViewPr>
  <p:slideViewPr>
    <p:cSldViewPr>
      <p:cViewPr varScale="1">
        <p:scale>
          <a:sx n="109" d="100"/>
          <a:sy n="109" d="100"/>
        </p:scale>
        <p:origin x="888" y="96"/>
      </p:cViewPr>
      <p:guideLst>
        <p:guide orient="horz" pos="1706"/>
        <p:guide orient="horz" pos="210"/>
        <p:guide orient="horz" pos="709"/>
        <p:guide orient="horz" pos="890"/>
        <p:guide pos="158"/>
        <p:guide pos="4694"/>
        <p:guide pos="5738"/>
        <p:guide pos="5692"/>
      </p:guideLst>
    </p:cSldViewPr>
  </p:slideViewPr>
  <p:outlineViewPr>
    <p:cViewPr>
      <p:scale>
        <a:sx n="33" d="100"/>
        <a:sy n="33" d="100"/>
      </p:scale>
      <p:origin x="0" y="243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225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97FD8C-12BE-4A9A-8F81-BE75326C1235}" type="datetimeFigureOut">
              <a:rPr lang="cs-CZ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57A45D-7D52-417A-B7EF-CB60EFCF72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51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AAFE70-BCF3-4492-929F-441BC024AB82}" type="datetimeFigureOut">
              <a:rPr lang="cs-CZ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48D01C-991B-4F20-A499-77B15262E3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058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04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84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180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643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01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94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DDC5-D9D1-4C98-96D7-781F7BD971E9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88224" y="6448008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194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3F8EE-D0A1-45F5-A5DF-662DF806B421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45A43-5CD0-4104-8C29-83A1A1E8B3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140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1B2CE-39E9-4F04-8999-B8701D24218A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4B7-0473-4800-8A8F-3C13F54DC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1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D82-2883-4642-BE0E-AE46DD93DFB9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pic>
        <p:nvPicPr>
          <p:cNvPr id="7" name="Obrázek 15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2240" y="6435841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118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7DC4-C926-4B25-9E82-6020551B423A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E453-A4AF-4C86-A019-95A22F6BE6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95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C428-55B7-4AA5-9B07-23776F2FDA4B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61E22-BE04-4743-8B98-044C68E93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295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DD28B-61D7-4FF8-90BE-42B2B93C53AC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BC43-4804-4F6A-A212-822268ABB6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868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B2581-2E23-4870-B657-F63E4EF884ED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B1F8-4D74-42EF-AF07-6C14A8567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23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47A6-2EBA-431C-AE82-CAECDABB60DB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82AB4-CD3E-4404-89D2-402FAE7BCD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284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4062-E208-4112-86BE-2806A6CE848C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B6B3-02B5-4C4E-8B42-0945B3649F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9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28DAF-F828-491D-AAFA-3136D557DC6D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C454-2F49-4C8E-A865-1B6F758CBF0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69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56CC4-51D5-4C19-B42E-8AC799938CA7}" type="datetime1">
              <a:rPr lang="cs-CZ" smtClean="0"/>
              <a:pPr>
                <a:defRPr/>
              </a:pPr>
              <a:t>24.6.2016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655FA3-D33B-4F65-BCE7-73E259FF19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72" y="1268760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1763689" y="2524324"/>
            <a:ext cx="4968551" cy="1296144"/>
          </a:xfrm>
        </p:spPr>
        <p:txBody>
          <a:bodyPr lIns="0" tIns="0" rIns="0" bIns="0" anchor="t"/>
          <a:lstStyle/>
          <a:p>
            <a:pPr eaLnBrk="1" hangingPunct="1"/>
            <a:r>
              <a:rPr lang="cs-CZ" sz="48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Emerald</a:t>
            </a: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</a:t>
            </a: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32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088187" cy="1752600"/>
          </a:xfrm>
        </p:spPr>
        <p:txBody>
          <a:bodyPr lIns="0" tIns="0" rIns="0" bIns="0"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4"/>
          <p:cNvSpPr txBox="1">
            <a:spLocks/>
          </p:cNvSpPr>
          <p:nvPr/>
        </p:nvSpPr>
        <p:spPr bwMode="auto">
          <a:xfrm>
            <a:off x="611559" y="6094983"/>
            <a:ext cx="2736305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Stehlík,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24. 6. 2016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61" y="195619"/>
            <a:ext cx="1495628" cy="961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popis 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2000" b="1" dirty="0" smtClean="0"/>
              <a:t>Plnotextová databáze časopisů</a:t>
            </a:r>
            <a:r>
              <a:rPr lang="cs-CZ" sz="2000" dirty="0" smtClean="0"/>
              <a:t> a elektronických knih vydavatelství </a:t>
            </a:r>
            <a:r>
              <a:rPr lang="cs-CZ" sz="2000" dirty="0" err="1" smtClean="0"/>
              <a:t>Emerald</a:t>
            </a:r>
            <a:r>
              <a:rPr lang="cs-CZ" sz="2000" dirty="0" smtClean="0"/>
              <a:t>. Celkem přibližně 300 časopisů (+ „</a:t>
            </a:r>
            <a:r>
              <a:rPr lang="cs-CZ" sz="2000" dirty="0" err="1" smtClean="0"/>
              <a:t>book</a:t>
            </a:r>
            <a:r>
              <a:rPr lang="cs-CZ" sz="2000" dirty="0" smtClean="0"/>
              <a:t> </a:t>
            </a:r>
            <a:r>
              <a:rPr lang="cs-CZ" sz="2000" dirty="0" err="1" smtClean="0"/>
              <a:t>series</a:t>
            </a:r>
            <a:r>
              <a:rPr lang="cs-CZ" sz="2000" dirty="0" smtClean="0"/>
              <a:t>“ a „case </a:t>
            </a:r>
            <a:r>
              <a:rPr lang="cs-CZ" sz="2000" dirty="0" err="1" smtClean="0"/>
              <a:t>studies</a:t>
            </a:r>
            <a:r>
              <a:rPr lang="cs-CZ" sz="2000" dirty="0" smtClean="0"/>
              <a:t>“ , které NTK nemá předplacené). </a:t>
            </a:r>
            <a:endParaRPr lang="cs-CZ" sz="2000" dirty="0"/>
          </a:p>
          <a:p>
            <a:r>
              <a:rPr lang="cs-CZ" sz="2000" dirty="0" smtClean="0"/>
              <a:t>Jazyk obsahu i rozhraní: angličtina </a:t>
            </a:r>
          </a:p>
          <a:p>
            <a:r>
              <a:rPr lang="cs-CZ" sz="2000" dirty="0" smtClean="0"/>
              <a:t>Hlavní zaměření databáze: </a:t>
            </a:r>
            <a:r>
              <a:rPr lang="cs-CZ" sz="2000" b="1" dirty="0" smtClean="0"/>
              <a:t>management a související obory </a:t>
            </a:r>
          </a:p>
          <a:p>
            <a:r>
              <a:rPr lang="cs-CZ" sz="2000" dirty="0" smtClean="0"/>
              <a:t>NTK má předplacených </a:t>
            </a:r>
            <a:r>
              <a:rPr lang="cs-CZ" sz="2000" b="1" dirty="0" smtClean="0"/>
              <a:t>6 kompletních kolekcí časopisů</a:t>
            </a:r>
            <a:r>
              <a:rPr lang="cs-CZ" sz="2000" dirty="0" smtClean="0"/>
              <a:t>: </a:t>
            </a:r>
            <a:endParaRPr lang="cs-CZ" sz="1200" dirty="0" smtClean="0"/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Engineering</a:t>
            </a:r>
            <a:endParaRPr lang="cs-CZ" sz="1600" dirty="0" smtClean="0"/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Information</a:t>
            </a:r>
            <a:r>
              <a:rPr lang="cs-CZ" sz="1600" dirty="0" smtClean="0"/>
              <a:t> </a:t>
            </a:r>
            <a:r>
              <a:rPr lang="cs-CZ" sz="1600" dirty="0"/>
              <a:t>and </a:t>
            </a:r>
            <a:r>
              <a:rPr lang="cs-CZ" sz="1600" dirty="0" err="1"/>
              <a:t>Knowledge</a:t>
            </a:r>
            <a:r>
              <a:rPr lang="cs-CZ" sz="1600" dirty="0"/>
              <a:t> </a:t>
            </a:r>
            <a:r>
              <a:rPr lang="cs-CZ" sz="1600" dirty="0" smtClean="0"/>
              <a:t>Management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Property</a:t>
            </a:r>
            <a:r>
              <a:rPr lang="cs-CZ" sz="1600" dirty="0" smtClean="0"/>
              <a:t> </a:t>
            </a:r>
            <a:r>
              <a:rPr lang="cs-CZ" sz="1600" dirty="0"/>
              <a:t>Management and </a:t>
            </a:r>
            <a:r>
              <a:rPr lang="cs-CZ" sz="1600" dirty="0" err="1"/>
              <a:t>Built</a:t>
            </a:r>
            <a:r>
              <a:rPr lang="cs-CZ" sz="1600" dirty="0"/>
              <a:t> </a:t>
            </a:r>
            <a:r>
              <a:rPr lang="cs-CZ" sz="1600" dirty="0" err="1" smtClean="0"/>
              <a:t>Environment</a:t>
            </a:r>
            <a:r>
              <a:rPr lang="cs-CZ" sz="1600" dirty="0" smtClean="0"/>
              <a:t>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smtClean="0"/>
              <a:t>Public </a:t>
            </a:r>
            <a:r>
              <a:rPr lang="cs-CZ" sz="1600" dirty="0" err="1"/>
              <a:t>Policy</a:t>
            </a:r>
            <a:r>
              <a:rPr lang="cs-CZ" sz="1600" dirty="0"/>
              <a:t> and </a:t>
            </a:r>
            <a:r>
              <a:rPr lang="cs-CZ" sz="1600" dirty="0" err="1"/>
              <a:t>Environmental</a:t>
            </a:r>
            <a:r>
              <a:rPr lang="cs-CZ" sz="1600" dirty="0"/>
              <a:t> </a:t>
            </a:r>
            <a:r>
              <a:rPr lang="cs-CZ" sz="1600" dirty="0" smtClean="0"/>
              <a:t>Management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Operations</a:t>
            </a:r>
            <a:r>
              <a:rPr lang="cs-CZ" sz="1600" dirty="0"/>
              <a:t>, </a:t>
            </a:r>
            <a:r>
              <a:rPr lang="cs-CZ" sz="1600" dirty="0" err="1"/>
              <a:t>Logistics</a:t>
            </a:r>
            <a:r>
              <a:rPr lang="cs-CZ" sz="1600" dirty="0"/>
              <a:t> and </a:t>
            </a:r>
            <a:r>
              <a:rPr lang="cs-CZ" sz="1600" dirty="0" err="1" smtClean="0"/>
              <a:t>Quality</a:t>
            </a:r>
            <a:r>
              <a:rPr lang="cs-CZ" sz="1600" dirty="0" smtClean="0"/>
              <a:t>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Library</a:t>
            </a:r>
            <a:r>
              <a:rPr lang="cs-CZ" sz="1600" dirty="0" smtClean="0"/>
              <a:t> </a:t>
            </a:r>
            <a:r>
              <a:rPr lang="cs-CZ" sz="1600" dirty="0" err="1"/>
              <a:t>Studies</a:t>
            </a:r>
            <a:r>
              <a:rPr lang="cs-CZ" sz="1600" dirty="0"/>
              <a:t> </a:t>
            </a:r>
          </a:p>
          <a:p>
            <a:pPr marL="360363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baseline="30000" dirty="0" smtClean="0"/>
          </a:p>
          <a:p>
            <a:pPr marL="360000" indent="0">
              <a:buNone/>
            </a:pPr>
            <a:endParaRPr lang="cs-CZ" sz="1200" baseline="30000" dirty="0"/>
          </a:p>
          <a:p>
            <a:pPr marL="360000" indent="0">
              <a:buNone/>
            </a:pPr>
            <a:endParaRPr lang="cs-CZ" sz="1200" baseline="30000" dirty="0" smtClean="0"/>
          </a:p>
          <a:p>
            <a:pPr marL="360000" indent="0">
              <a:buNone/>
            </a:pPr>
            <a:endParaRPr lang="cs-CZ" sz="1200" baseline="30000" dirty="0"/>
          </a:p>
          <a:p>
            <a:pPr marL="360000" indent="0">
              <a:buNone/>
            </a:pPr>
            <a:endParaRPr lang="cs-CZ" sz="1200" baseline="30000" dirty="0" smtClean="0"/>
          </a:p>
          <a:p>
            <a:pPr marL="360000" indent="0">
              <a:buNone/>
            </a:pPr>
            <a:endParaRPr lang="cs-CZ" sz="1200" baseline="30000" dirty="0"/>
          </a:p>
          <a:p>
            <a:pPr marL="360000" indent="0">
              <a:buNone/>
            </a:pPr>
            <a:endParaRPr lang="cs-CZ" sz="1200" baseline="30000" dirty="0" smtClean="0"/>
          </a:p>
          <a:p>
            <a:pPr marL="360000" indent="0">
              <a:buNone/>
            </a:pPr>
            <a:endParaRPr lang="cs-CZ" sz="1200" baseline="30000" dirty="0"/>
          </a:p>
        </p:txBody>
      </p:sp>
    </p:spTree>
    <p:extLst>
      <p:ext uri="{BB962C8B-B14F-4D97-AF65-F5344CB8AC3E}">
        <p14:creationId xmlns:p14="http://schemas.microsoft.com/office/powerpoint/2010/main" val="304843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podrobněji 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2000" dirty="0" smtClean="0"/>
              <a:t>Přístupné časopisy se ale neomezují na zmíněných 6 tematických kolekcí.</a:t>
            </a:r>
            <a:r>
              <a:rPr lang="cs-CZ" sz="2000" b="1" dirty="0" smtClean="0"/>
              <a:t> </a:t>
            </a:r>
          </a:p>
          <a:p>
            <a:r>
              <a:rPr lang="cs-CZ" sz="2000" dirty="0" smtClean="0"/>
              <a:t>Přes NTK jsou dostupné časopisy také z: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Accounting</a:t>
            </a:r>
            <a:r>
              <a:rPr lang="cs-CZ" sz="1600" dirty="0"/>
              <a:t> </a:t>
            </a:r>
            <a:r>
              <a:rPr lang="cs-CZ" sz="1600" dirty="0" smtClean="0"/>
              <a:t>&amp; Finance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Economics</a:t>
            </a:r>
            <a:endParaRPr lang="cs-CZ" sz="1600" dirty="0" smtClean="0"/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Education</a:t>
            </a:r>
            <a:r>
              <a:rPr lang="cs-CZ" sz="1600" dirty="0" smtClean="0"/>
              <a:t> 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smtClean="0"/>
              <a:t>Management </a:t>
            </a:r>
            <a:r>
              <a:rPr lang="cs-CZ" sz="1600" dirty="0"/>
              <a:t>Science &amp; </a:t>
            </a:r>
            <a:r>
              <a:rPr lang="cs-CZ" sz="1600" dirty="0" err="1"/>
              <a:t>Operations</a:t>
            </a:r>
            <a:r>
              <a:rPr lang="cs-CZ" sz="1600" dirty="0"/>
              <a:t> </a:t>
            </a:r>
            <a:endParaRPr lang="cs-CZ" sz="1600" dirty="0" smtClean="0"/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smtClean="0"/>
              <a:t>Marketing</a:t>
            </a:r>
          </a:p>
          <a:p>
            <a:pPr marL="360363" indent="263525">
              <a:buFont typeface="Wingdings" panose="05000000000000000000" pitchFamily="2" charset="2"/>
              <a:buChar char="ü"/>
            </a:pPr>
            <a:r>
              <a:rPr lang="cs-CZ" sz="1600" dirty="0" err="1" smtClean="0"/>
              <a:t>Strategy</a:t>
            </a:r>
            <a:endParaRPr lang="cs-CZ" sz="1600" dirty="0" smtClean="0"/>
          </a:p>
          <a:p>
            <a:pPr marL="0" indent="0">
              <a:buNone/>
            </a:pPr>
            <a:endParaRPr lang="cs-CZ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u="sng" dirty="0" smtClean="0"/>
              <a:t>Tzn. přístup k téměř všem časopisům (s výjimkou některých sociálně vědních).</a:t>
            </a:r>
          </a:p>
          <a:p>
            <a:r>
              <a:rPr lang="cs-CZ" sz="2000" dirty="0" smtClean="0"/>
              <a:t>Kompletní přístup k archivním číslům dostupných časopisů. </a:t>
            </a:r>
          </a:p>
          <a:p>
            <a:r>
              <a:rPr lang="cs-CZ" sz="2000" dirty="0" smtClean="0"/>
              <a:t>Předplatné do konce roku 2016; podle plánu akvizice bude prodlouženo. 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 marL="360000" indent="0">
              <a:buNone/>
            </a:pPr>
            <a:endParaRPr lang="cs-CZ" sz="1200" baseline="30000" dirty="0"/>
          </a:p>
        </p:txBody>
      </p:sp>
    </p:spTree>
    <p:extLst>
      <p:ext uri="{BB962C8B-B14F-4D97-AF65-F5344CB8AC3E}">
        <p14:creationId xmlns:p14="http://schemas.microsoft.com/office/powerpoint/2010/main" val="34893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koho by to mohlo být užitečné 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2000" b="1" dirty="0" err="1" smtClean="0"/>
              <a:t>Emerald</a:t>
            </a:r>
            <a:r>
              <a:rPr lang="cs-CZ" sz="2000" b="1" dirty="0" smtClean="0"/>
              <a:t> nemají knihovny ČVUT, ČZU, VŠE ani UK (zejm. čtenáři z UK hojně využívají). </a:t>
            </a:r>
          </a:p>
          <a:p>
            <a:r>
              <a:rPr lang="cs-CZ" sz="2000" dirty="0" smtClean="0"/>
              <a:t>Částečný přístup mají např. VŠB nebo MU. </a:t>
            </a:r>
          </a:p>
          <a:p>
            <a:r>
              <a:rPr lang="cs-CZ" sz="2000" dirty="0" smtClean="0"/>
              <a:t>Užitečné pro zejm. pro studenty </a:t>
            </a:r>
            <a:r>
              <a:rPr lang="cs-CZ" sz="2000" b="1" dirty="0" smtClean="0"/>
              <a:t>ekonomických oborů, stavebnictví, logistiky, ochrany životního prostředí, informatiky, knihovnictví</a:t>
            </a:r>
            <a:r>
              <a:rPr lang="cs-CZ" sz="2000" dirty="0" smtClean="0"/>
              <a:t>… </a:t>
            </a:r>
          </a:p>
          <a:p>
            <a:r>
              <a:rPr lang="cs-CZ" sz="2000" dirty="0" smtClean="0"/>
              <a:t>Zajímavé časopisy z oblasti techniky: např. letecké nebo materiálové inženýrství, kybernetika. </a:t>
            </a:r>
          </a:p>
          <a:p>
            <a:pPr marL="0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3304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04664"/>
            <a:ext cx="8012880" cy="432048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Vyhledávání 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pPr marL="360363" indent="-360363"/>
            <a:r>
              <a:rPr lang="cs-CZ" sz="2000" dirty="0" smtClean="0"/>
              <a:t>Základní operátory AND, OR a NOT </a:t>
            </a:r>
          </a:p>
          <a:p>
            <a:pPr marL="360363" indent="-360363"/>
            <a:r>
              <a:rPr lang="cs-CZ" sz="2000" dirty="0" smtClean="0"/>
              <a:t>Funkční lemmatizace </a:t>
            </a:r>
            <a:endParaRPr lang="cs-CZ" sz="2000" dirty="0"/>
          </a:p>
          <a:p>
            <a:pPr marL="360363" indent="-360363"/>
            <a:r>
              <a:rPr lang="cs-CZ" sz="2000" dirty="0" smtClean="0"/>
              <a:t>Podpora  znaků </a:t>
            </a:r>
            <a:r>
              <a:rPr lang="cs-CZ" sz="2000" b="1" dirty="0" smtClean="0"/>
              <a:t>? </a:t>
            </a:r>
            <a:r>
              <a:rPr lang="cs-CZ" sz="2000" dirty="0" smtClean="0"/>
              <a:t>a </a:t>
            </a:r>
            <a:r>
              <a:rPr lang="cs-CZ" sz="2000" b="1" dirty="0" smtClean="0"/>
              <a:t>* </a:t>
            </a:r>
          </a:p>
          <a:p>
            <a:pPr marL="360363" indent="-360363"/>
            <a:r>
              <a:rPr lang="cs-CZ" sz="2000" dirty="0" smtClean="0"/>
              <a:t>Nepodporuje </a:t>
            </a:r>
            <a:r>
              <a:rPr lang="cs-CZ" sz="2000" dirty="0" err="1" smtClean="0"/>
              <a:t>proximitní</a:t>
            </a:r>
            <a:r>
              <a:rPr lang="cs-CZ" sz="2000" dirty="0" smtClean="0"/>
              <a:t> </a:t>
            </a:r>
            <a:r>
              <a:rPr lang="cs-CZ" sz="2000" dirty="0" smtClean="0"/>
              <a:t>operátory. </a:t>
            </a:r>
            <a:endParaRPr lang="cs-CZ" sz="2000" dirty="0" smtClean="0"/>
          </a:p>
          <a:p>
            <a:pPr marL="360363" indent="-360363"/>
            <a:r>
              <a:rPr lang="cs-CZ" sz="2000" b="1" dirty="0" err="1" smtClean="0"/>
              <a:t>EarlyCite</a:t>
            </a:r>
            <a:r>
              <a:rPr lang="cs-CZ" sz="2000" b="1" dirty="0" smtClean="0"/>
              <a:t>: </a:t>
            </a:r>
            <a:r>
              <a:rPr lang="cs-CZ" sz="2000" dirty="0" smtClean="0"/>
              <a:t>přijaté peer-</a:t>
            </a:r>
            <a:r>
              <a:rPr lang="cs-CZ" sz="2000" dirty="0" err="1" smtClean="0"/>
              <a:t>reviewed</a:t>
            </a:r>
            <a:r>
              <a:rPr lang="cs-CZ" sz="2000" dirty="0" smtClean="0"/>
              <a:t> články bez finální redakce a přesného stránkování (jen číslo časopisu)</a:t>
            </a:r>
          </a:p>
          <a:p>
            <a:pPr marL="360363" indent="-360363"/>
            <a:r>
              <a:rPr lang="cs-CZ" sz="2000" b="1" dirty="0" err="1" smtClean="0"/>
              <a:t>Backfile</a:t>
            </a:r>
            <a:r>
              <a:rPr lang="cs-CZ" sz="2000" dirty="0" smtClean="0"/>
              <a:t>:</a:t>
            </a:r>
            <a:r>
              <a:rPr lang="cs-CZ" sz="2000" b="1" dirty="0" smtClean="0"/>
              <a:t> </a:t>
            </a:r>
            <a:r>
              <a:rPr lang="cs-CZ" sz="2000" dirty="0" smtClean="0"/>
              <a:t>starší články </a:t>
            </a:r>
            <a:r>
              <a:rPr lang="cs-CZ" sz="2000" dirty="0"/>
              <a:t>(</a:t>
            </a:r>
            <a:r>
              <a:rPr lang="cs-CZ" sz="2000" dirty="0" smtClean="0"/>
              <a:t>možnost je vyloučit při vyhledávání) </a:t>
            </a:r>
          </a:p>
          <a:p>
            <a:pPr marL="360363" indent="-360363">
              <a:buFont typeface="Arial" panose="020B0604020202020204" pitchFamily="34" charset="0"/>
              <a:buChar char="•"/>
            </a:pPr>
            <a:r>
              <a:rPr lang="cs-CZ" sz="2000" dirty="0" smtClean="0"/>
              <a:t>Užitečné tlačítko </a:t>
            </a:r>
            <a:r>
              <a:rPr lang="cs-CZ" sz="2000" b="1" dirty="0" smtClean="0"/>
              <a:t>Cite!</a:t>
            </a:r>
            <a:r>
              <a:rPr lang="cs-CZ" sz="2000" dirty="0"/>
              <a:t> </a:t>
            </a:r>
            <a:r>
              <a:rPr lang="cs-CZ" sz="2000" dirty="0" smtClean="0"/>
              <a:t>– generování citace podle všech citačních stylů, které lze vyhledat. </a:t>
            </a:r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31583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2051720" y="2708920"/>
            <a:ext cx="5400600" cy="641780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40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 </a:t>
            </a:r>
            <a:r>
              <a:rPr lang="cs-CZ" sz="40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cs-CZ" sz="40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4581" y="781359"/>
            <a:ext cx="3184105" cy="43204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0454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5746</TotalTime>
  <Words>301</Words>
  <Application>Microsoft Office PowerPoint</Application>
  <PresentationFormat>Předvádění na obrazovce (4:3)</PresentationFormat>
  <Paragraphs>82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Univers Com 55</vt:lpstr>
      <vt:lpstr>Univers Com 65 Bold</vt:lpstr>
      <vt:lpstr>Wingdings</vt:lpstr>
      <vt:lpstr>Motiv systému Office</vt:lpstr>
      <vt:lpstr>Emerald Insight </vt:lpstr>
      <vt:lpstr>Základní popis </vt:lpstr>
      <vt:lpstr>Obsah podrobněji </vt:lpstr>
      <vt:lpstr>Pro koho by to mohlo být užitečné </vt:lpstr>
      <vt:lpstr>Vyhledávání </vt:lpstr>
      <vt:lpstr>Děkuji za pozornost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NTKalivoda</dc:creator>
  <cp:lastModifiedBy>Martin Stehlík</cp:lastModifiedBy>
  <cp:revision>646</cp:revision>
  <cp:lastPrinted>2016-04-21T08:34:46Z</cp:lastPrinted>
  <dcterms:created xsi:type="dcterms:W3CDTF">2013-02-27T09:44:13Z</dcterms:created>
  <dcterms:modified xsi:type="dcterms:W3CDTF">2016-06-24T08:09:19Z</dcterms:modified>
</cp:coreProperties>
</file>