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61" r:id="rId4"/>
    <p:sldId id="282" r:id="rId5"/>
    <p:sldId id="279" r:id="rId6"/>
    <p:sldId id="284" r:id="rId7"/>
    <p:sldId id="285" r:id="rId8"/>
    <p:sldId id="262" r:id="rId9"/>
    <p:sldId id="263" r:id="rId10"/>
    <p:sldId id="264" r:id="rId11"/>
    <p:sldId id="265" r:id="rId12"/>
    <p:sldId id="289" r:id="rId13"/>
    <p:sldId id="266" r:id="rId14"/>
    <p:sldId id="286" r:id="rId15"/>
    <p:sldId id="267" r:id="rId16"/>
    <p:sldId id="268" r:id="rId17"/>
    <p:sldId id="269" r:id="rId18"/>
    <p:sldId id="290" r:id="rId19"/>
    <p:sldId id="291" r:id="rId20"/>
    <p:sldId id="292" r:id="rId21"/>
    <p:sldId id="293" r:id="rId22"/>
    <p:sldId id="277" r:id="rId23"/>
    <p:sldId id="295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5" d="100"/>
          <a:sy n="95" d="100"/>
        </p:scale>
        <p:origin x="72" y="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15CF9-D3F7-43D9-9BBC-1656DA2DEC39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22AE6-E8C8-4386-86CB-8F1FD5BF439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869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619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835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043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0430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756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7560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936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642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0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0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8262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0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2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91370EB-178C-42D9-9E00-580D8C3A0308}" type="slidenum">
              <a:rPr lang="cs-CZ" altLang="cs-CZ"/>
              <a:pPr algn="r" eaLnBrk="1" hangingPunct="1">
                <a:spcBef>
                  <a:spcPct val="0"/>
                </a:spcBef>
              </a:pPr>
              <a:t>22</a:t>
            </a:fld>
            <a:endParaRPr lang="cs-CZ" altLang="cs-CZ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954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19B69C-DE6D-471F-B881-DD5A24304337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61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908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18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18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18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datum 6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Univers Com 55" pitchFamily="34" charset="-18"/>
              </a:defRPr>
            </a:lvl1pPr>
            <a:lvl2pPr marL="742950" indent="-285750">
              <a:defRPr>
                <a:solidFill>
                  <a:schemeClr val="tx1"/>
                </a:solidFill>
                <a:latin typeface="Univers Com 55" pitchFamily="34" charset="-18"/>
              </a:defRPr>
            </a:lvl2pPr>
            <a:lvl3pPr marL="11430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3pPr>
            <a:lvl4pPr marL="16002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4pPr>
            <a:lvl5pPr marL="2057400" indent="-228600">
              <a:defRPr>
                <a:solidFill>
                  <a:schemeClr val="tx1"/>
                </a:solidFill>
                <a:latin typeface="Univers Com 55" pitchFamily="34" charset="-1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vers Com 55" pitchFamily="34" charset="-1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3419A2-6748-4B4C-B9E3-CCF8F57F829B}" type="datetime1">
              <a:rPr lang="cs-CZ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9.8.2016</a:t>
            </a:fld>
            <a:endParaRPr lang="cs-CZ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56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9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64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66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85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27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19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88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08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0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31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E69A2-2A1C-4595-A63A-78602AE24A0B}" type="datetimeFigureOut">
              <a:rPr lang="cs-CZ" smtClean="0"/>
              <a:pPr/>
              <a:t>9.8.2016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362C2-D2D0-4800-A93C-967723E6CAB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77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knihovna.ujak.cz/spravnecitovat" TargetMode="External"/><Relationship Id="rId7" Type="http://schemas.openxmlformats.org/officeDocument/2006/relationships/hyperlink" Target="https://www.youtube.com/watch?v=MLjp-g5OZS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IvQNpAadUfQ" TargetMode="External"/><Relationship Id="rId5" Type="http://schemas.openxmlformats.org/officeDocument/2006/relationships/hyperlink" Target="http://www.sci.muni.cz/ofiz/wp-content/uploads/2012/10/citace.pdf" TargetMode="External"/><Relationship Id="rId4" Type="http://schemas.openxmlformats.org/officeDocument/2006/relationships/hyperlink" Target="http://knihovna.fsv.cuni.cz/jak-citovat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tero.org/download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esources.mendeley.com/" TargetMode="External"/><Relationship Id="rId5" Type="http://schemas.openxmlformats.org/officeDocument/2006/relationships/hyperlink" Target="http://www.mendeley.com/videos-tutorials/" TargetMode="External"/><Relationship Id="rId4" Type="http://schemas.openxmlformats.org/officeDocument/2006/relationships/hyperlink" Target="http://www.mendeley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hyperlink" Target="mailto:info@techlib.cz" TargetMode="External"/><Relationship Id="rId4" Type="http://schemas.openxmlformats.org/officeDocument/2006/relationships/hyperlink" Target="mailto:reference@techlib.cz" TargetMode="External"/><Relationship Id="rId9" Type="http://schemas.openxmlformats.org/officeDocument/2006/relationships/hyperlink" Target="tel:+420232002535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lib.cz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lib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1268413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eaLnBrk="1" hangingPunct="1"/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Vítejte v </a:t>
            </a:r>
            <a:r>
              <a:rPr lang="en-US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48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árodní</a:t>
            </a: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technické knihovně</a:t>
            </a:r>
            <a:endParaRPr lang="cs-CZ" sz="3200" b="1" dirty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51585" y="4077072"/>
            <a:ext cx="7088187" cy="1752600"/>
          </a:xfrm>
        </p:spPr>
        <p:txBody>
          <a:bodyPr vert="horz" lIns="0" tIns="0" rIns="0" bIns="0" rtlCol="0">
            <a:normAutofit/>
          </a:bodyPr>
          <a:lstStyle/>
          <a:p>
            <a:pPr algn="l">
              <a:defRPr/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Vaše odborná školní práce, hledání podkladů a tvorba bibliografických odkazů</a:t>
            </a:r>
          </a:p>
        </p:txBody>
      </p:sp>
      <p:sp>
        <p:nvSpPr>
          <p:cNvPr id="9" name="Subtitle 4"/>
          <p:cNvSpPr txBox="1">
            <a:spLocks/>
          </p:cNvSpPr>
          <p:nvPr/>
        </p:nvSpPr>
        <p:spPr bwMode="auto">
          <a:xfrm>
            <a:off x="2135560" y="6094984"/>
            <a:ext cx="2448273" cy="35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PORG, 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cs-C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10.30-12.00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11" y="31978"/>
            <a:ext cx="1582560" cy="101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Hledání skutečných knih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Jděte na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techlib.c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Vyhledejte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dictionary of engineering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Limitujte vyhledávání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Jazyk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German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Vidíte směs elektronických i fyzických knih. Kterou si můžete půjčit?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 vyhledávání skutečných knih jděte do kolonky katalog, ta je k tomu nejvhodnější. Všimněte si u každého výsledku lokace a toho, zda je k vypůjčení.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Dotazy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10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46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Vzdálený přístup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55540" y="980728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Funguje odkudkoliv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Potřebujete pouze (počítač s internetem)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login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heslo, které jste dnes při registraci získali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Nalogujte se na naše stránky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můžete začít vyhledávat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11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1" t="5599" r="16101" b="4444"/>
          <a:stretch/>
        </p:blipFill>
        <p:spPr bwMode="auto">
          <a:xfrm>
            <a:off x="5798753" y="2996952"/>
            <a:ext cx="4104456" cy="33208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9671002" y="2909425"/>
            <a:ext cx="69468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cs-CZ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8230842" y="3258562"/>
            <a:ext cx="69468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cs-CZ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6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Ukázky bibliografického záznamu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12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  <p:sp>
        <p:nvSpPr>
          <p:cNvPr id="53" name="Obdélník 52"/>
          <p:cNvSpPr/>
          <p:nvPr/>
        </p:nvSpPr>
        <p:spPr>
          <a:xfrm>
            <a:off x="2241494" y="1379580"/>
            <a:ext cx="792210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Odborný článek:</a:t>
            </a:r>
          </a:p>
          <a:p>
            <a:r>
              <a:rPr lang="cs-CZ" sz="2000" dirty="0" smtClean="0"/>
              <a:t>KVAPIL, Miloš. Informační a knihovnické služby pro dospívající. </a:t>
            </a:r>
            <a:r>
              <a:rPr lang="cs-CZ" sz="2000" i="1" dirty="0" smtClean="0"/>
              <a:t>Duha</a:t>
            </a:r>
            <a:r>
              <a:rPr lang="cs-CZ" sz="2000" dirty="0" smtClean="0"/>
              <a:t>. 2001, </a:t>
            </a:r>
            <a:r>
              <a:rPr lang="cs-CZ" sz="2000" dirty="0" err="1" smtClean="0"/>
              <a:t>roč</a:t>
            </a:r>
            <a:r>
              <a:rPr lang="cs-CZ" sz="2000" dirty="0" smtClean="0"/>
              <a:t>. 15. č. 4, s. 21. ISSN 0862-1985. </a:t>
            </a:r>
          </a:p>
          <a:p>
            <a:endParaRPr lang="cs-CZ" sz="3600" dirty="0" smtClean="0"/>
          </a:p>
          <a:p>
            <a:r>
              <a:rPr lang="cs-CZ" sz="2000" b="1" dirty="0" smtClean="0"/>
              <a:t>Monografie: </a:t>
            </a:r>
            <a:endParaRPr lang="cs-CZ" sz="2000" dirty="0" smtClean="0"/>
          </a:p>
          <a:p>
            <a:r>
              <a:rPr lang="cs-CZ" dirty="0" smtClean="0"/>
              <a:t>BRŮHA, Dominik a Eva PROŠKOVÁ. </a:t>
            </a:r>
            <a:r>
              <a:rPr lang="cs-CZ" i="1" dirty="0" smtClean="0"/>
              <a:t>Zdravotnická povolání</a:t>
            </a:r>
            <a:r>
              <a:rPr lang="cs-CZ" dirty="0" smtClean="0"/>
              <a:t>. </a:t>
            </a:r>
            <a:r>
              <a:rPr lang="cs-CZ" dirty="0" err="1" smtClean="0"/>
              <a:t>Vyd</a:t>
            </a:r>
            <a:r>
              <a:rPr lang="cs-CZ" dirty="0" smtClean="0"/>
              <a:t>. 1. Praha: </a:t>
            </a:r>
            <a:r>
              <a:rPr lang="cs-CZ" dirty="0" err="1" smtClean="0"/>
              <a:t>Wolters</a:t>
            </a:r>
            <a:r>
              <a:rPr lang="cs-CZ" dirty="0" smtClean="0"/>
              <a:t> </a:t>
            </a:r>
            <a:r>
              <a:rPr lang="cs-CZ" dirty="0" err="1" smtClean="0"/>
              <a:t>Kluwer</a:t>
            </a:r>
            <a:r>
              <a:rPr lang="cs-CZ" dirty="0" smtClean="0"/>
              <a:t> Česká republika, 2011. 559 s. ISBN 978-80-7357-661-5. </a:t>
            </a:r>
          </a:p>
          <a:p>
            <a:endParaRPr lang="cs-CZ" sz="1400" b="1" dirty="0" smtClean="0"/>
          </a:p>
          <a:p>
            <a:r>
              <a:rPr lang="cs-CZ" sz="2000" b="1" dirty="0" err="1" smtClean="0"/>
              <a:t>Absolvenská</a:t>
            </a:r>
            <a:r>
              <a:rPr lang="cs-CZ" sz="2000" b="1" dirty="0" smtClean="0"/>
              <a:t> práce</a:t>
            </a:r>
            <a:r>
              <a:rPr lang="cs-CZ" dirty="0" smtClean="0"/>
              <a:t>:</a:t>
            </a:r>
          </a:p>
          <a:p>
            <a:r>
              <a:rPr lang="cs-CZ" dirty="0" smtClean="0"/>
              <a:t>TOŠNAROVÁ, Petra. </a:t>
            </a:r>
            <a:r>
              <a:rPr lang="cs-CZ" i="1" dirty="0" smtClean="0"/>
              <a:t>Analýza marketingové komunikace vybrané značky</a:t>
            </a:r>
            <a:r>
              <a:rPr lang="cs-CZ" dirty="0" smtClean="0"/>
              <a:t>. Praha, 2012. Diplomová práce (Ing.). Vysoká škola ekonomická v Praze, Fakulta podnikohospodářská, 2012. Vedoucí práce Marcela </a:t>
            </a:r>
            <a:r>
              <a:rPr lang="cs-CZ" dirty="0" err="1" smtClean="0"/>
              <a:t>Zamazalová</a:t>
            </a:r>
            <a:r>
              <a:rPr lang="cs-CZ" dirty="0" smtClean="0"/>
              <a:t>. </a:t>
            </a:r>
          </a:p>
          <a:p>
            <a:endParaRPr lang="cs-CZ" sz="1400" dirty="0" smtClean="0"/>
          </a:p>
          <a:p>
            <a:r>
              <a:rPr lang="cs-CZ" sz="2000" b="1" dirty="0" smtClean="0"/>
              <a:t>Webová stránka:</a:t>
            </a:r>
          </a:p>
          <a:p>
            <a:r>
              <a:rPr lang="cs-CZ" dirty="0" smtClean="0"/>
              <a:t>NÁRODNÍ TECHNICKÁ KNIHOVNA. Referenční a rešeršní služby. Národní technická knihovna [online]. Praha: Národní technická knihovna. Poslední změna: 10.12. 2012 [cit. 2013-01-22]. Dostupný z: http://www.</a:t>
            </a:r>
            <a:r>
              <a:rPr lang="cs-CZ" dirty="0" err="1" smtClean="0"/>
              <a:t>techlib.cz</a:t>
            </a:r>
            <a:r>
              <a:rPr lang="cs-CZ" dirty="0" smtClean="0"/>
              <a:t>/</a:t>
            </a:r>
            <a:r>
              <a:rPr lang="cs-CZ" dirty="0" err="1" smtClean="0"/>
              <a:t>cs</a:t>
            </a:r>
            <a:r>
              <a:rPr lang="cs-CZ" dirty="0" smtClean="0"/>
              <a:t>/41-</a:t>
            </a:r>
            <a:r>
              <a:rPr lang="cs-CZ" dirty="0" err="1" smtClean="0"/>
              <a:t>referencni</a:t>
            </a:r>
            <a:r>
              <a:rPr lang="cs-CZ" dirty="0" smtClean="0"/>
              <a:t>-a-</a:t>
            </a:r>
            <a:r>
              <a:rPr lang="cs-CZ" dirty="0" err="1" smtClean="0"/>
              <a:t>resersni</a:t>
            </a:r>
            <a:r>
              <a:rPr lang="cs-CZ" dirty="0" smtClean="0"/>
              <a:t>-</a:t>
            </a:r>
            <a:r>
              <a:rPr lang="cs-CZ" dirty="0" err="1" smtClean="0"/>
              <a:t>sluzby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4" name="Ovál 42"/>
          <p:cNvSpPr/>
          <p:nvPr/>
        </p:nvSpPr>
        <p:spPr>
          <a:xfrm>
            <a:off x="4810493" y="1246408"/>
            <a:ext cx="933117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>
            <a:off x="4904157" y="1226106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Název</a:t>
            </a:r>
            <a:endParaRPr lang="cs-CZ" dirty="0"/>
          </a:p>
        </p:txBody>
      </p:sp>
      <p:cxnSp>
        <p:nvCxnSpPr>
          <p:cNvPr id="56" name="Přímá spojnice se šipkou 9"/>
          <p:cNvCxnSpPr/>
          <p:nvPr/>
        </p:nvCxnSpPr>
        <p:spPr>
          <a:xfrm>
            <a:off x="5277053" y="1574172"/>
            <a:ext cx="4560" cy="1907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ál 57"/>
          <p:cNvSpPr/>
          <p:nvPr/>
        </p:nvSpPr>
        <p:spPr>
          <a:xfrm>
            <a:off x="8831741" y="1247280"/>
            <a:ext cx="933117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8845621" y="1226106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Časopis</a:t>
            </a:r>
            <a:endParaRPr lang="cs-CZ" dirty="0"/>
          </a:p>
        </p:txBody>
      </p:sp>
      <p:sp>
        <p:nvSpPr>
          <p:cNvPr id="59" name="Ovál 60"/>
          <p:cNvSpPr/>
          <p:nvPr/>
        </p:nvSpPr>
        <p:spPr>
          <a:xfrm>
            <a:off x="9277041" y="2168076"/>
            <a:ext cx="1315448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9370705" y="2147774"/>
            <a:ext cx="1299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Rok vydání</a:t>
            </a:r>
            <a:endParaRPr lang="cs-CZ" dirty="0"/>
          </a:p>
        </p:txBody>
      </p:sp>
      <p:sp>
        <p:nvSpPr>
          <p:cNvPr id="61" name="Ovál 63"/>
          <p:cNvSpPr/>
          <p:nvPr/>
        </p:nvSpPr>
        <p:spPr>
          <a:xfrm>
            <a:off x="2116810" y="2436763"/>
            <a:ext cx="922041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TextovéPole 61"/>
          <p:cNvSpPr txBox="1"/>
          <p:nvPr/>
        </p:nvSpPr>
        <p:spPr>
          <a:xfrm>
            <a:off x="2177624" y="2414767"/>
            <a:ext cx="861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Ročník </a:t>
            </a:r>
          </a:p>
        </p:txBody>
      </p:sp>
      <p:cxnSp>
        <p:nvCxnSpPr>
          <p:cNvPr id="63" name="Přímá spojnice se šipkou 11"/>
          <p:cNvCxnSpPr/>
          <p:nvPr/>
        </p:nvCxnSpPr>
        <p:spPr>
          <a:xfrm flipV="1">
            <a:off x="2579624" y="2267608"/>
            <a:ext cx="0" cy="15852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14"/>
          <p:cNvCxnSpPr/>
          <p:nvPr/>
        </p:nvCxnSpPr>
        <p:spPr>
          <a:xfrm flipH="1" flipV="1">
            <a:off x="9930803" y="1977658"/>
            <a:ext cx="7" cy="1701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ál 68"/>
          <p:cNvSpPr/>
          <p:nvPr/>
        </p:nvSpPr>
        <p:spPr>
          <a:xfrm>
            <a:off x="3129624" y="2424229"/>
            <a:ext cx="664530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3134389" y="2414767"/>
            <a:ext cx="664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Číslo </a:t>
            </a:r>
          </a:p>
        </p:txBody>
      </p:sp>
      <p:sp>
        <p:nvSpPr>
          <p:cNvPr id="67" name="Ovál 72"/>
          <p:cNvSpPr/>
          <p:nvPr/>
        </p:nvSpPr>
        <p:spPr>
          <a:xfrm>
            <a:off x="5134914" y="2426245"/>
            <a:ext cx="628888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>
            <a:off x="5134914" y="2385159"/>
            <a:ext cx="628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ISSN </a:t>
            </a:r>
          </a:p>
        </p:txBody>
      </p:sp>
      <p:cxnSp>
        <p:nvCxnSpPr>
          <p:cNvPr id="69" name="Přímá spojnice se šipkou 74"/>
          <p:cNvCxnSpPr/>
          <p:nvPr/>
        </p:nvCxnSpPr>
        <p:spPr>
          <a:xfrm flipH="1" flipV="1">
            <a:off x="3973189" y="2314322"/>
            <a:ext cx="274696" cy="935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ál 76"/>
          <p:cNvSpPr/>
          <p:nvPr/>
        </p:nvSpPr>
        <p:spPr>
          <a:xfrm>
            <a:off x="3832240" y="2428200"/>
            <a:ext cx="828379" cy="32872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TextovéPole 70"/>
          <p:cNvSpPr txBox="1"/>
          <p:nvPr/>
        </p:nvSpPr>
        <p:spPr>
          <a:xfrm>
            <a:off x="3823894" y="2397264"/>
            <a:ext cx="828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Rozsah </a:t>
            </a:r>
          </a:p>
        </p:txBody>
      </p:sp>
      <p:cxnSp>
        <p:nvCxnSpPr>
          <p:cNvPr id="72" name="Přímá spojnice se šipkou 78"/>
          <p:cNvCxnSpPr/>
          <p:nvPr/>
        </p:nvCxnSpPr>
        <p:spPr>
          <a:xfrm flipV="1">
            <a:off x="5443375" y="2259144"/>
            <a:ext cx="0" cy="15852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ál 65"/>
          <p:cNvSpPr/>
          <p:nvPr/>
        </p:nvSpPr>
        <p:spPr>
          <a:xfrm>
            <a:off x="1401981" y="1655235"/>
            <a:ext cx="801472" cy="38158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TextovéPole 73"/>
          <p:cNvSpPr txBox="1"/>
          <p:nvPr/>
        </p:nvSpPr>
        <p:spPr>
          <a:xfrm>
            <a:off x="1440889" y="1656858"/>
            <a:ext cx="967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Autor</a:t>
            </a:r>
            <a:endParaRPr lang="cs-CZ" dirty="0"/>
          </a:p>
        </p:txBody>
      </p:sp>
      <p:cxnSp>
        <p:nvCxnSpPr>
          <p:cNvPr id="75" name="Přímá spojnice se šipkou 67"/>
          <p:cNvCxnSpPr/>
          <p:nvPr/>
        </p:nvCxnSpPr>
        <p:spPr>
          <a:xfrm flipV="1">
            <a:off x="2189875" y="1857046"/>
            <a:ext cx="314953" cy="839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se šipkou 104"/>
          <p:cNvCxnSpPr/>
          <p:nvPr/>
        </p:nvCxnSpPr>
        <p:spPr>
          <a:xfrm>
            <a:off x="9293739" y="1588989"/>
            <a:ext cx="4560" cy="1907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105"/>
          <p:cNvCxnSpPr/>
          <p:nvPr/>
        </p:nvCxnSpPr>
        <p:spPr>
          <a:xfrm flipV="1">
            <a:off x="3465669" y="2249373"/>
            <a:ext cx="0" cy="15852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26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 fontScale="90000"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Použitá literatura a b</a:t>
            </a:r>
            <a:r>
              <a:rPr lang="en-US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ibliogra</a:t>
            </a:r>
            <a:r>
              <a:rPr lang="cs-CZ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</a:t>
            </a: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správně odkazovat na zdroje?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Jak správně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vytvořit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bibliografii (Norma ČSN ISO 690)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https://sites.google.com/site/novaiso690/  </a:t>
            </a: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http://knihovna.ujak.cz/spravnecitovat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http://knihovna.fsv.cuni.cz/jak-citovat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http://www.sci.muni.cz/ofiz/wp-content/uploads/2012/10/citace.pdf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Videotutoriály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https://www.youtube.com/watch?v=IvQNpAadUfQ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https://www.youtube.com/watch?v=MLjp-g5OZSk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13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97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Citační manažery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Používání knihovních databází obecně usnadňuje tvorbu bibliografie. Proč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Můžete si automaticky stáhnout citaci a uložit si ji do vlastní citační databáze. To Vám umožňují tzv. citační manažery. Právě tyto programy Vám umožní automaticky vkládat citace do Vaší práce a na závěr Vám automaticky vytvoří i úplný seznam použité literatury – vytvoří Vám sami kompletní bibliografii.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14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97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Kde najdu citační manažer?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Zotero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 jedním z nich, je zdarma a je „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user-friendly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Dnes již nemáme tolik času, ale doma si jej můžete stáhnout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Download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Zotero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https://www.zotero.org/download/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Návody a </a:t>
            </a:r>
            <a:r>
              <a:rPr lang="cs-CZ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videotutoriály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jsou k dispozici i česky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Rovněž můžete využít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Mendeley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Vytvořte si účet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http://www.mendeley.com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Stáhněte si zdarma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Video tutorials: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http://www.mendeley.com/videos-tutorials/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More information: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http://resources.mendeley.com/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1200"/>
              </a:spcBef>
              <a:buClr>
                <a:srgbClr val="C00000"/>
              </a:buClr>
            </a:pPr>
            <a:r>
              <a:rPr lang="cs-CZ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CitecePro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 jiné..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15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95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Procvičte si </a:t>
            </a:r>
            <a:r>
              <a:rPr lang="en-US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</a:t>
            </a:r>
            <a:r>
              <a:rPr lang="en-US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</a:t>
            </a:r>
            <a:r>
              <a:rPr lang="cs-CZ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www.techlib.cz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Vyhledejte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beer brewing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czech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republic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Limitujte vyhledávání 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full text online,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odborné časopisy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Zvolte článek a pokuste se jej stáhnout do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Zotera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Můžete si takto stáhnout celý článek do databáze citačního manažeru a jeho bibliografická informace se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sutomaticky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stáhne do Vaší citační databáze.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Každý zdroj má jiné možnosti stažení této informace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16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09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Procvičte si </a:t>
            </a:r>
            <a:r>
              <a:rPr lang="en-US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 </a:t>
            </a:r>
            <a:r>
              <a:rPr lang="en-US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</a:t>
            </a:r>
            <a:r>
              <a:rPr lang="cs-CZ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Jděte zpět na výsledek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(beer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brewing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czech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republic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“Determination of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ochratoxin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 in brewing materials and beer by ultra performance liquid chromatography with fluorescence detection”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Full Text Online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Všimněte si jména databáze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ScienceDirect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Exportujte výsledek (článek s citací) do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Zotera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Otázky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17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 fontScale="90000"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Publikační etika a opisování: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se vyvarovat psaní plagiátů?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739788"/>
            <a:ext cx="8568952" cy="47743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Důležité je především jasně odlišit vlastní myšlenky (a vlastní přínos) od myšlenek a plodů práce jiných lidí: Cizí myšlenky a zásluhy si nepřivlastňovat, ale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důsledně a správně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odkazovat na jejich původ a autora. K tomu slouží odkazový aparát, citace, bibliografie. Vše musí být naprosto přesné a ověřitelné.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Přejaté myšlenky co nejvěrněji reprodukovat a neměnit původní význam a smysl! Tato zásada je často opomíjena.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Vždy správně a přesně odkazovat, raději více odkazů a používat více zdrojů.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Obecně známá fakta (z osnov ZŠ) ale odkaz nepotřebují! Při použití definic z encyklopedie ale už odkazovat musíme! 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Příklady – Dotazy?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18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Dříve než začnete vyhledávat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Důležité je umět s informacemi i nalezenými zdroji pracovat! (Odlišit ve velkém množství publikací ty důvěryhodné a podstatné)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Požívejte pouze relevantní, podložená a ověřitelná fakta z důvěryhodných zdrojů (recenzované, odborné atd.)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Musíte vědět, že není v lidských silách pročíst vše. Pravý odborník se snaží číst co nejméně! Jen to, co je nutně třeba </a:t>
            </a:r>
            <a:r>
              <a:rPr lang="cs-CZ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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Měli byste vědět jak si dělat poznámky a zpracovat poznatky (Ihned, včetně kompletní bibliografické informace!)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Kdo zná strukturu odborného textu a jeho jednotlivé žánry, čte často jen relevantní kapitoly!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 smtClean="0"/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19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Téma dnešního setkání</a:t>
            </a:r>
            <a:r>
              <a:rPr lang="en-US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(10.30-12.00)</a:t>
            </a:r>
            <a:endParaRPr lang="cs-CZ" sz="3200" b="1" dirty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5"/>
            <a:ext cx="8568952" cy="46525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Hledání podkladů pro psaní odborné práce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 všechno to obnáší a jak to souvisí s Vaší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školní prací?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Důležité pojmy a dovednosti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 je to odborný časopis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Co je to odborná kniha?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Kde to vše mám hledat?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 mohu udělat doma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Kdy je třeba jít do knihovny (a ptát se knihovníka)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 čemu jsou ve školní práci odkazy a bibliografie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Které nástroje mi ji pomohou vytvořit správně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Publikační etika a opisování: jak se vyvarovat podezření z plagiátorství?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Praktické ukázky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6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Struktury odborného textu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5"/>
            <a:ext cx="8568952" cy="485640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Název </a:t>
            </a:r>
            <a:r>
              <a:rPr lang="cs-CZ" sz="20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  <a:r>
              <a:rPr lang="cs-CZ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Pomocné žánry </a:t>
            </a:r>
            <a:r>
              <a:rPr lang="cs-CZ" sz="2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odb</a:t>
            </a:r>
            <a:r>
              <a:rPr lang="cs-CZ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textu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Obsah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Anotace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Anotace, abstrakt  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                                     </a:t>
            </a:r>
            <a:r>
              <a:rPr lang="cs-CZ" sz="2000" dirty="0" err="1" smtClean="0">
                <a:latin typeface="Arial" pitchFamily="34" charset="0"/>
                <a:cs typeface="Arial" pitchFamily="34" charset="0"/>
              </a:rPr>
              <a:t>Abstrakt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(resumé)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b="1" u="sng" dirty="0" smtClean="0">
                <a:latin typeface="Arial" pitchFamily="34" charset="0"/>
                <a:cs typeface="Arial" pitchFamily="34" charset="0"/>
              </a:rPr>
              <a:t>Úvod</a:t>
            </a:r>
            <a:r>
              <a:rPr lang="cs-CZ" sz="20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                                                            Shrnutí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Teoreticko-metodologická část                      Recenze – recenzní stať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Praktická část                                                Kompilace - přehledová stať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Závěr – diskuse – </a:t>
            </a:r>
            <a:r>
              <a:rPr lang="cs-CZ" sz="2000" u="sng" dirty="0" smtClean="0">
                <a:latin typeface="Arial" pitchFamily="34" charset="0"/>
                <a:cs typeface="Arial" pitchFamily="34" charset="0"/>
              </a:rPr>
              <a:t>shrnutí</a:t>
            </a:r>
            <a:r>
              <a:rPr lang="cs-CZ" sz="2000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cs-CZ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Odborné texty a žánry:  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Bibliografie                                         Odborná esej/ Monografie/ Časopis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Přílohy                                                Původní teoretická (empirická) stať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 smtClean="0"/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20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u="sng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Tip:</a:t>
            </a:r>
            <a:endParaRPr lang="cs-CZ" sz="32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484831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20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  Po přečtení několika úvodů budete mít názorný přehled o tematice a budete schopni promyslet osnovu Vaší práce. Úvod a závěr práce musí korespondovat, proto bývá úvod dokončován až jako poslední kapitola celé práce. Úvod nese základní detailní informaci o celé práci a jejím smyslu, je její nejdůležitější součástí.</a:t>
            </a:r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endParaRPr lang="cs-CZ" sz="2000" dirty="0" smtClean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Nač se zaměřit? Co je zde tak cenného?</a:t>
            </a:r>
            <a:endParaRPr lang="en-US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000" dirty="0" smtClean="0">
                <a:solidFill>
                  <a:srgbClr val="0070C0"/>
                </a:solidFill>
              </a:rPr>
              <a:t>Proč je téma relevantní</a:t>
            </a:r>
          </a:p>
          <a:p>
            <a:r>
              <a:rPr lang="cs-CZ" sz="2000" u="sng" dirty="0" smtClean="0">
                <a:solidFill>
                  <a:srgbClr val="0070C0"/>
                </a:solidFill>
              </a:rPr>
              <a:t>Formulace výzkumné otázky, hypotéz</a:t>
            </a:r>
            <a:r>
              <a:rPr lang="cs-CZ" sz="2000" dirty="0" smtClean="0">
                <a:solidFill>
                  <a:srgbClr val="0070C0"/>
                </a:solidFill>
              </a:rPr>
              <a:t>y (co chci dokázat)</a:t>
            </a:r>
          </a:p>
          <a:p>
            <a:r>
              <a:rPr lang="cs-CZ" sz="2000" dirty="0" smtClean="0">
                <a:solidFill>
                  <a:srgbClr val="0070C0"/>
                </a:solidFill>
              </a:rPr>
              <a:t>Metodologie (jak to chci dokázat) (obsahuje i shrnutí teoretických přístupů k tématu, či stávajících poznatků o tématu)</a:t>
            </a:r>
          </a:p>
          <a:p>
            <a:r>
              <a:rPr lang="cs-CZ" sz="2000" dirty="0" smtClean="0">
                <a:solidFill>
                  <a:srgbClr val="0070C0"/>
                </a:solidFill>
              </a:rPr>
              <a:t>Přehled – kritické zhodnocení použitých zdrojů informací </a:t>
            </a:r>
          </a:p>
          <a:p>
            <a:r>
              <a:rPr lang="cs-CZ" sz="2000" dirty="0" smtClean="0">
                <a:solidFill>
                  <a:srgbClr val="0070C0"/>
                </a:solidFill>
              </a:rPr>
              <a:t>Představení a zdůvodnění struktury hotové práce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 smtClean="0"/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21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24112" y="1352335"/>
            <a:ext cx="7450137" cy="5748262"/>
          </a:xfrm>
        </p:spPr>
        <p:txBody>
          <a:bodyPr>
            <a:noAutofit/>
          </a:bodyPr>
          <a:lstStyle/>
          <a:p>
            <a:pPr marL="0" indent="0">
              <a:buClr>
                <a:srgbClr val="CE3736"/>
              </a:buClr>
              <a:buNone/>
              <a:defRPr/>
            </a:pPr>
            <a:r>
              <a:rPr lang="cs-CZ" altLang="cs-CZ" sz="2400" dirty="0">
                <a:solidFill>
                  <a:srgbClr val="E4302A"/>
                </a:solidFill>
              </a:rPr>
              <a:t>Konzultační a poradenské </a:t>
            </a:r>
            <a:r>
              <a:rPr lang="cs-CZ" altLang="cs-CZ" sz="2400" dirty="0" smtClean="0">
                <a:solidFill>
                  <a:srgbClr val="E4302A"/>
                </a:solidFill>
              </a:rPr>
              <a:t>služby - z </a:t>
            </a:r>
            <a:r>
              <a:rPr lang="cs-CZ" altLang="cs-CZ" sz="2400" dirty="0">
                <a:solidFill>
                  <a:srgbClr val="E4302A"/>
                </a:solidFill>
              </a:rPr>
              <a:t>informačních zdrojů </a:t>
            </a:r>
            <a:r>
              <a:rPr lang="cs-CZ" altLang="cs-CZ" sz="2400" dirty="0" smtClean="0">
                <a:solidFill>
                  <a:srgbClr val="E4302A"/>
                </a:solidFill>
              </a:rPr>
              <a:t>NTK i volného internetu</a:t>
            </a:r>
            <a:r>
              <a:rPr lang="cs-CZ" altLang="cs-CZ" sz="2400" dirty="0">
                <a:solidFill>
                  <a:srgbClr val="E4302A"/>
                </a:solidFill>
              </a:rPr>
              <a:t>.</a:t>
            </a:r>
          </a:p>
          <a:p>
            <a:pPr eaLnBrk="1" hangingPunct="1"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 smtClean="0"/>
              <a:t>dostupné </a:t>
            </a:r>
            <a:r>
              <a:rPr lang="cs-CZ" altLang="cs-CZ" sz="1800" dirty="0"/>
              <a:t>bez nutnosti registrace do knihovny</a:t>
            </a:r>
          </a:p>
          <a:p>
            <a:pPr eaLnBrk="1" hangingPunct="1"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/>
              <a:t>jsou poskytovány zdarma</a:t>
            </a:r>
          </a:p>
          <a:p>
            <a:pPr marL="0" indent="0">
              <a:buClr>
                <a:srgbClr val="CE3736"/>
              </a:buClr>
              <a:buNone/>
              <a:defRPr/>
            </a:pPr>
            <a:endParaRPr lang="cs-CZ" altLang="cs-CZ" sz="1100" dirty="0"/>
          </a:p>
          <a:p>
            <a:pPr marL="0" indent="0">
              <a:buClr>
                <a:srgbClr val="CE3736"/>
              </a:buClr>
              <a:buNone/>
              <a:defRPr/>
            </a:pPr>
            <a:r>
              <a:rPr lang="cs-CZ" altLang="cs-CZ" sz="2400" b="1" dirty="0"/>
              <a:t>Smyslem konzultací je</a:t>
            </a:r>
            <a:r>
              <a:rPr lang="cs-CZ" altLang="cs-CZ" sz="2400" b="1" dirty="0" smtClean="0"/>
              <a:t>:</a:t>
            </a:r>
            <a:endParaRPr lang="cs-CZ" altLang="cs-CZ" sz="2400" b="1" dirty="0"/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 smtClean="0"/>
              <a:t>naučit </a:t>
            </a:r>
            <a:r>
              <a:rPr lang="cs-CZ" altLang="cs-CZ" sz="1800" dirty="0"/>
              <a:t>uživatele orientovat se v dostupných </a:t>
            </a:r>
            <a:r>
              <a:rPr lang="cs-CZ" altLang="cs-CZ" sz="1800" dirty="0" smtClean="0"/>
              <a:t>zdrojích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/>
              <a:t>naučit uživatele používat vyhledávací </a:t>
            </a:r>
            <a:r>
              <a:rPr lang="cs-CZ" altLang="cs-CZ" sz="1800" dirty="0" smtClean="0"/>
              <a:t>nástroje</a:t>
            </a:r>
            <a:endParaRPr lang="cs-CZ" altLang="cs-CZ" sz="1800" dirty="0"/>
          </a:p>
          <a:p>
            <a:pPr eaLnBrk="1" hangingPunct="1"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/>
              <a:t>odkázat na zdroj, ve kterém se informace nachází</a:t>
            </a:r>
          </a:p>
          <a:p>
            <a:pPr eaLnBrk="1" hangingPunct="1"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/>
              <a:t>popsat možnosti, jak se k danému zdroji dostat</a:t>
            </a:r>
          </a:p>
          <a:p>
            <a:pPr eaLnBrk="1" hangingPunct="1"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 smtClean="0"/>
              <a:t>seznámit </a:t>
            </a:r>
            <a:r>
              <a:rPr lang="cs-CZ" altLang="cs-CZ" sz="1800" dirty="0"/>
              <a:t>uživatele detailně s volně dostupnými či </a:t>
            </a:r>
          </a:p>
          <a:p>
            <a:pPr marL="0" indent="0">
              <a:buClr>
                <a:srgbClr val="CE3736"/>
              </a:buClr>
              <a:buNone/>
              <a:defRPr/>
            </a:pPr>
            <a:r>
              <a:rPr lang="cs-CZ" altLang="cs-CZ" sz="1800" dirty="0"/>
              <a:t>licencovanými elektronickými </a:t>
            </a:r>
            <a:r>
              <a:rPr lang="cs-CZ" altLang="cs-CZ" sz="1800" dirty="0" smtClean="0"/>
              <a:t>zdroji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§"/>
              <a:defRPr/>
            </a:pPr>
            <a:r>
              <a:rPr lang="cs-CZ" altLang="cs-CZ" sz="1800" dirty="0"/>
              <a:t>poskytnout informaci přímo</a:t>
            </a:r>
          </a:p>
          <a:p>
            <a:pPr marL="0" indent="0">
              <a:buClr>
                <a:srgbClr val="CE3736"/>
              </a:buClr>
              <a:buNone/>
              <a:defRPr/>
            </a:pPr>
            <a:endParaRPr lang="cs-CZ" altLang="cs-CZ" sz="1800" dirty="0"/>
          </a:p>
        </p:txBody>
      </p:sp>
      <p:sp>
        <p:nvSpPr>
          <p:cNvPr id="16" name="Obdélník 15"/>
          <p:cNvSpPr/>
          <p:nvPr/>
        </p:nvSpPr>
        <p:spPr>
          <a:xfrm>
            <a:off x="2460625" y="369129"/>
            <a:ext cx="7391401" cy="520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solidFill>
                  <a:srgbClr val="C00000"/>
                </a:solidFill>
                <a:latin typeface="Univers Com 55" panose="020B0603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Referenční služby NTK</a:t>
            </a:r>
          </a:p>
        </p:txBody>
      </p:sp>
      <p:grpSp>
        <p:nvGrpSpPr>
          <p:cNvPr id="19" name="Group 6"/>
          <p:cNvGrpSpPr>
            <a:grpSpLocks/>
          </p:cNvGrpSpPr>
          <p:nvPr/>
        </p:nvGrpSpPr>
        <p:grpSpPr bwMode="auto">
          <a:xfrm>
            <a:off x="2316163" y="1026896"/>
            <a:ext cx="7632700" cy="301625"/>
            <a:chOff x="521" y="1175"/>
            <a:chExt cx="4808" cy="190"/>
          </a:xfrm>
        </p:grpSpPr>
        <p:sp>
          <p:nvSpPr>
            <p:cNvPr id="20" name="Line 7"/>
            <p:cNvSpPr>
              <a:spLocks noChangeShapeType="1"/>
            </p:cNvSpPr>
            <p:nvPr/>
          </p:nvSpPr>
          <p:spPr bwMode="auto">
            <a:xfrm>
              <a:off x="521" y="1298"/>
              <a:ext cx="48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21" name="Group 8"/>
            <p:cNvGrpSpPr>
              <a:grpSpLocks/>
            </p:cNvGrpSpPr>
            <p:nvPr/>
          </p:nvGrpSpPr>
          <p:grpSpPr bwMode="auto">
            <a:xfrm>
              <a:off x="572" y="1229"/>
              <a:ext cx="91" cy="136"/>
              <a:chOff x="572" y="1229"/>
              <a:chExt cx="91" cy="136"/>
            </a:xfrm>
          </p:grpSpPr>
          <p:sp>
            <p:nvSpPr>
              <p:cNvPr id="26" name="Line 9"/>
              <p:cNvSpPr>
                <a:spLocks noChangeShapeType="1"/>
              </p:cNvSpPr>
              <p:nvPr/>
            </p:nvSpPr>
            <p:spPr bwMode="auto">
              <a:xfrm>
                <a:off x="612" y="1229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" name="Line 10"/>
              <p:cNvSpPr>
                <a:spLocks noChangeShapeType="1"/>
              </p:cNvSpPr>
              <p:nvPr/>
            </p:nvSpPr>
            <p:spPr bwMode="auto">
              <a:xfrm flipH="1">
                <a:off x="572" y="1237"/>
                <a:ext cx="91" cy="1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2" name="Group 11"/>
            <p:cNvGrpSpPr>
              <a:grpSpLocks/>
            </p:cNvGrpSpPr>
            <p:nvPr/>
          </p:nvGrpSpPr>
          <p:grpSpPr bwMode="auto">
            <a:xfrm>
              <a:off x="5228" y="1223"/>
              <a:ext cx="91" cy="136"/>
              <a:chOff x="572" y="1229"/>
              <a:chExt cx="91" cy="136"/>
            </a:xfrm>
          </p:grpSpPr>
          <p:sp>
            <p:nvSpPr>
              <p:cNvPr id="24" name="Line 12"/>
              <p:cNvSpPr>
                <a:spLocks noChangeShapeType="1"/>
              </p:cNvSpPr>
              <p:nvPr/>
            </p:nvSpPr>
            <p:spPr bwMode="auto">
              <a:xfrm>
                <a:off x="612" y="1229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Line 13"/>
              <p:cNvSpPr>
                <a:spLocks noChangeShapeType="1"/>
              </p:cNvSpPr>
              <p:nvPr/>
            </p:nvSpPr>
            <p:spPr bwMode="auto">
              <a:xfrm flipH="1">
                <a:off x="572" y="1237"/>
                <a:ext cx="91" cy="1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2389" y="1175"/>
              <a:ext cx="1043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cs-CZ" altLang="cs-CZ" sz="800">
                  <a:solidFill>
                    <a:schemeClr val="tx2"/>
                  </a:solidFill>
                  <a:latin typeface="Univers 55"/>
                </a:rPr>
                <a:t>210 mm</a:t>
              </a:r>
            </a:p>
          </p:txBody>
        </p:sp>
      </p:grpSp>
      <p:pic>
        <p:nvPicPr>
          <p:cNvPr id="28" name="Obrázek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21" y="53506"/>
            <a:ext cx="1754777" cy="112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bdélník 1"/>
          <p:cNvSpPr/>
          <p:nvPr/>
        </p:nvSpPr>
        <p:spPr>
          <a:xfrm>
            <a:off x="8050881" y="3804510"/>
            <a:ext cx="2173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rgbClr val="CE3736"/>
              </a:buClr>
              <a:defRPr/>
            </a:pPr>
            <a:r>
              <a:rPr lang="cs-CZ" altLang="cs-CZ" dirty="0" smtClean="0">
                <a:hlinkClick r:id="rId4"/>
              </a:rPr>
              <a:t>reference@techlib.cz</a:t>
            </a:r>
            <a:endParaRPr lang="cs-CZ" altLang="cs-CZ" dirty="0" smtClean="0"/>
          </a:p>
          <a:p>
            <a:pPr algn="ctr">
              <a:buClr>
                <a:srgbClr val="CE3736"/>
              </a:buClr>
              <a:defRPr/>
            </a:pPr>
            <a:r>
              <a:rPr lang="cs-CZ" altLang="cs-CZ" dirty="0" smtClean="0">
                <a:hlinkClick r:id="rId5"/>
              </a:rPr>
              <a:t>info@techlib.cz</a:t>
            </a:r>
            <a:endParaRPr lang="cs-CZ" alt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47167" y="4698091"/>
            <a:ext cx="1181100" cy="78105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348663" y="1927884"/>
            <a:ext cx="1600200" cy="7715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728142" y="3023219"/>
            <a:ext cx="819150" cy="819150"/>
          </a:xfrm>
          <a:prstGeom prst="rect">
            <a:avLst/>
          </a:prstGeom>
        </p:spPr>
      </p:pic>
      <p:sp>
        <p:nvSpPr>
          <p:cNvPr id="29" name="Obdélník 28"/>
          <p:cNvSpPr/>
          <p:nvPr/>
        </p:nvSpPr>
        <p:spPr>
          <a:xfrm>
            <a:off x="7974419" y="5518511"/>
            <a:ext cx="25411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E3736"/>
              </a:buClr>
              <a:defRPr/>
            </a:pPr>
            <a:r>
              <a:rPr lang="cs-CZ" altLang="cs-CZ" sz="1600" b="1" dirty="0" smtClean="0"/>
              <a:t>Reference:  </a:t>
            </a:r>
            <a:r>
              <a:rPr lang="cs-CZ" sz="1600" dirty="0">
                <a:hlinkClick r:id="rId9" tooltip="Click to call (from mobile device)"/>
              </a:rPr>
              <a:t>232 002 </a:t>
            </a:r>
            <a:r>
              <a:rPr lang="cs-CZ" sz="1600" dirty="0" smtClean="0">
                <a:hlinkClick r:id="rId9" tooltip="Click to call (from mobile device)"/>
              </a:rPr>
              <a:t>503</a:t>
            </a:r>
            <a:endParaRPr lang="cs-CZ" altLang="cs-CZ" sz="1600" b="1" dirty="0" smtClean="0"/>
          </a:p>
          <a:p>
            <a:pPr algn="ctr">
              <a:buClr>
                <a:srgbClr val="CE3736"/>
              </a:buClr>
              <a:defRPr/>
            </a:pPr>
            <a:r>
              <a:rPr lang="cs-CZ" altLang="cs-CZ" sz="1600" b="1" dirty="0" smtClean="0"/>
              <a:t>Informace:  </a:t>
            </a:r>
            <a:r>
              <a:rPr lang="cs-CZ" sz="1600" dirty="0">
                <a:hlinkClick r:id="rId9" tooltip="Click to call (from mobile device)"/>
              </a:rPr>
              <a:t>232 002 </a:t>
            </a:r>
            <a:r>
              <a:rPr lang="cs-CZ" sz="1600" dirty="0" smtClean="0">
                <a:hlinkClick r:id="rId9" tooltip="Click to call (from mobile device)"/>
              </a:rPr>
              <a:t>535</a:t>
            </a:r>
            <a:endParaRPr lang="cs-CZ" alt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356532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lum bright="9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1268413"/>
            <a:ext cx="8421688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/>
        <p:txBody>
          <a:bodyPr vert="horz" lIns="0" tIns="0" rIns="0" bIns="0" rtlCol="0" anchor="t">
            <a:normAutofit fontScale="90000"/>
          </a:bodyPr>
          <a:lstStyle/>
          <a:p>
            <a:pPr eaLnBrk="1" hangingPunct="1"/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Vám za pozornost</a:t>
            </a:r>
            <a:endParaRPr lang="cs-CZ" sz="3200" b="1" dirty="0">
              <a:solidFill>
                <a:srgbClr val="CE37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11" y="31978"/>
            <a:ext cx="1582560" cy="101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Praktické kroky při psaní </a:t>
            </a:r>
            <a:r>
              <a:rPr lang="cs-C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práce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23592" y="1052736"/>
            <a:ext cx="8568952" cy="4824536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Nápad, návrh zajímavého tématu – inspirace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Jsou k tématu dostupné a vhodné zdroje informací?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Rešerše je první krok k cíli 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(Jen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máme-li kvalitní podklady, má smysl práci psát</a:t>
            </a: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cs-CZ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A) Podklady máme: </a:t>
            </a:r>
            <a:r>
              <a:rPr lang="cs-CZ" sz="20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(plán práce, časový harmonogram) Jasný a dosažitelný cíl – osnova – zajištění a prostudování podkladů a sepsání vlastní práce (…)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B) Podklady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nemáme, jsou pro nás nedostupné: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Zvolíme jiné téma, eventuálně požádáme o radu vyučujícího 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Vše co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Vám dnes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ukážeme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budete potřebovat při studiu na vysoké škole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3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Odborná literatura 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23592" y="1052736"/>
            <a:ext cx="8568952" cy="4824536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Wikipedie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ani běžný článek z webu jako podklad nepostačí.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Nepostačí jakákoliv kniha, či časopis. Používat je nutno pouze odborné časopisy a monografie, a to jen ty, které jsou ke zpracování Vašeho tématu vhodné.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Odborné monografie a články z odborných časopisů byly před publikováním několikráte prověřeny odborníky v dané oblasti (byly většinou recenzovány) a za jejich kvalitu svým způsobem ručí svoji prestiží i vydavatel.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Obsahují bohatý poznámkový aparát, přesné odkazy na zdroje informací a použitých dat i kompletní bibliografický záznam všech použitých pramenů. Umožňují kdykoliv ověřit publikované údaje a jsou hlavním rysem odborné literatury.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Obvykle nejsou k dispozici zdarma, ale knihovny je mají v předplacených databázích elektronických zdrojů a poskytují je svým čtenářům.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4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vyhledávat?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23592" y="1052736"/>
            <a:ext cx="8568952" cy="4824536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(viditelný či povrchový web)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Hluboký internet (pro běžné vyhledávače neviditelný web) 500 X větší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Knihovny, specializované databáze a další nástroje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Vyhledávání může  přinést: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Mnoho výsledků (možnost omezit vyhledávání)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Málo výsledků (možnost rozšířit vyhledávání+skrytá literatura)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Žádné výsledky (obměna zadání vyhledávání, klíčová slova)</a:t>
            </a:r>
          </a:p>
          <a:p>
            <a:pPr>
              <a:spcBef>
                <a:spcPts val="1200"/>
              </a:spcBef>
              <a:buClr>
                <a:srgbClr val="C00000"/>
              </a:buClr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Našimi pomocníky mohou být: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Klíčová slova a hierarchie zdrojů (odborné časopisy a monografie)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5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 fontScale="90000"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Příklad vyhledávání: 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3200" b="1" dirty="0" err="1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GoogleScholar</a:t>
            </a: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Jděte 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www.techlib.cz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Login (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nahoře v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Jděte 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https://scholar.google.cz/schhp?hl=cs&amp;as_sdt=0,5 </a:t>
            </a:r>
            <a:endParaRPr lang="en-US" sz="20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Využijte knihovního linku! (umožňuje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Scholaru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prohledávat zdroje Vaší knihovny) </a:t>
            </a:r>
            <a:r>
              <a:rPr lang="cs-CZ" sz="20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Ano, registrovaní čtenáři mají k databázím přístup i z domova!</a:t>
            </a:r>
            <a:endParaRPr lang="en-US" sz="20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Vyhledejte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nákladní železniční doprava“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nebo anglický ekvivalent v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Scholar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Všimněte si rozdílu v počtu a kvalitě zdrojů!!! (Blogy, reklamy, prodej jízdného atd..)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GoogleScholar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dobrý ve vyhledávání odborných článků!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6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0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 fontScale="90000"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Klíčová slova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Zvlášť u anglického ekvivalentu je důležité promyslet klíčová slova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Mohou jimi být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railway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railroad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freight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cargo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…. V češtině pak slova železniční, kolejová aj.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Klíčová slova a jejich kombinace jsou pro vyhledávání velice důležitá, proto promyslete všechna vhodná slova a jejich synonyma. Při vyhledávání je můžete kombinovat!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7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0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 fontScale="90000"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Příklad vyhledávání: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Souborný katalog NTK</a:t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1634"/>
            <a:ext cx="8568952" cy="417667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Jděte 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www.techlib.cz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Login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nahoře v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Vyhledejte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railways in central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Limitujte vyhledávání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fultextové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dokumenty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Akademické odborné publikace včetně recenzovaných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“Extreme weather impacts on freight railways in Europe” 1.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klikněte na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Full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Text Online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klikněte na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View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Article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Všimněte si struktury odborného textu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Odkazy nás upozorní na další zdroje informací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Vyhledávat lze i v dalších světových jazycích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Knihovna má oproti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GoogleScholaru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 velkou databázi elektronických knih!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8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0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Nadpis 1"/>
          <p:cNvSpPr>
            <a:spLocks noGrp="1"/>
          </p:cNvSpPr>
          <p:nvPr>
            <p:ph type="title"/>
          </p:nvPr>
        </p:nvSpPr>
        <p:spPr>
          <a:xfrm>
            <a:off x="1991545" y="418787"/>
            <a:ext cx="8012880" cy="561942"/>
          </a:xfrm>
        </p:spPr>
        <p:txBody>
          <a:bodyPr vert="horz" lIns="0" tIns="0" rIns="0" bIns="0" rtlCol="0" anchor="t">
            <a:normAutofit/>
          </a:bodyPr>
          <a:lstStyle/>
          <a:p>
            <a:pPr algn="l" eaLnBrk="1" hangingPunct="1"/>
            <a:r>
              <a:rPr lang="cs-CZ" sz="3200" b="1" dirty="0" smtClean="0">
                <a:solidFill>
                  <a:srgbClr val="CE37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Vyhledávání knih</a:t>
            </a:r>
            <a:endParaRPr lang="cs-CZ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91544" y="1309726"/>
            <a:ext cx="8568952" cy="334341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GoogleScholar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nemáte možnost hledat pouze knihy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knihovním katalogu máte možnost limitovat hledání na knihy/e-knihy</a:t>
            </a: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Vyhledejte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railway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railway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knihovním souborném katalogu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Limitujte vyhledávání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full-text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online 2.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knihy/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Knihy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Clr>
                <a:srgbClr val="C00000"/>
              </a:buClr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Udělejte totéž v </a:t>
            </a:r>
            <a:r>
              <a:rPr lang="de-D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GoogleScholar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přidejte si NTK do nastavení knihovního linku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Postup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1. scholar.google.com 2. Settings 3. Library links 4. NTK 5.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97083-9A32-4753-BC49-8869E2A0E43D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9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391" y="194932"/>
            <a:ext cx="886314" cy="5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8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1811</Words>
  <Application>Microsoft Office PowerPoint</Application>
  <PresentationFormat>Širokoúhlá obrazovka</PresentationFormat>
  <Paragraphs>239</Paragraphs>
  <Slides>23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Univers 55</vt:lpstr>
      <vt:lpstr>Univers Com 55</vt:lpstr>
      <vt:lpstr>Wingdings</vt:lpstr>
      <vt:lpstr>Motiv Office</vt:lpstr>
      <vt:lpstr>Vítejte v Národní technické knihovně</vt:lpstr>
      <vt:lpstr>Téma dnešního setkání (10.30-12.00)</vt:lpstr>
      <vt:lpstr>Praktické kroky při psaní práce</vt:lpstr>
      <vt:lpstr>Odborná literatura </vt:lpstr>
      <vt:lpstr>Jak vyhledávat?</vt:lpstr>
      <vt:lpstr>Příklad vyhledávání:  Google a GoogleScholar   </vt:lpstr>
      <vt:lpstr>Klíčová slova  </vt:lpstr>
      <vt:lpstr>Příklad vyhledávání: Souborný katalog NTK  </vt:lpstr>
      <vt:lpstr>Vyhledávání knih</vt:lpstr>
      <vt:lpstr>Hledání skutečných knih</vt:lpstr>
      <vt:lpstr>Vzdálený přístup</vt:lpstr>
      <vt:lpstr>Ukázky bibliografického záznamu</vt:lpstr>
      <vt:lpstr>Použitá literatura a bibliografie: Jak správně odkazovat na zdroje?</vt:lpstr>
      <vt:lpstr>Citační manažery</vt:lpstr>
      <vt:lpstr>Kde najdu citační manažer?</vt:lpstr>
      <vt:lpstr>Procvičte si export citací</vt:lpstr>
      <vt:lpstr>Procvičte si export citací</vt:lpstr>
      <vt:lpstr>Publikační etika a opisování: Jak se vyvarovat psaní plagiátů?</vt:lpstr>
      <vt:lpstr>Dříve než začnete vyhledávat</vt:lpstr>
      <vt:lpstr>Struktury odborného textu</vt:lpstr>
      <vt:lpstr>Tip:</vt:lpstr>
      <vt:lpstr>Prezentace aplikace PowerPoint</vt:lpstr>
      <vt:lpstr>   Děkujeme Vám za pozornost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Vítejte v Národní technické knihovně</dc:title>
  <dc:creator>Petr Anděl, Ph.D.</dc:creator>
  <cp:lastModifiedBy>Stephanie Krueger</cp:lastModifiedBy>
  <cp:revision>64</cp:revision>
  <dcterms:created xsi:type="dcterms:W3CDTF">2016-04-14T08:43:37Z</dcterms:created>
  <dcterms:modified xsi:type="dcterms:W3CDTF">2016-08-09T12:02:30Z</dcterms:modified>
</cp:coreProperties>
</file>