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9"/>
  </p:notesMasterIdLst>
  <p:sldIdLst>
    <p:sldId id="257" r:id="rId2"/>
    <p:sldId id="258" r:id="rId3"/>
    <p:sldId id="259" r:id="rId4"/>
    <p:sldId id="261" r:id="rId5"/>
    <p:sldId id="264" r:id="rId6"/>
    <p:sldId id="262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8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20A247-8B23-4254-8A8E-80AC84D63BC4}" type="datetimeFigureOut">
              <a:rPr lang="cs-CZ" smtClean="0"/>
              <a:t>27.5.2016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B0A364-D309-4DFB-8FA7-02D901D17D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43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B1CDA8-EB1D-485D-882B-BDE12649390F}" type="slidenum">
              <a:rPr lang="cs-CZ" smtClean="0"/>
              <a:pPr eaLnBrk="1" hangingPunct="1"/>
              <a:t>1</a:t>
            </a:fld>
            <a:endParaRPr lang="cs-CZ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979203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B1CDA8-EB1D-485D-882B-BDE12649390F}" type="slidenum">
              <a:rPr lang="cs-CZ" smtClean="0"/>
              <a:pPr eaLnBrk="1" hangingPunct="1"/>
              <a:t>2</a:t>
            </a:fld>
            <a:endParaRPr lang="cs-CZ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872926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B1CDA8-EB1D-485D-882B-BDE12649390F}" type="slidenum">
              <a:rPr lang="cs-CZ" smtClean="0"/>
              <a:pPr eaLnBrk="1" hangingPunct="1"/>
              <a:t>3</a:t>
            </a:fld>
            <a:endParaRPr lang="cs-CZ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498427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B1CDA8-EB1D-485D-882B-BDE12649390F}" type="slidenum">
              <a:rPr lang="cs-CZ" smtClean="0"/>
              <a:pPr eaLnBrk="1" hangingPunct="1"/>
              <a:t>4</a:t>
            </a:fld>
            <a:endParaRPr lang="cs-CZ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4290318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B1CDA8-EB1D-485D-882B-BDE12649390F}" type="slidenum">
              <a:rPr lang="cs-CZ" smtClean="0"/>
              <a:pPr eaLnBrk="1" hangingPunct="1"/>
              <a:t>5</a:t>
            </a:fld>
            <a:endParaRPr lang="cs-CZ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999393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B1CDA8-EB1D-485D-882B-BDE12649390F}" type="slidenum">
              <a:rPr lang="cs-CZ" smtClean="0"/>
              <a:pPr eaLnBrk="1" hangingPunct="1"/>
              <a:t>6</a:t>
            </a:fld>
            <a:endParaRPr lang="cs-CZ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0525196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B1CDA8-EB1D-485D-882B-BDE12649390F}" type="slidenum">
              <a:rPr lang="cs-CZ" smtClean="0"/>
              <a:pPr eaLnBrk="1" hangingPunct="1"/>
              <a:t>7</a:t>
            </a:fld>
            <a:endParaRPr lang="cs-CZ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370863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27.5.2016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8855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27.5.2016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41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27.5.2016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777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27.5.2016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89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27.5.2016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61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27.5.2016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7796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27.5.2016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2720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27.5.2016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1809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27.5.2016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2042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27.5.2016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14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27.5.2016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61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6C9BA-E618-4C7E-B71E-7524B3FD0C0B}" type="datetimeFigureOut">
              <a:rPr lang="cs-CZ" smtClean="0"/>
              <a:t>27.5.2016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4277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71664" y="2240756"/>
            <a:ext cx="5509022" cy="485775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25000"/>
              </a:lnSpc>
            </a:pPr>
            <a:r>
              <a:rPr lang="cs-CZ" sz="2700" b="1" dirty="0">
                <a:latin typeface="Univers Com 65 Bold" pitchFamily="32" charset="0"/>
              </a:rPr>
              <a:t/>
            </a:r>
            <a:br>
              <a:rPr lang="cs-CZ" sz="2700" b="1" dirty="0">
                <a:latin typeface="Univers Com 65 Bold" pitchFamily="32" charset="0"/>
              </a:rPr>
            </a:br>
            <a:r>
              <a:rPr lang="cs-CZ" sz="3000" b="1" dirty="0" err="1">
                <a:latin typeface="Univers Com 65 Bold" pitchFamily="32" charset="0"/>
              </a:rPr>
              <a:t>Taylor</a:t>
            </a:r>
            <a:r>
              <a:rPr lang="cs-CZ" sz="3000" b="1" dirty="0">
                <a:latin typeface="Univers Com 65 Bold" pitchFamily="32" charset="0"/>
              </a:rPr>
              <a:t> &amp; Francis</a:t>
            </a:r>
            <a:endParaRPr lang="cs-CZ" sz="3300" b="1" dirty="0">
              <a:latin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71664" y="2834880"/>
            <a:ext cx="5509022" cy="2753915"/>
          </a:xfrm>
        </p:spPr>
        <p:txBody>
          <a:bodyPr>
            <a:normAutofit lnSpcReduction="10000"/>
          </a:bodyPr>
          <a:lstStyle/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r>
              <a:rPr lang="cs-CZ" sz="1350" dirty="0">
                <a:latin typeface="Calibri" panose="020F0502020204030204" pitchFamily="34" charset="0"/>
              </a:rPr>
              <a:t>Markéta Máliková</a:t>
            </a:r>
          </a:p>
          <a:p>
            <a:pPr eaLnBrk="1" hangingPunct="1"/>
            <a:r>
              <a:rPr lang="cs-CZ" sz="1350" dirty="0">
                <a:latin typeface="Calibri" panose="020F0502020204030204" pitchFamily="34" charset="0"/>
              </a:rPr>
              <a:t>Oddělení meziknihovních služeb</a:t>
            </a:r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1641872" y="383638"/>
            <a:ext cx="5860256" cy="1079897"/>
            <a:chOff x="385" y="119"/>
            <a:chExt cx="4922" cy="907"/>
          </a:xfrm>
        </p:grpSpPr>
        <p:pic>
          <p:nvPicPr>
            <p:cNvPr id="2053" name="Picture 5" descr="NTK_logo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4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2055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grpSp>
            <p:nvGrpSpPr>
              <p:cNvPr id="2056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2061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062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grpSp>
            <p:nvGrpSpPr>
              <p:cNvPr id="2057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2059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060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sp>
            <p:nvSpPr>
              <p:cNvPr id="2058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6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6926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71664" y="2240756"/>
            <a:ext cx="5509022" cy="485775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25000"/>
              </a:lnSpc>
            </a:pPr>
            <a:r>
              <a:rPr lang="cs-CZ" sz="2700" b="1" dirty="0">
                <a:latin typeface="Univers Com 65 Bold" pitchFamily="32" charset="0"/>
              </a:rPr>
              <a:t/>
            </a:r>
            <a:br>
              <a:rPr lang="cs-CZ" sz="2700" b="1" dirty="0">
                <a:latin typeface="Univers Com 65 Bold" pitchFamily="32" charset="0"/>
              </a:rPr>
            </a:br>
            <a:endParaRPr lang="cs-CZ" sz="3000" b="1" dirty="0">
              <a:latin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71664" y="2834880"/>
            <a:ext cx="5509022" cy="2753915"/>
          </a:xfrm>
        </p:spPr>
        <p:txBody>
          <a:bodyPr>
            <a:normAutofit/>
          </a:bodyPr>
          <a:lstStyle/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811849" y="349455"/>
            <a:ext cx="7357929" cy="1079897"/>
            <a:chOff x="385" y="119"/>
            <a:chExt cx="4922" cy="907"/>
          </a:xfrm>
        </p:grpSpPr>
        <p:pic>
          <p:nvPicPr>
            <p:cNvPr id="2053" name="Picture 5" descr="NTK_logo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4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2055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grpSp>
            <p:nvGrpSpPr>
              <p:cNvPr id="2056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2061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062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grpSp>
            <p:nvGrpSpPr>
              <p:cNvPr id="2057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2059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060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sp>
            <p:nvSpPr>
              <p:cNvPr id="2058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6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2" name="Obdélník 1"/>
          <p:cNvSpPr/>
          <p:nvPr/>
        </p:nvSpPr>
        <p:spPr>
          <a:xfrm>
            <a:off x="2286000" y="2283013"/>
            <a:ext cx="4572000" cy="30065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vydavatel odborných knih a časopisů</a:t>
            </a:r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Taylor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Francis Online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zpřístupňuje v elektronické formě vědecké časopisy vydavatelství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Taylor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Francis Group (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Routledge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Psychology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Press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Garland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Science, CRC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Press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Focal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Press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plnotextová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databáze</a:t>
            </a:r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jednotlivé časopisy i e-</a:t>
            </a:r>
            <a:r>
              <a:rPr lang="cs-CZ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books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endParaRPr lang="cs-CZ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2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71664" y="2240756"/>
            <a:ext cx="5509022" cy="485775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25000"/>
              </a:lnSpc>
            </a:pPr>
            <a:r>
              <a:rPr lang="cs-CZ" sz="2700" b="1" dirty="0">
                <a:latin typeface="Univers Com 65 Bold" pitchFamily="32" charset="0"/>
              </a:rPr>
              <a:t/>
            </a:r>
            <a:br>
              <a:rPr lang="cs-CZ" sz="2700" b="1" dirty="0">
                <a:latin typeface="Univers Com 65 Bold" pitchFamily="32" charset="0"/>
              </a:rPr>
            </a:br>
            <a:endParaRPr lang="cs-CZ" sz="3000" b="1" dirty="0">
              <a:latin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71664" y="2834880"/>
            <a:ext cx="5509022" cy="2753915"/>
          </a:xfrm>
        </p:spPr>
        <p:txBody>
          <a:bodyPr>
            <a:normAutofit/>
          </a:bodyPr>
          <a:lstStyle/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marL="257175" indent="-257175" algn="l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cap="none" spc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NTK kolekce e-časopisů </a:t>
            </a:r>
            <a:r>
              <a:rPr lang="cs-CZ" dirty="0"/>
              <a:t>Science &amp; Technology </a:t>
            </a:r>
            <a:r>
              <a:rPr lang="cs-CZ" dirty="0" err="1"/>
              <a:t>Library</a:t>
            </a:r>
            <a:r>
              <a:rPr lang="cs-CZ" dirty="0"/>
              <a:t> </a:t>
            </a:r>
            <a:r>
              <a:rPr lang="cs-CZ" dirty="0" smtClean="0"/>
              <a:t>- </a:t>
            </a:r>
            <a:r>
              <a:rPr lang="cs-CZ" dirty="0"/>
              <a:t>přes 500 titulů </a:t>
            </a:r>
            <a:r>
              <a:rPr lang="cs-CZ" dirty="0" smtClean="0"/>
              <a:t>z </a:t>
            </a:r>
            <a:r>
              <a:rPr lang="cs-CZ" dirty="0"/>
              <a:t>oblasti přírodních věd a </a:t>
            </a:r>
            <a:r>
              <a:rPr lang="cs-CZ" dirty="0" smtClean="0"/>
              <a:t>techniky</a:t>
            </a:r>
            <a:endParaRPr lang="cs-CZ" cap="none" spc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 algn="l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cs-CZ" b="1" cap="none" spc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dostupnost</a:t>
            </a:r>
            <a:r>
              <a:rPr lang="cs-CZ" cap="none" spc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z terminálů v </a:t>
            </a:r>
            <a:r>
              <a:rPr lang="cs-CZ" cap="none" spc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budově i </a:t>
            </a:r>
            <a:r>
              <a:rPr lang="cs-CZ" cap="none" spc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vzdálený </a:t>
            </a:r>
            <a:r>
              <a:rPr lang="cs-CZ" cap="none" spc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přístup</a:t>
            </a:r>
          </a:p>
          <a:p>
            <a:pPr marL="257175" indent="-257175" algn="l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cs-CZ" sz="1200" i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</a:t>
            </a:r>
            <a:r>
              <a:rPr lang="cs-CZ" sz="1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 akvizice – hodně využívaná </a:t>
            </a:r>
            <a:r>
              <a:rPr lang="cs-CZ" sz="1200" i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db</a:t>
            </a:r>
            <a:r>
              <a:rPr lang="cs-CZ" sz="1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200" i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např</a:t>
            </a:r>
            <a:r>
              <a:rPr lang="cs-CZ" sz="1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 VŠCHT, máme jako jediní v kampusu, cena předplatného na rok 440 tis. Kč</a:t>
            </a:r>
          </a:p>
          <a:p>
            <a:pPr marL="257175" indent="-257175" algn="l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cs-CZ" sz="1200" i="1" cap="none" spc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ČR mají ve fondu např. VUT Brno, Knihovna FSV, </a:t>
            </a:r>
            <a:r>
              <a:rPr lang="cs-CZ" sz="1200" i="1" cap="none" spc="0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PedF</a:t>
            </a:r>
            <a:r>
              <a:rPr lang="cs-CZ" sz="1200" i="1" cap="none" spc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MU, SIC VFU Brno, ÚMCH AV ČR, NLK, UJEP, Univerzita Hradec Králové, Knihovna Antonína Švehly</a:t>
            </a:r>
            <a:endParaRPr lang="cs-CZ" sz="1200" i="1" cap="none" spc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/>
            <a:endParaRPr lang="cs-CZ" cap="none" spc="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1601392" y="998935"/>
            <a:ext cx="5860256" cy="1079897"/>
            <a:chOff x="385" y="119"/>
            <a:chExt cx="4922" cy="907"/>
          </a:xfrm>
        </p:grpSpPr>
        <p:pic>
          <p:nvPicPr>
            <p:cNvPr id="2053" name="Picture 5" descr="NTK_logo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4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2055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grpSp>
            <p:nvGrpSpPr>
              <p:cNvPr id="2056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2061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062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grpSp>
            <p:nvGrpSpPr>
              <p:cNvPr id="2057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2059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060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sp>
            <p:nvSpPr>
              <p:cNvPr id="2058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6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6482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71664" y="2240756"/>
            <a:ext cx="5509022" cy="485775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125000"/>
              </a:lnSpc>
            </a:pPr>
            <a:r>
              <a:rPr lang="cs-CZ" sz="2700" b="1" dirty="0">
                <a:latin typeface="Univers Com 65 Bold" pitchFamily="32" charset="0"/>
              </a:rPr>
              <a:t/>
            </a:r>
            <a:br>
              <a:rPr lang="cs-CZ" sz="2700" b="1" dirty="0">
                <a:latin typeface="Univers Com 65 Bold" pitchFamily="32" charset="0"/>
              </a:rPr>
            </a:br>
            <a:r>
              <a:rPr lang="cs-CZ" sz="2700" b="1" dirty="0" smtClean="0">
                <a:latin typeface="Univers Com 65 Bold" pitchFamily="32" charset="0"/>
              </a:rPr>
              <a:t>Prohlížení</a:t>
            </a:r>
            <a:endParaRPr lang="cs-CZ" sz="3000" b="1" dirty="0">
              <a:latin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71664" y="2834880"/>
            <a:ext cx="5509022" cy="2753915"/>
          </a:xfrm>
        </p:spPr>
        <p:txBody>
          <a:bodyPr>
            <a:normAutofit/>
          </a:bodyPr>
          <a:lstStyle/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500" cap="none" spc="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1601392" y="998935"/>
            <a:ext cx="5860256" cy="1079897"/>
            <a:chOff x="385" y="119"/>
            <a:chExt cx="4922" cy="907"/>
          </a:xfrm>
        </p:grpSpPr>
        <p:pic>
          <p:nvPicPr>
            <p:cNvPr id="2053" name="Picture 5" descr="NTK_logo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4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2055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grpSp>
            <p:nvGrpSpPr>
              <p:cNvPr id="2056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2061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062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grpSp>
            <p:nvGrpSpPr>
              <p:cNvPr id="2057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2059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060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sp>
            <p:nvSpPr>
              <p:cNvPr id="2058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6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9" name="Obdélník 8"/>
          <p:cNvSpPr/>
          <p:nvPr/>
        </p:nvSpPr>
        <p:spPr>
          <a:xfrm>
            <a:off x="1797845" y="3131313"/>
            <a:ext cx="4572000" cy="25658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browse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subject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filtry – časopisy, referenční díla, databáze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konkrétní tituly v oborových fasetách abecedně, u titulu vždy popis 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údaje o 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časopisu - zaměření, vydavatel, IF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cílový čtenář, údaje z ISSN </a:t>
            </a:r>
            <a:r>
              <a:rPr lang="cs-CZ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db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rozkliknutí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titulu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	prohlížení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čísel, ročníků atd.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72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71664" y="2240756"/>
            <a:ext cx="5509022" cy="485775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125000"/>
              </a:lnSpc>
            </a:pPr>
            <a:r>
              <a:rPr lang="cs-CZ" sz="2700" b="1" dirty="0">
                <a:latin typeface="Univers Com 65 Bold" pitchFamily="32" charset="0"/>
              </a:rPr>
              <a:t/>
            </a:r>
            <a:br>
              <a:rPr lang="cs-CZ" sz="2700" b="1" dirty="0">
                <a:latin typeface="Univers Com 65 Bold" pitchFamily="32" charset="0"/>
              </a:rPr>
            </a:br>
            <a:r>
              <a:rPr lang="cs-CZ" sz="2700" b="1" dirty="0" smtClean="0">
                <a:latin typeface="Univers Com 65 Bold" pitchFamily="32" charset="0"/>
              </a:rPr>
              <a:t>Prohlížení</a:t>
            </a:r>
            <a:endParaRPr lang="cs-CZ" sz="3000" b="1" dirty="0">
              <a:latin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71664" y="2834880"/>
            <a:ext cx="5509022" cy="2753915"/>
          </a:xfrm>
        </p:spPr>
        <p:txBody>
          <a:bodyPr>
            <a:normAutofit/>
          </a:bodyPr>
          <a:lstStyle/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500" cap="none" spc="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1601392" y="998935"/>
            <a:ext cx="5860256" cy="1079897"/>
            <a:chOff x="385" y="119"/>
            <a:chExt cx="4922" cy="907"/>
          </a:xfrm>
        </p:grpSpPr>
        <p:pic>
          <p:nvPicPr>
            <p:cNvPr id="2053" name="Picture 5" descr="NTK_logo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4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2055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grpSp>
            <p:nvGrpSpPr>
              <p:cNvPr id="2056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2061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062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grpSp>
            <p:nvGrpSpPr>
              <p:cNvPr id="2057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2059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060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sp>
            <p:nvSpPr>
              <p:cNvPr id="2058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6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pic>
        <p:nvPicPr>
          <p:cNvPr id="16" name="Obrázek 15"/>
          <p:cNvPicPr/>
          <p:nvPr/>
        </p:nvPicPr>
        <p:blipFill rotWithShape="1">
          <a:blip r:embed="rId4"/>
          <a:srcRect l="19610" t="7977" r="18403" b="21024"/>
          <a:stretch/>
        </p:blipFill>
        <p:spPr bwMode="auto">
          <a:xfrm>
            <a:off x="2426761" y="2834880"/>
            <a:ext cx="4960903" cy="34035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Ovál 2"/>
          <p:cNvSpPr/>
          <p:nvPr/>
        </p:nvSpPr>
        <p:spPr>
          <a:xfrm>
            <a:off x="6434983" y="3358497"/>
            <a:ext cx="239282" cy="230737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6434983" y="4520725"/>
            <a:ext cx="239282" cy="230737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6434983" y="5879507"/>
            <a:ext cx="239282" cy="264919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Přímá spojnice se šipkou 7"/>
          <p:cNvCxnSpPr/>
          <p:nvPr/>
        </p:nvCxnSpPr>
        <p:spPr>
          <a:xfrm flipV="1">
            <a:off x="6674265" y="2726531"/>
            <a:ext cx="982767" cy="70246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 flipV="1">
            <a:off x="6674265" y="3956703"/>
            <a:ext cx="1085316" cy="679390"/>
          </a:xfrm>
          <a:prstGeom prst="straightConnector1">
            <a:avLst/>
          </a:prstGeom>
          <a:ln w="63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>
            <a:stCxn id="6" idx="6"/>
          </p:cNvCxnSpPr>
          <p:nvPr/>
        </p:nvCxnSpPr>
        <p:spPr>
          <a:xfrm flipV="1">
            <a:off x="6674265" y="5409488"/>
            <a:ext cx="1085316" cy="60247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ovéPole 1"/>
          <p:cNvSpPr txBox="1"/>
          <p:nvPr/>
        </p:nvSpPr>
        <p:spPr>
          <a:xfrm>
            <a:off x="7607496" y="2566297"/>
            <a:ext cx="14168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/>
              <a:t>Nedostupné</a:t>
            </a:r>
            <a:r>
              <a:rPr lang="cs-CZ" sz="1200" dirty="0" smtClean="0"/>
              <a:t> </a:t>
            </a:r>
            <a:endParaRPr lang="cs-CZ" sz="12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7759581" y="3772969"/>
            <a:ext cx="13245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/>
              <a:t>D</a:t>
            </a:r>
            <a:r>
              <a:rPr lang="cs-CZ" sz="1600" b="1" dirty="0" smtClean="0"/>
              <a:t>ostupné</a:t>
            </a:r>
            <a:endParaRPr lang="cs-CZ" sz="1600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7862131" y="5118931"/>
            <a:ext cx="12818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/>
              <a:t>Vybrané články</a:t>
            </a:r>
            <a:endParaRPr lang="cs-CZ" sz="1600" b="1" dirty="0"/>
          </a:p>
        </p:txBody>
      </p:sp>
    </p:spTree>
    <p:extLst>
      <p:ext uri="{BB962C8B-B14F-4D97-AF65-F5344CB8AC3E}">
        <p14:creationId xmlns:p14="http://schemas.microsoft.com/office/powerpoint/2010/main" val="349829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71664" y="2240756"/>
            <a:ext cx="5509022" cy="485775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125000"/>
              </a:lnSpc>
            </a:pPr>
            <a:r>
              <a:rPr lang="cs-CZ" sz="2700" b="1" dirty="0">
                <a:latin typeface="Univers Com 65 Bold" pitchFamily="32" charset="0"/>
              </a:rPr>
              <a:t/>
            </a:r>
            <a:br>
              <a:rPr lang="cs-CZ" sz="2700" b="1" dirty="0">
                <a:latin typeface="Univers Com 65 Bold" pitchFamily="32" charset="0"/>
              </a:rPr>
            </a:br>
            <a:r>
              <a:rPr lang="cs-CZ" sz="2700" b="1" dirty="0" smtClean="0">
                <a:latin typeface="Univers Com 65 Bold" pitchFamily="32" charset="0"/>
              </a:rPr>
              <a:t>Vyhledávání</a:t>
            </a:r>
            <a:endParaRPr lang="cs-CZ" sz="3000" b="1" dirty="0">
              <a:latin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71664" y="2834880"/>
            <a:ext cx="5509022" cy="2753915"/>
          </a:xfrm>
        </p:spPr>
        <p:txBody>
          <a:bodyPr>
            <a:normAutofit/>
          </a:bodyPr>
          <a:lstStyle/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500" cap="none" spc="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1601392" y="998935"/>
            <a:ext cx="5860256" cy="1079897"/>
            <a:chOff x="385" y="119"/>
            <a:chExt cx="4922" cy="907"/>
          </a:xfrm>
        </p:grpSpPr>
        <p:pic>
          <p:nvPicPr>
            <p:cNvPr id="2053" name="Picture 5" descr="NTK_logo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4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2055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grpSp>
            <p:nvGrpSpPr>
              <p:cNvPr id="2056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2061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062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grpSp>
            <p:nvGrpSpPr>
              <p:cNvPr id="2057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2059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060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sp>
            <p:nvSpPr>
              <p:cNvPr id="2058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6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sp>
        <p:nvSpPr>
          <p:cNvPr id="3" name="Obdélník 2"/>
          <p:cNvSpPr/>
          <p:nvPr/>
        </p:nvSpPr>
        <p:spPr>
          <a:xfrm>
            <a:off x="1845470" y="3153925"/>
            <a:ext cx="4572000" cy="316676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rozdělené vyhledávání časopisů a referenčních děl, </a:t>
            </a: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databází</a:t>
            </a: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pokročilé vyhledávání – formulář, možnost nastavení filtru hledání ve všech časopisech nebo jen v </a:t>
            </a: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mě dostupných</a:t>
            </a:r>
            <a:endParaRPr lang="cs-CZ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vyhledávání v různých polích (kdekoliv, autor, název,…), booleovské operátory, uvozovky, </a:t>
            </a: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závorky. </a:t>
            </a:r>
            <a:r>
              <a:rPr lang="cs-CZ" sz="1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filtry</a:t>
            </a: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datum vydání, obor, </a:t>
            </a: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vydavatel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lemmatizace</a:t>
            </a:r>
            <a:endParaRPr lang="cs-CZ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vyhledávání v </a:t>
            </a: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citacích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průběžně </a:t>
            </a: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ukládá </a:t>
            </a:r>
            <a:r>
              <a:rPr lang="cs-CZ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historie vyhledávání </a:t>
            </a: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lze si znovu zobrazit </a:t>
            </a: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výsledky (</a:t>
            </a: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funkce </a:t>
            </a: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 </a:t>
            </a: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registrované uživatele</a:t>
            </a: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cs-CZ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cs-CZ" sz="12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prohledatelné</a:t>
            </a:r>
            <a:r>
              <a:rPr lang="cs-CZ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přes </a:t>
            </a:r>
            <a:r>
              <a:rPr lang="cs-CZ" sz="12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Summon</a:t>
            </a: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indexuje </a:t>
            </a:r>
            <a:r>
              <a:rPr lang="cs-CZ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metadata</a:t>
            </a: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 plné texty, obsah je poskytován od </a:t>
            </a: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vydavatele</a:t>
            </a: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cs-CZ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nabídka open </a:t>
            </a:r>
            <a:r>
              <a:rPr lang="cs-CZ" sz="12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</a:t>
            </a:r>
            <a:r>
              <a:rPr lang="cs-CZ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cs-CZ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 </a:t>
            </a:r>
            <a:r>
              <a:rPr lang="cs-CZ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journals</a:t>
            </a:r>
            <a:r>
              <a:rPr lang="cs-CZ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čas., čl</a:t>
            </a: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cs-CZ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Příklad („</a:t>
            </a:r>
            <a:r>
              <a:rPr lang="cs-CZ" sz="12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snake</a:t>
            </a:r>
            <a:r>
              <a:rPr lang="cs-CZ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venom</a:t>
            </a:r>
            <a:r>
              <a:rPr lang="cs-CZ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 OR „</a:t>
            </a:r>
            <a:r>
              <a:rPr lang="cs-CZ" sz="12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snake</a:t>
            </a:r>
            <a:r>
              <a:rPr lang="cs-CZ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poison</a:t>
            </a:r>
            <a:r>
              <a:rPr lang="cs-CZ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“) AND </a:t>
            </a:r>
            <a:r>
              <a:rPr lang="cs-CZ" sz="12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pharmacology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11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71664" y="2240756"/>
            <a:ext cx="5509022" cy="485775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125000"/>
              </a:lnSpc>
            </a:pPr>
            <a:r>
              <a:rPr lang="cs-CZ" sz="2700" b="1" dirty="0">
                <a:latin typeface="Univers Com 65 Bold" pitchFamily="32" charset="0"/>
              </a:rPr>
              <a:t/>
            </a:r>
            <a:br>
              <a:rPr lang="cs-CZ" sz="2700" b="1" dirty="0">
                <a:latin typeface="Univers Com 65 Bold" pitchFamily="32" charset="0"/>
              </a:rPr>
            </a:br>
            <a:r>
              <a:rPr lang="cs-CZ" sz="2700" b="1" dirty="0" smtClean="0">
                <a:latin typeface="Univers Com 65 Bold" pitchFamily="32" charset="0"/>
              </a:rPr>
              <a:t>Dodávání dokumentů v rámci MVS</a:t>
            </a:r>
            <a:endParaRPr lang="cs-CZ" sz="3000" b="1" dirty="0">
              <a:latin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71664" y="2834880"/>
            <a:ext cx="5509022" cy="2753915"/>
          </a:xfrm>
        </p:spPr>
        <p:txBody>
          <a:bodyPr>
            <a:normAutofit/>
          </a:bodyPr>
          <a:lstStyle/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cs-CZ" sz="1500" dirty="0">
                <a:latin typeface="Calibri" panose="020F0502020204030204" pitchFamily="34" charset="0"/>
              </a:rPr>
              <a:t>p</a:t>
            </a:r>
            <a:r>
              <a:rPr lang="cs-CZ" sz="1500" cap="none" spc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ro knihovny možné </a:t>
            </a:r>
            <a:r>
              <a:rPr lang="cs-CZ" sz="1500" cap="none" spc="0" dirty="0">
                <a:solidFill>
                  <a:schemeClr val="tx1"/>
                </a:solidFill>
                <a:latin typeface="Calibri" panose="020F0502020204030204" pitchFamily="34" charset="0"/>
              </a:rPr>
              <a:t>poštou, faxem, </a:t>
            </a:r>
            <a:r>
              <a:rPr lang="cs-CZ" sz="1500" cap="none" spc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via </a:t>
            </a:r>
            <a:r>
              <a:rPr lang="cs-CZ" sz="1500" cap="none" spc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VPK (do el. schránky)</a:t>
            </a:r>
            <a:endParaRPr lang="cs-CZ" sz="1500" cap="none" spc="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cs-CZ" sz="1500" cap="none" spc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u </a:t>
            </a:r>
            <a:r>
              <a:rPr lang="cs-CZ" sz="1500" cap="none" spc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Virtuální polytechnické knihovny - </a:t>
            </a:r>
            <a:r>
              <a:rPr lang="cs-CZ" sz="1500" cap="none" spc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tištěné </a:t>
            </a:r>
            <a:r>
              <a:rPr lang="cs-CZ" sz="1500" cap="none" spc="0" dirty="0">
                <a:solidFill>
                  <a:schemeClr val="tx1"/>
                </a:solidFill>
                <a:latin typeface="Calibri" panose="020F0502020204030204" pitchFamily="34" charset="0"/>
              </a:rPr>
              <a:t>kopie pro koncové uživatele knihoven a </a:t>
            </a:r>
            <a:r>
              <a:rPr lang="cs-CZ" sz="1500" cap="none" spc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fyzické osoby</a:t>
            </a:r>
            <a:r>
              <a:rPr lang="cs-CZ" sz="1500" dirty="0">
                <a:latin typeface="Calibri" panose="020F0502020204030204" pitchFamily="34" charset="0"/>
              </a:rPr>
              <a:t> </a:t>
            </a:r>
            <a:r>
              <a:rPr lang="cs-CZ" sz="1500" dirty="0" smtClean="0">
                <a:latin typeface="Calibri" panose="020F0502020204030204" pitchFamily="34" charset="0"/>
              </a:rPr>
              <a:t>(</a:t>
            </a:r>
            <a:r>
              <a:rPr lang="cs-CZ" sz="1500" cap="none" spc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knihovna </a:t>
            </a:r>
            <a:r>
              <a:rPr lang="cs-CZ" sz="1500" cap="none" spc="0" dirty="0">
                <a:solidFill>
                  <a:schemeClr val="tx1"/>
                </a:solidFill>
                <a:latin typeface="Calibri" panose="020F0502020204030204" pitchFamily="34" charset="0"/>
              </a:rPr>
              <a:t>knihovně </a:t>
            </a:r>
            <a:r>
              <a:rPr lang="cs-CZ" sz="1500" cap="none" spc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i elektronicky</a:t>
            </a:r>
            <a:r>
              <a:rPr lang="cs-CZ" sz="1500" cap="none" spc="0" dirty="0">
                <a:solidFill>
                  <a:schemeClr val="tx1"/>
                </a:solidFill>
                <a:latin typeface="Calibri" panose="020F0502020204030204" pitchFamily="34" charset="0"/>
              </a:rPr>
              <a:t>, koncovému uživateli vytištěnou </a:t>
            </a:r>
            <a:r>
              <a:rPr lang="cs-CZ" sz="1500" cap="none" spc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kopii</a:t>
            </a:r>
            <a:r>
              <a:rPr lang="cs-CZ" sz="1500" cap="none" spc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), komerční subjekty nemají nárok – licenční podmínky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cs-CZ" sz="1500" cap="none" spc="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cs-CZ" sz="1500" cap="none" spc="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1601392" y="998935"/>
            <a:ext cx="5860256" cy="1079897"/>
            <a:chOff x="385" y="119"/>
            <a:chExt cx="4922" cy="907"/>
          </a:xfrm>
        </p:grpSpPr>
        <p:pic>
          <p:nvPicPr>
            <p:cNvPr id="2053" name="Picture 5" descr="NTK_logo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4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2055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grpSp>
            <p:nvGrpSpPr>
              <p:cNvPr id="2056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2061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062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grpSp>
            <p:nvGrpSpPr>
              <p:cNvPr id="2057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2059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060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sp>
            <p:nvSpPr>
              <p:cNvPr id="2058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6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8736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234</Words>
  <Application>Microsoft Office PowerPoint</Application>
  <PresentationFormat>Předvádění na obrazovce (4:3)</PresentationFormat>
  <Paragraphs>92</Paragraphs>
  <Slides>7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Univers 55</vt:lpstr>
      <vt:lpstr>Univers Com 65 Bold</vt:lpstr>
      <vt:lpstr>Wingdings</vt:lpstr>
      <vt:lpstr>Motiv Office</vt:lpstr>
      <vt:lpstr> Taylor &amp; Francis</vt:lpstr>
      <vt:lpstr> </vt:lpstr>
      <vt:lpstr> </vt:lpstr>
      <vt:lpstr> Prohlížení</vt:lpstr>
      <vt:lpstr> Prohlížení</vt:lpstr>
      <vt:lpstr> Vyhledávání</vt:lpstr>
      <vt:lpstr> Dodávání dokumentů v rámci MVS</vt:lpstr>
    </vt:vector>
  </TitlesOfParts>
  <Company>NTK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Taylor &amp; Francis</dc:title>
  <dc:creator>Markéta Máliková</dc:creator>
  <cp:lastModifiedBy>Markéta Máliková</cp:lastModifiedBy>
  <cp:revision>19</cp:revision>
  <dcterms:created xsi:type="dcterms:W3CDTF">2016-05-25T13:30:07Z</dcterms:created>
  <dcterms:modified xsi:type="dcterms:W3CDTF">2016-05-27T13:41:01Z</dcterms:modified>
</cp:coreProperties>
</file>