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8" r:id="rId2"/>
    <p:sldId id="263" r:id="rId3"/>
    <p:sldId id="265" r:id="rId4"/>
    <p:sldId id="264" r:id="rId5"/>
    <p:sldId id="284" r:id="rId6"/>
    <p:sldId id="285" r:id="rId7"/>
    <p:sldId id="287" r:id="rId8"/>
    <p:sldId id="288" r:id="rId9"/>
    <p:sldId id="289" r:id="rId10"/>
    <p:sldId id="292" r:id="rId11"/>
    <p:sldId id="290" r:id="rId12"/>
    <p:sldId id="291" r:id="rId13"/>
    <p:sldId id="283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>
          <p15:clr>
            <a:srgbClr val="A4A3A4"/>
          </p15:clr>
        </p15:guide>
        <p15:guide id="2" orient="horz" pos="629">
          <p15:clr>
            <a:srgbClr val="A4A3A4"/>
          </p15:clr>
        </p15:guide>
        <p15:guide id="3" orient="horz" pos="997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217">
          <p15:clr>
            <a:srgbClr val="A4A3A4"/>
          </p15:clr>
        </p15:guide>
        <p15:guide id="6" orient="horz" pos="3681">
          <p15:clr>
            <a:srgbClr val="A4A3A4"/>
          </p15:clr>
        </p15:guide>
        <p15:guide id="7" orient="horz" pos="4054">
          <p15:clr>
            <a:srgbClr val="A4A3A4"/>
          </p15:clr>
        </p15:guide>
        <p15:guide id="8" pos="631">
          <p15:clr>
            <a:srgbClr val="A4A3A4"/>
          </p15:clr>
        </p15:guide>
        <p15:guide id="9" pos="1020">
          <p15:clr>
            <a:srgbClr val="A4A3A4"/>
          </p15:clr>
        </p15:guide>
        <p15:guide id="10" pos="5389">
          <p15:clr>
            <a:srgbClr val="A4A3A4"/>
          </p15:clr>
        </p15:guide>
        <p15:guide id="11" pos="3120">
          <p15:clr>
            <a:srgbClr val="A4A3A4"/>
          </p15:clr>
        </p15:guide>
        <p15:guide id="12" pos="219">
          <p15:clr>
            <a:srgbClr val="A4A3A4"/>
          </p15:clr>
        </p15:guide>
        <p15:guide id="13" pos="32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102D"/>
    <a:srgbClr val="D85497"/>
    <a:srgbClr val="E4363E"/>
    <a:srgbClr val="B0C92B"/>
    <a:srgbClr val="24A0D8"/>
    <a:srgbClr val="65656C"/>
    <a:srgbClr val="62922E"/>
    <a:srgbClr val="195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88" y="72"/>
      </p:cViewPr>
      <p:guideLst>
        <p:guide orient="horz" pos="1296"/>
        <p:guide orient="horz" pos="629"/>
        <p:guide orient="horz" pos="997"/>
        <p:guide orient="horz"/>
        <p:guide orient="horz" pos="217"/>
        <p:guide orient="horz" pos="3681"/>
        <p:guide orient="horz" pos="4054"/>
        <p:guide pos="631"/>
        <p:guide pos="1020"/>
        <p:guide pos="5389"/>
        <p:guide pos="3120"/>
        <p:guide pos="219"/>
        <p:guide pos="3292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-31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D065-03A5-4C09-9A36-A973175AAF75}" type="datetimeFigureOut">
              <a:rPr lang="en-GB" smtClean="0"/>
              <a:pPr/>
              <a:t>16/11/2017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9DCF-A131-4957-829E-DFB5C8C3E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86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9151067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9D1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ruta 5"/>
          <p:cNvSpPr txBox="1"/>
          <p:nvPr userDrawn="1"/>
        </p:nvSpPr>
        <p:spPr>
          <a:xfrm>
            <a:off x="7103422" y="263482"/>
            <a:ext cx="17796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1" dirty="0" smtClean="0"/>
              <a:t>KTH ROYAL INSTITUTE</a:t>
            </a:r>
            <a:br>
              <a:rPr lang="sv-SE" sz="1100" b="1" dirty="0" smtClean="0"/>
            </a:br>
            <a:r>
              <a:rPr lang="sv-SE" sz="1100" b="1" dirty="0" smtClean="0"/>
              <a:t>OF</a:t>
            </a:r>
            <a:r>
              <a:rPr lang="sv-SE" sz="1100" b="1" baseline="0" dirty="0" smtClean="0"/>
              <a:t> TECHNOLOGY</a:t>
            </a:r>
            <a:endParaRPr lang="sv-SE" sz="1100" b="1" dirty="0"/>
          </a:p>
        </p:txBody>
      </p:sp>
    </p:spTree>
    <p:extLst>
      <p:ext uri="{BB962C8B-B14F-4D97-AF65-F5344CB8AC3E}">
        <p14:creationId xmlns:p14="http://schemas.microsoft.com/office/powerpoint/2010/main" val="3404802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19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9D1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33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2663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4203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Platshållare för diagram 7"/>
          <p:cNvSpPr>
            <a:spLocks noGrp="1"/>
          </p:cNvSpPr>
          <p:nvPr>
            <p:ph type="chart" sz="quarter" idx="13"/>
          </p:nvPr>
        </p:nvSpPr>
        <p:spPr>
          <a:xfrm>
            <a:off x="5226050" y="1582740"/>
            <a:ext cx="3328988" cy="4078286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495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619250" y="1582739"/>
            <a:ext cx="3328988" cy="407828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736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-10639" y="1582739"/>
            <a:ext cx="9208426" cy="4713858"/>
          </a:xfrm>
          <a:custGeom>
            <a:avLst/>
            <a:gdLst>
              <a:gd name="connsiteX0" fmla="*/ 708568 w 9144000"/>
              <a:gd name="connsiteY0" fmla="*/ 0 h 4251325"/>
              <a:gd name="connsiteX1" fmla="*/ 9144000 w 9144000"/>
              <a:gd name="connsiteY1" fmla="*/ 0 h 4251325"/>
              <a:gd name="connsiteX2" fmla="*/ 9144000 w 9144000"/>
              <a:gd name="connsiteY2" fmla="*/ 0 h 4251325"/>
              <a:gd name="connsiteX3" fmla="*/ 9144000 w 9144000"/>
              <a:gd name="connsiteY3" fmla="*/ 3542757 h 4251325"/>
              <a:gd name="connsiteX4" fmla="*/ 8435432 w 9144000"/>
              <a:gd name="connsiteY4" fmla="*/ 4251325 h 4251325"/>
              <a:gd name="connsiteX5" fmla="*/ 0 w 9144000"/>
              <a:gd name="connsiteY5" fmla="*/ 4251325 h 4251325"/>
              <a:gd name="connsiteX6" fmla="*/ 0 w 9144000"/>
              <a:gd name="connsiteY6" fmla="*/ 4251325 h 4251325"/>
              <a:gd name="connsiteX7" fmla="*/ 0 w 9144000"/>
              <a:gd name="connsiteY7" fmla="*/ 708568 h 4251325"/>
              <a:gd name="connsiteX8" fmla="*/ 708568 w 9144000"/>
              <a:gd name="connsiteY8" fmla="*/ 0 h 4251325"/>
              <a:gd name="connsiteX0" fmla="*/ 180030 w 9301262"/>
              <a:gd name="connsiteY0" fmla="*/ 0 h 4260850"/>
              <a:gd name="connsiteX1" fmla="*/ 9301262 w 9301262"/>
              <a:gd name="connsiteY1" fmla="*/ 9525 h 4260850"/>
              <a:gd name="connsiteX2" fmla="*/ 9301262 w 9301262"/>
              <a:gd name="connsiteY2" fmla="*/ 9525 h 4260850"/>
              <a:gd name="connsiteX3" fmla="*/ 9301262 w 9301262"/>
              <a:gd name="connsiteY3" fmla="*/ 3552282 h 4260850"/>
              <a:gd name="connsiteX4" fmla="*/ 8592694 w 9301262"/>
              <a:gd name="connsiteY4" fmla="*/ 4260850 h 4260850"/>
              <a:gd name="connsiteX5" fmla="*/ 157262 w 9301262"/>
              <a:gd name="connsiteY5" fmla="*/ 4260850 h 4260850"/>
              <a:gd name="connsiteX6" fmla="*/ 157262 w 9301262"/>
              <a:gd name="connsiteY6" fmla="*/ 4260850 h 4260850"/>
              <a:gd name="connsiteX7" fmla="*/ 157262 w 9301262"/>
              <a:gd name="connsiteY7" fmla="*/ 718093 h 4260850"/>
              <a:gd name="connsiteX8" fmla="*/ 180030 w 9301262"/>
              <a:gd name="connsiteY8" fmla="*/ 0 h 4260850"/>
              <a:gd name="connsiteX0" fmla="*/ 23406 w 9144638"/>
              <a:gd name="connsiteY0" fmla="*/ 0 h 4260850"/>
              <a:gd name="connsiteX1" fmla="*/ 9144638 w 9144638"/>
              <a:gd name="connsiteY1" fmla="*/ 9525 h 4260850"/>
              <a:gd name="connsiteX2" fmla="*/ 9144638 w 9144638"/>
              <a:gd name="connsiteY2" fmla="*/ 9525 h 4260850"/>
              <a:gd name="connsiteX3" fmla="*/ 9144638 w 9144638"/>
              <a:gd name="connsiteY3" fmla="*/ 3552282 h 4260850"/>
              <a:gd name="connsiteX4" fmla="*/ 8436070 w 9144638"/>
              <a:gd name="connsiteY4" fmla="*/ 4260850 h 4260850"/>
              <a:gd name="connsiteX5" fmla="*/ 638 w 9144638"/>
              <a:gd name="connsiteY5" fmla="*/ 4260850 h 4260850"/>
              <a:gd name="connsiteX6" fmla="*/ 638 w 9144638"/>
              <a:gd name="connsiteY6" fmla="*/ 4260850 h 4260850"/>
              <a:gd name="connsiteX7" fmla="*/ 638 w 9144638"/>
              <a:gd name="connsiteY7" fmla="*/ 718093 h 4260850"/>
              <a:gd name="connsiteX8" fmla="*/ 23406 w 9144638"/>
              <a:gd name="connsiteY8" fmla="*/ 0 h 4260850"/>
              <a:gd name="connsiteX0" fmla="*/ 11705 w 9161512"/>
              <a:gd name="connsiteY0" fmla="*/ 9525 h 4251325"/>
              <a:gd name="connsiteX1" fmla="*/ 9161512 w 9161512"/>
              <a:gd name="connsiteY1" fmla="*/ 0 h 4251325"/>
              <a:gd name="connsiteX2" fmla="*/ 9161512 w 9161512"/>
              <a:gd name="connsiteY2" fmla="*/ 0 h 4251325"/>
              <a:gd name="connsiteX3" fmla="*/ 9161512 w 9161512"/>
              <a:gd name="connsiteY3" fmla="*/ 3542757 h 4251325"/>
              <a:gd name="connsiteX4" fmla="*/ 8452944 w 9161512"/>
              <a:gd name="connsiteY4" fmla="*/ 4251325 h 4251325"/>
              <a:gd name="connsiteX5" fmla="*/ 17512 w 9161512"/>
              <a:gd name="connsiteY5" fmla="*/ 4251325 h 4251325"/>
              <a:gd name="connsiteX6" fmla="*/ 17512 w 9161512"/>
              <a:gd name="connsiteY6" fmla="*/ 4251325 h 4251325"/>
              <a:gd name="connsiteX7" fmla="*/ 17512 w 9161512"/>
              <a:gd name="connsiteY7" fmla="*/ 708568 h 4251325"/>
              <a:gd name="connsiteX8" fmla="*/ 11705 w 9161512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8441308 w 9149876"/>
              <a:gd name="connsiteY4" fmla="*/ 42513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1316608 w 9149876"/>
              <a:gd name="connsiteY4" fmla="*/ 39465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542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23432 w 9156700"/>
              <a:gd name="connsiteY4" fmla="*/ 39465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0 w 9156700"/>
              <a:gd name="connsiteY6" fmla="*/ 4270375 h 4270375"/>
              <a:gd name="connsiteX7" fmla="*/ 12700 w 9156700"/>
              <a:gd name="connsiteY7" fmla="*/ 708568 h 4270375"/>
              <a:gd name="connsiteX8" fmla="*/ 6893 w 9156700"/>
              <a:gd name="connsiteY8" fmla="*/ 9525 h 427037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084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211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57675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13243 w 9163050"/>
              <a:gd name="connsiteY0" fmla="*/ 9525 h 4295946"/>
              <a:gd name="connsiteX1" fmla="*/ 9163050 w 9163050"/>
              <a:gd name="connsiteY1" fmla="*/ 0 h 4295946"/>
              <a:gd name="connsiteX2" fmla="*/ 9163050 w 9163050"/>
              <a:gd name="connsiteY2" fmla="*/ 0 h 4295946"/>
              <a:gd name="connsiteX3" fmla="*/ 9163050 w 9163050"/>
              <a:gd name="connsiteY3" fmla="*/ 3923757 h 4295946"/>
              <a:gd name="connsiteX4" fmla="*/ 1348832 w 9163050"/>
              <a:gd name="connsiteY4" fmla="*/ 3921125 h 4295946"/>
              <a:gd name="connsiteX5" fmla="*/ 1209675 w 9163050"/>
              <a:gd name="connsiteY5" fmla="*/ 4283160 h 4295946"/>
              <a:gd name="connsiteX6" fmla="*/ 0 w 9163050"/>
              <a:gd name="connsiteY6" fmla="*/ 4295946 h 4295946"/>
              <a:gd name="connsiteX7" fmla="*/ 19050 w 9163050"/>
              <a:gd name="connsiteY7" fmla="*/ 708568 h 4295946"/>
              <a:gd name="connsiteX8" fmla="*/ 13243 w 9163050"/>
              <a:gd name="connsiteY8" fmla="*/ 9525 h 4295946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1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2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30693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59604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6812"/>
              <a:gd name="connsiteX1" fmla="*/ 9156700 w 9156700"/>
              <a:gd name="connsiteY1" fmla="*/ 0 h 4276812"/>
              <a:gd name="connsiteX2" fmla="*/ 9156700 w 9156700"/>
              <a:gd name="connsiteY2" fmla="*/ 0 h 4276812"/>
              <a:gd name="connsiteX3" fmla="*/ 9156700 w 9156700"/>
              <a:gd name="connsiteY3" fmla="*/ 3923757 h 4276812"/>
              <a:gd name="connsiteX4" fmla="*/ 1342482 w 9156700"/>
              <a:gd name="connsiteY4" fmla="*/ 3959604 h 4276812"/>
              <a:gd name="connsiteX5" fmla="*/ 1203325 w 9156700"/>
              <a:gd name="connsiteY5" fmla="*/ 4267882 h 4276812"/>
              <a:gd name="connsiteX6" fmla="*/ 0 w 9156700"/>
              <a:gd name="connsiteY6" fmla="*/ 4276812 h 4276812"/>
              <a:gd name="connsiteX7" fmla="*/ 12700 w 9156700"/>
              <a:gd name="connsiteY7" fmla="*/ 708568 h 4276812"/>
              <a:gd name="connsiteX8" fmla="*/ 6893 w 9156700"/>
              <a:gd name="connsiteY8" fmla="*/ 9525 h 427681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69276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54641"/>
              <a:gd name="connsiteY0" fmla="*/ 9525 h 4267882"/>
              <a:gd name="connsiteX1" fmla="*/ 9149876 w 9154641"/>
              <a:gd name="connsiteY1" fmla="*/ 0 h 4267882"/>
              <a:gd name="connsiteX2" fmla="*/ 9149876 w 9154641"/>
              <a:gd name="connsiteY2" fmla="*/ 0 h 4267882"/>
              <a:gd name="connsiteX3" fmla="*/ 9154641 w 9154641"/>
              <a:gd name="connsiteY3" fmla="*/ 3952802 h 4267882"/>
              <a:gd name="connsiteX4" fmla="*/ 1338039 w 9154641"/>
              <a:gd name="connsiteY4" fmla="*/ 3954857 h 4267882"/>
              <a:gd name="connsiteX5" fmla="*/ 1196501 w 9154641"/>
              <a:gd name="connsiteY5" fmla="*/ 4267882 h 4267882"/>
              <a:gd name="connsiteX6" fmla="*/ 2701 w 9154641"/>
              <a:gd name="connsiteY6" fmla="*/ 4264722 h 4267882"/>
              <a:gd name="connsiteX7" fmla="*/ 5876 w 9154641"/>
              <a:gd name="connsiteY7" fmla="*/ 708568 h 4267882"/>
              <a:gd name="connsiteX8" fmla="*/ 69 w 9154641"/>
              <a:gd name="connsiteY8" fmla="*/ 9525 h 4267882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9702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174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0600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7847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19844 w 9150032"/>
              <a:gd name="connsiteY4" fmla="*/ 3967847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5 w 9150032"/>
              <a:gd name="connsiteY4" fmla="*/ 3960599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3115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3115 w 9150032"/>
              <a:gd name="connsiteY5" fmla="*/ 4275168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4831"/>
              <a:gd name="connsiteX1" fmla="*/ 9149876 w 9150032"/>
              <a:gd name="connsiteY1" fmla="*/ 9702 h 4284831"/>
              <a:gd name="connsiteX2" fmla="*/ 9149876 w 9150032"/>
              <a:gd name="connsiteY2" fmla="*/ 89 h 4284831"/>
              <a:gd name="connsiteX3" fmla="*/ 9141983 w 9150032"/>
              <a:gd name="connsiteY3" fmla="*/ 3960138 h 4284831"/>
              <a:gd name="connsiteX4" fmla="*/ 1326965 w 9150032"/>
              <a:gd name="connsiteY4" fmla="*/ 3960599 h 4284831"/>
              <a:gd name="connsiteX5" fmla="*/ 1210742 w 9150032"/>
              <a:gd name="connsiteY5" fmla="*/ 4284831 h 4284831"/>
              <a:gd name="connsiteX6" fmla="*/ 2701 w 9150032"/>
              <a:gd name="connsiteY6" fmla="*/ 4279257 h 4284831"/>
              <a:gd name="connsiteX7" fmla="*/ 5876 w 9150032"/>
              <a:gd name="connsiteY7" fmla="*/ 718270 h 4284831"/>
              <a:gd name="connsiteX8" fmla="*/ 69 w 9150032"/>
              <a:gd name="connsiteY8" fmla="*/ 0 h 4284831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4089"/>
              <a:gd name="connsiteX1" fmla="*/ 9149876 w 9150032"/>
              <a:gd name="connsiteY1" fmla="*/ 9702 h 4284089"/>
              <a:gd name="connsiteX2" fmla="*/ 9149876 w 9150032"/>
              <a:gd name="connsiteY2" fmla="*/ 89 h 4284089"/>
              <a:gd name="connsiteX3" fmla="*/ 9141983 w 9150032"/>
              <a:gd name="connsiteY3" fmla="*/ 3960138 h 4284089"/>
              <a:gd name="connsiteX4" fmla="*/ 1326965 w 9150032"/>
              <a:gd name="connsiteY4" fmla="*/ 3960599 h 4284089"/>
              <a:gd name="connsiteX5" fmla="*/ 1213116 w 9150032"/>
              <a:gd name="connsiteY5" fmla="*/ 4282416 h 4284089"/>
              <a:gd name="connsiteX6" fmla="*/ 2701 w 9150032"/>
              <a:gd name="connsiteY6" fmla="*/ 4284089 h 4284089"/>
              <a:gd name="connsiteX7" fmla="*/ 5876 w 9150032"/>
              <a:gd name="connsiteY7" fmla="*/ 718270 h 4284089"/>
              <a:gd name="connsiteX8" fmla="*/ 69 w 9150032"/>
              <a:gd name="connsiteY8" fmla="*/ 0 h 4284089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5075 w 9150032"/>
              <a:gd name="connsiteY6" fmla="*/ 4281672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5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2219 w 9150032"/>
              <a:gd name="connsiteY4" fmla="*/ 3970263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7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31714 w 9150006"/>
              <a:gd name="connsiteY4" fmla="*/ 3963015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17134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07470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5733 w 9150006"/>
              <a:gd name="connsiteY5" fmla="*/ 4005054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3360 w 9150006"/>
              <a:gd name="connsiteY5" fmla="*/ 4002638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213854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196100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65541"/>
              <a:gd name="connsiteX1" fmla="*/ 9150613 w 9152201"/>
              <a:gd name="connsiteY1" fmla="*/ 9702 h 4265541"/>
              <a:gd name="connsiteX2" fmla="*/ 9150613 w 9152201"/>
              <a:gd name="connsiteY2" fmla="*/ 89 h 4265541"/>
              <a:gd name="connsiteX3" fmla="*/ 9140347 w 9152201"/>
              <a:gd name="connsiteY3" fmla="*/ 3967387 h 4265541"/>
              <a:gd name="connsiteX4" fmla="*/ 1344317 w 9152201"/>
              <a:gd name="connsiteY4" fmla="*/ 3963016 h 4265541"/>
              <a:gd name="connsiteX5" fmla="*/ 1269350 w 9152201"/>
              <a:gd name="connsiteY5" fmla="*/ 4009885 h 4265541"/>
              <a:gd name="connsiteX6" fmla="*/ 1262230 w 9152201"/>
              <a:gd name="connsiteY6" fmla="*/ 4220084 h 4265541"/>
              <a:gd name="connsiteX7" fmla="*/ 1196100 w 9152201"/>
              <a:gd name="connsiteY7" fmla="*/ 4258492 h 4265541"/>
              <a:gd name="connsiteX8" fmla="*/ 4376 w 9152201"/>
              <a:gd name="connsiteY8" fmla="*/ 4265541 h 4265541"/>
              <a:gd name="connsiteX9" fmla="*/ 6613 w 9152201"/>
              <a:gd name="connsiteY9" fmla="*/ 718270 h 4265541"/>
              <a:gd name="connsiteX10" fmla="*/ 806 w 9152201"/>
              <a:gd name="connsiteY10" fmla="*/ 0 h 4265541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75580"/>
              <a:gd name="connsiteX1" fmla="*/ 9150613 w 9152201"/>
              <a:gd name="connsiteY1" fmla="*/ 9702 h 4275580"/>
              <a:gd name="connsiteX2" fmla="*/ 9150613 w 9152201"/>
              <a:gd name="connsiteY2" fmla="*/ 89 h 4275580"/>
              <a:gd name="connsiteX3" fmla="*/ 9140347 w 9152201"/>
              <a:gd name="connsiteY3" fmla="*/ 3967387 h 4275580"/>
              <a:gd name="connsiteX4" fmla="*/ 1344317 w 9152201"/>
              <a:gd name="connsiteY4" fmla="*/ 3963016 h 4275580"/>
              <a:gd name="connsiteX5" fmla="*/ 1269350 w 9152201"/>
              <a:gd name="connsiteY5" fmla="*/ 4009885 h 4275580"/>
              <a:gd name="connsiteX6" fmla="*/ 1262230 w 9152201"/>
              <a:gd name="connsiteY6" fmla="*/ 4220084 h 4275580"/>
              <a:gd name="connsiteX7" fmla="*/ 1173736 w 9152201"/>
              <a:gd name="connsiteY7" fmla="*/ 4268653 h 4275580"/>
              <a:gd name="connsiteX8" fmla="*/ 4376 w 9152201"/>
              <a:gd name="connsiteY8" fmla="*/ 4265541 h 4275580"/>
              <a:gd name="connsiteX9" fmla="*/ 6613 w 9152201"/>
              <a:gd name="connsiteY9" fmla="*/ 718270 h 4275580"/>
              <a:gd name="connsiteX10" fmla="*/ 806 w 9152201"/>
              <a:gd name="connsiteY10" fmla="*/ 0 h 4275580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90821"/>
              <a:gd name="connsiteX1" fmla="*/ 9150613 w 9152201"/>
              <a:gd name="connsiteY1" fmla="*/ 9702 h 4290821"/>
              <a:gd name="connsiteX2" fmla="*/ 9150613 w 9152201"/>
              <a:gd name="connsiteY2" fmla="*/ 89 h 4290821"/>
              <a:gd name="connsiteX3" fmla="*/ 9140347 w 9152201"/>
              <a:gd name="connsiteY3" fmla="*/ 3967387 h 4290821"/>
              <a:gd name="connsiteX4" fmla="*/ 1344317 w 9152201"/>
              <a:gd name="connsiteY4" fmla="*/ 3963016 h 4290821"/>
              <a:gd name="connsiteX5" fmla="*/ 1269350 w 9152201"/>
              <a:gd name="connsiteY5" fmla="*/ 4009885 h 4290821"/>
              <a:gd name="connsiteX6" fmla="*/ 1262230 w 9152201"/>
              <a:gd name="connsiteY6" fmla="*/ 4220084 h 4290821"/>
              <a:gd name="connsiteX7" fmla="*/ 1173736 w 9152201"/>
              <a:gd name="connsiteY7" fmla="*/ 4268653 h 4290821"/>
              <a:gd name="connsiteX8" fmla="*/ 4376 w 9152201"/>
              <a:gd name="connsiteY8" fmla="*/ 4265541 h 4290821"/>
              <a:gd name="connsiteX9" fmla="*/ 6613 w 9152201"/>
              <a:gd name="connsiteY9" fmla="*/ 718270 h 4290821"/>
              <a:gd name="connsiteX10" fmla="*/ 806 w 9152201"/>
              <a:gd name="connsiteY10" fmla="*/ 0 h 4290821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4376 w 9152201"/>
              <a:gd name="connsiteY8" fmla="*/ 4265541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2201"/>
              <a:gd name="connsiteY0" fmla="*/ 0 h 4275702"/>
              <a:gd name="connsiteX1" fmla="*/ 9150613 w 9152201"/>
              <a:gd name="connsiteY1" fmla="*/ 9702 h 4275702"/>
              <a:gd name="connsiteX2" fmla="*/ 9150613 w 9152201"/>
              <a:gd name="connsiteY2" fmla="*/ 89 h 4275702"/>
              <a:gd name="connsiteX3" fmla="*/ 9140347 w 9152201"/>
              <a:gd name="connsiteY3" fmla="*/ 3967387 h 4275702"/>
              <a:gd name="connsiteX4" fmla="*/ 1344317 w 9152201"/>
              <a:gd name="connsiteY4" fmla="*/ 3963016 h 4275702"/>
              <a:gd name="connsiteX5" fmla="*/ 1269350 w 9152201"/>
              <a:gd name="connsiteY5" fmla="*/ 4009885 h 4275702"/>
              <a:gd name="connsiteX6" fmla="*/ 1262230 w 9152201"/>
              <a:gd name="connsiteY6" fmla="*/ 4220084 h 4275702"/>
              <a:gd name="connsiteX7" fmla="*/ 1173736 w 9152201"/>
              <a:gd name="connsiteY7" fmla="*/ 4268653 h 4275702"/>
              <a:gd name="connsiteX8" fmla="*/ 0 w 9152201"/>
              <a:gd name="connsiteY8" fmla="*/ 4275702 h 4275702"/>
              <a:gd name="connsiteX9" fmla="*/ 6613 w 9152201"/>
              <a:gd name="connsiteY9" fmla="*/ 718270 h 4275702"/>
              <a:gd name="connsiteX10" fmla="*/ 806 w 9152201"/>
              <a:gd name="connsiteY10" fmla="*/ 0 h 4275702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0 w 9152201"/>
              <a:gd name="connsiteY8" fmla="*/ 4265542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45123 w 9153007"/>
              <a:gd name="connsiteY4" fmla="*/ 396301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39531 w 9153007"/>
              <a:gd name="connsiteY4" fmla="*/ 3968097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1134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4881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67917"/>
              <a:gd name="connsiteY0" fmla="*/ 0 h 4276230"/>
              <a:gd name="connsiteX1" fmla="*/ 9151419 w 9167917"/>
              <a:gd name="connsiteY1" fmla="*/ 9702 h 4276230"/>
              <a:gd name="connsiteX2" fmla="*/ 9151419 w 9167917"/>
              <a:gd name="connsiteY2" fmla="*/ 89 h 4276230"/>
              <a:gd name="connsiteX3" fmla="*/ 9167917 w 9167917"/>
              <a:gd name="connsiteY3" fmla="*/ 3974881 h 4276230"/>
              <a:gd name="connsiteX4" fmla="*/ 1352489 w 9167917"/>
              <a:gd name="connsiteY4" fmla="*/ 3975946 h 4276230"/>
              <a:gd name="connsiteX5" fmla="*/ 1270156 w 9167917"/>
              <a:gd name="connsiteY5" fmla="*/ 4009885 h 4276230"/>
              <a:gd name="connsiteX6" fmla="*/ 1263036 w 9167917"/>
              <a:gd name="connsiteY6" fmla="*/ 4220084 h 4276230"/>
              <a:gd name="connsiteX7" fmla="*/ 1174542 w 9167917"/>
              <a:gd name="connsiteY7" fmla="*/ 4268653 h 4276230"/>
              <a:gd name="connsiteX8" fmla="*/ 806 w 9167917"/>
              <a:gd name="connsiteY8" fmla="*/ 4265543 h 4276230"/>
              <a:gd name="connsiteX9" fmla="*/ 7419 w 9167917"/>
              <a:gd name="connsiteY9" fmla="*/ 718270 h 4276230"/>
              <a:gd name="connsiteX10" fmla="*/ 806 w 9167917"/>
              <a:gd name="connsiteY10" fmla="*/ 0 h 4276230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6 w 9167917"/>
              <a:gd name="connsiteY8" fmla="*/ 4250555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90722 w 9257833"/>
              <a:gd name="connsiteY0" fmla="*/ 0 h 4268653"/>
              <a:gd name="connsiteX1" fmla="*/ 9241335 w 9257833"/>
              <a:gd name="connsiteY1" fmla="*/ 9702 h 4268653"/>
              <a:gd name="connsiteX2" fmla="*/ 9241335 w 9257833"/>
              <a:gd name="connsiteY2" fmla="*/ 89 h 4268653"/>
              <a:gd name="connsiteX3" fmla="*/ 9257833 w 9257833"/>
              <a:gd name="connsiteY3" fmla="*/ 3974881 h 4268653"/>
              <a:gd name="connsiteX4" fmla="*/ 1442405 w 9257833"/>
              <a:gd name="connsiteY4" fmla="*/ 3975946 h 4268653"/>
              <a:gd name="connsiteX5" fmla="*/ 1360072 w 9257833"/>
              <a:gd name="connsiteY5" fmla="*/ 4009885 h 4268653"/>
              <a:gd name="connsiteX6" fmla="*/ 1352952 w 9257833"/>
              <a:gd name="connsiteY6" fmla="*/ 4220084 h 4268653"/>
              <a:gd name="connsiteX7" fmla="*/ 1264458 w 9257833"/>
              <a:gd name="connsiteY7" fmla="*/ 4268653 h 4268653"/>
              <a:gd name="connsiteX8" fmla="*/ 0 w 9257833"/>
              <a:gd name="connsiteY8" fmla="*/ 4246809 h 4268653"/>
              <a:gd name="connsiteX9" fmla="*/ 97335 w 9257833"/>
              <a:gd name="connsiteY9" fmla="*/ 718270 h 4268653"/>
              <a:gd name="connsiteX10" fmla="*/ 90722 w 9257833"/>
              <a:gd name="connsiteY10" fmla="*/ 0 h 4268653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7 w 9167917"/>
              <a:gd name="connsiteY8" fmla="*/ 4261796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70102 w 9237213"/>
              <a:gd name="connsiteY0" fmla="*/ 0 h 4273036"/>
              <a:gd name="connsiteX1" fmla="*/ 9220715 w 9237213"/>
              <a:gd name="connsiteY1" fmla="*/ 9702 h 4273036"/>
              <a:gd name="connsiteX2" fmla="*/ 9220715 w 9237213"/>
              <a:gd name="connsiteY2" fmla="*/ 89 h 4273036"/>
              <a:gd name="connsiteX3" fmla="*/ 9237213 w 9237213"/>
              <a:gd name="connsiteY3" fmla="*/ 3974881 h 4273036"/>
              <a:gd name="connsiteX4" fmla="*/ 1421785 w 9237213"/>
              <a:gd name="connsiteY4" fmla="*/ 3975946 h 4273036"/>
              <a:gd name="connsiteX5" fmla="*/ 1339452 w 9237213"/>
              <a:gd name="connsiteY5" fmla="*/ 4009885 h 4273036"/>
              <a:gd name="connsiteX6" fmla="*/ 1332332 w 9237213"/>
              <a:gd name="connsiteY6" fmla="*/ 4220084 h 4273036"/>
              <a:gd name="connsiteX7" fmla="*/ 1243838 w 9237213"/>
              <a:gd name="connsiteY7" fmla="*/ 4268653 h 4273036"/>
              <a:gd name="connsiteX8" fmla="*/ 0 w 9237213"/>
              <a:gd name="connsiteY8" fmla="*/ 4273036 h 4273036"/>
              <a:gd name="connsiteX9" fmla="*/ 76715 w 9237213"/>
              <a:gd name="connsiteY9" fmla="*/ 718270 h 4273036"/>
              <a:gd name="connsiteX10" fmla="*/ 70102 w 9237213"/>
              <a:gd name="connsiteY10" fmla="*/ 0 h 4273036"/>
              <a:gd name="connsiteX0" fmla="*/ 53607 w 9220718"/>
              <a:gd name="connsiteY0" fmla="*/ 0 h 4268653"/>
              <a:gd name="connsiteX1" fmla="*/ 9204220 w 9220718"/>
              <a:gd name="connsiteY1" fmla="*/ 9702 h 4268653"/>
              <a:gd name="connsiteX2" fmla="*/ 9204220 w 9220718"/>
              <a:gd name="connsiteY2" fmla="*/ 89 h 4268653"/>
              <a:gd name="connsiteX3" fmla="*/ 9220718 w 9220718"/>
              <a:gd name="connsiteY3" fmla="*/ 3974881 h 4268653"/>
              <a:gd name="connsiteX4" fmla="*/ 1405290 w 9220718"/>
              <a:gd name="connsiteY4" fmla="*/ 3975946 h 4268653"/>
              <a:gd name="connsiteX5" fmla="*/ 1322957 w 9220718"/>
              <a:gd name="connsiteY5" fmla="*/ 4009885 h 4268653"/>
              <a:gd name="connsiteX6" fmla="*/ 1315837 w 9220718"/>
              <a:gd name="connsiteY6" fmla="*/ 4220084 h 4268653"/>
              <a:gd name="connsiteX7" fmla="*/ 1227343 w 9220718"/>
              <a:gd name="connsiteY7" fmla="*/ 4268653 h 4268653"/>
              <a:gd name="connsiteX8" fmla="*/ 0 w 9220718"/>
              <a:gd name="connsiteY8" fmla="*/ 4265542 h 4268653"/>
              <a:gd name="connsiteX9" fmla="*/ 60220 w 9220718"/>
              <a:gd name="connsiteY9" fmla="*/ 718270 h 4268653"/>
              <a:gd name="connsiteX10" fmla="*/ 53607 w 9220718"/>
              <a:gd name="connsiteY10" fmla="*/ 0 h 4268653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27343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06724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17785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1084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8 w 9220718"/>
              <a:gd name="connsiteY0" fmla="*/ 0 h 4271068"/>
              <a:gd name="connsiteX1" fmla="*/ 9204220 w 9220718"/>
              <a:gd name="connsiteY1" fmla="*/ 9701 h 4271068"/>
              <a:gd name="connsiteX2" fmla="*/ 9204220 w 9220718"/>
              <a:gd name="connsiteY2" fmla="*/ 88 h 4271068"/>
              <a:gd name="connsiteX3" fmla="*/ 9220718 w 9220718"/>
              <a:gd name="connsiteY3" fmla="*/ 3974880 h 4271068"/>
              <a:gd name="connsiteX4" fmla="*/ 1405290 w 9220718"/>
              <a:gd name="connsiteY4" fmla="*/ 3975945 h 4271068"/>
              <a:gd name="connsiteX5" fmla="*/ 1322957 w 9220718"/>
              <a:gd name="connsiteY5" fmla="*/ 4009884 h 4271068"/>
              <a:gd name="connsiteX6" fmla="*/ 1315837 w 9220718"/>
              <a:gd name="connsiteY6" fmla="*/ 4220083 h 4271068"/>
              <a:gd name="connsiteX7" fmla="*/ 1210847 w 9220718"/>
              <a:gd name="connsiteY7" fmla="*/ 4268652 h 4271068"/>
              <a:gd name="connsiteX8" fmla="*/ 0 w 9220718"/>
              <a:gd name="connsiteY8" fmla="*/ 4265541 h 4271068"/>
              <a:gd name="connsiteX9" fmla="*/ 60220 w 9220718"/>
              <a:gd name="connsiteY9" fmla="*/ 718269 h 4271068"/>
              <a:gd name="connsiteX10" fmla="*/ 53608 w 9220718"/>
              <a:gd name="connsiteY10" fmla="*/ 0 h 4271068"/>
              <a:gd name="connsiteX0" fmla="*/ 92467 w 9259577"/>
              <a:gd name="connsiteY0" fmla="*/ 0 h 4271068"/>
              <a:gd name="connsiteX1" fmla="*/ 9243079 w 9259577"/>
              <a:gd name="connsiteY1" fmla="*/ 9701 h 4271068"/>
              <a:gd name="connsiteX2" fmla="*/ 9243079 w 9259577"/>
              <a:gd name="connsiteY2" fmla="*/ 88 h 4271068"/>
              <a:gd name="connsiteX3" fmla="*/ 9259577 w 9259577"/>
              <a:gd name="connsiteY3" fmla="*/ 3974880 h 4271068"/>
              <a:gd name="connsiteX4" fmla="*/ 1444149 w 9259577"/>
              <a:gd name="connsiteY4" fmla="*/ 3975945 h 4271068"/>
              <a:gd name="connsiteX5" fmla="*/ 1361816 w 9259577"/>
              <a:gd name="connsiteY5" fmla="*/ 4009884 h 4271068"/>
              <a:gd name="connsiteX6" fmla="*/ 1354696 w 9259577"/>
              <a:gd name="connsiteY6" fmla="*/ 4220083 h 4271068"/>
              <a:gd name="connsiteX7" fmla="*/ 1249706 w 9259577"/>
              <a:gd name="connsiteY7" fmla="*/ 4268652 h 4271068"/>
              <a:gd name="connsiteX8" fmla="*/ 38859 w 9259577"/>
              <a:gd name="connsiteY8" fmla="*/ 4265541 h 4271068"/>
              <a:gd name="connsiteX9" fmla="*/ 4233 w 9259577"/>
              <a:gd name="connsiteY9" fmla="*/ 718269 h 4271068"/>
              <a:gd name="connsiteX10" fmla="*/ 92467 w 9259577"/>
              <a:gd name="connsiteY10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246481 w 9413591"/>
              <a:gd name="connsiteY0" fmla="*/ 0 h 4271068"/>
              <a:gd name="connsiteX1" fmla="*/ 9397093 w 9413591"/>
              <a:gd name="connsiteY1" fmla="*/ 9701 h 4271068"/>
              <a:gd name="connsiteX2" fmla="*/ 9397093 w 9413591"/>
              <a:gd name="connsiteY2" fmla="*/ 88 h 4271068"/>
              <a:gd name="connsiteX3" fmla="*/ 9413591 w 9413591"/>
              <a:gd name="connsiteY3" fmla="*/ 3974880 h 4271068"/>
              <a:gd name="connsiteX4" fmla="*/ 1598163 w 9413591"/>
              <a:gd name="connsiteY4" fmla="*/ 3975945 h 4271068"/>
              <a:gd name="connsiteX5" fmla="*/ 1515830 w 9413591"/>
              <a:gd name="connsiteY5" fmla="*/ 4009884 h 4271068"/>
              <a:gd name="connsiteX6" fmla="*/ 1508710 w 9413591"/>
              <a:gd name="connsiteY6" fmla="*/ 4220083 h 4271068"/>
              <a:gd name="connsiteX7" fmla="*/ 1403720 w 9413591"/>
              <a:gd name="connsiteY7" fmla="*/ 4268652 h 4271068"/>
              <a:gd name="connsiteX8" fmla="*/ 192873 w 9413591"/>
              <a:gd name="connsiteY8" fmla="*/ 4265541 h 4271068"/>
              <a:gd name="connsiteX9" fmla="*/ 246481 w 9413591"/>
              <a:gd name="connsiteY9" fmla="*/ 0 h 4271068"/>
              <a:gd name="connsiteX0" fmla="*/ 64211 w 9231321"/>
              <a:gd name="connsiteY0" fmla="*/ 0 h 4271068"/>
              <a:gd name="connsiteX1" fmla="*/ 9214823 w 9231321"/>
              <a:gd name="connsiteY1" fmla="*/ 9701 h 4271068"/>
              <a:gd name="connsiteX2" fmla="*/ 9214823 w 9231321"/>
              <a:gd name="connsiteY2" fmla="*/ 88 h 4271068"/>
              <a:gd name="connsiteX3" fmla="*/ 9231321 w 9231321"/>
              <a:gd name="connsiteY3" fmla="*/ 3974880 h 4271068"/>
              <a:gd name="connsiteX4" fmla="*/ 1415893 w 9231321"/>
              <a:gd name="connsiteY4" fmla="*/ 3975945 h 4271068"/>
              <a:gd name="connsiteX5" fmla="*/ 1333560 w 9231321"/>
              <a:gd name="connsiteY5" fmla="*/ 4009884 h 4271068"/>
              <a:gd name="connsiteX6" fmla="*/ 1326440 w 9231321"/>
              <a:gd name="connsiteY6" fmla="*/ 4220083 h 4271068"/>
              <a:gd name="connsiteX7" fmla="*/ 1221450 w 9231321"/>
              <a:gd name="connsiteY7" fmla="*/ 4268652 h 4271068"/>
              <a:gd name="connsiteX8" fmla="*/ 10603 w 9231321"/>
              <a:gd name="connsiteY8" fmla="*/ 4265541 h 4271068"/>
              <a:gd name="connsiteX9" fmla="*/ 64211 w 9231321"/>
              <a:gd name="connsiteY9" fmla="*/ 0 h 4271068"/>
              <a:gd name="connsiteX0" fmla="*/ 10604 w 9177714"/>
              <a:gd name="connsiteY0" fmla="*/ 0 h 4276228"/>
              <a:gd name="connsiteX1" fmla="*/ 9161216 w 9177714"/>
              <a:gd name="connsiteY1" fmla="*/ 9701 h 4276228"/>
              <a:gd name="connsiteX2" fmla="*/ 9161216 w 9177714"/>
              <a:gd name="connsiteY2" fmla="*/ 88 h 4276228"/>
              <a:gd name="connsiteX3" fmla="*/ 9177714 w 9177714"/>
              <a:gd name="connsiteY3" fmla="*/ 3974880 h 4276228"/>
              <a:gd name="connsiteX4" fmla="*/ 1362286 w 9177714"/>
              <a:gd name="connsiteY4" fmla="*/ 3975945 h 4276228"/>
              <a:gd name="connsiteX5" fmla="*/ 1279953 w 9177714"/>
              <a:gd name="connsiteY5" fmla="*/ 4009884 h 4276228"/>
              <a:gd name="connsiteX6" fmla="*/ 1272833 w 9177714"/>
              <a:gd name="connsiteY6" fmla="*/ 4220083 h 4276228"/>
              <a:gd name="connsiteX7" fmla="*/ 1167843 w 9177714"/>
              <a:gd name="connsiteY7" fmla="*/ 4268652 h 4276228"/>
              <a:gd name="connsiteX8" fmla="*/ 10603 w 9177714"/>
              <a:gd name="connsiteY8" fmla="*/ 4265541 h 4276228"/>
              <a:gd name="connsiteX9" fmla="*/ 10604 w 9177714"/>
              <a:gd name="connsiteY9" fmla="*/ 0 h 4276228"/>
              <a:gd name="connsiteX0" fmla="*/ 10604 w 9177714"/>
              <a:gd name="connsiteY0" fmla="*/ 0 h 4268609"/>
              <a:gd name="connsiteX1" fmla="*/ 9161216 w 9177714"/>
              <a:gd name="connsiteY1" fmla="*/ 9701 h 4268609"/>
              <a:gd name="connsiteX2" fmla="*/ 9161216 w 9177714"/>
              <a:gd name="connsiteY2" fmla="*/ 88 h 4268609"/>
              <a:gd name="connsiteX3" fmla="*/ 9177714 w 9177714"/>
              <a:gd name="connsiteY3" fmla="*/ 3974880 h 4268609"/>
              <a:gd name="connsiteX4" fmla="*/ 1362286 w 9177714"/>
              <a:gd name="connsiteY4" fmla="*/ 3975945 h 4268609"/>
              <a:gd name="connsiteX5" fmla="*/ 1279953 w 9177714"/>
              <a:gd name="connsiteY5" fmla="*/ 4009884 h 4268609"/>
              <a:gd name="connsiteX6" fmla="*/ 1272833 w 9177714"/>
              <a:gd name="connsiteY6" fmla="*/ 4220083 h 4268609"/>
              <a:gd name="connsiteX7" fmla="*/ 1206981 w 9177714"/>
              <a:gd name="connsiteY7" fmla="*/ 4261033 h 4268609"/>
              <a:gd name="connsiteX8" fmla="*/ 10603 w 9177714"/>
              <a:gd name="connsiteY8" fmla="*/ 4265541 h 4268609"/>
              <a:gd name="connsiteX9" fmla="*/ 10604 w 9177714"/>
              <a:gd name="connsiteY9" fmla="*/ 0 h 4268609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184616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8698"/>
              <a:gd name="connsiteX1" fmla="*/ 9161216 w 9177714"/>
              <a:gd name="connsiteY1" fmla="*/ 9701 h 4268698"/>
              <a:gd name="connsiteX2" fmla="*/ 9161216 w 9177714"/>
              <a:gd name="connsiteY2" fmla="*/ 88 h 4268698"/>
              <a:gd name="connsiteX3" fmla="*/ 9177714 w 9177714"/>
              <a:gd name="connsiteY3" fmla="*/ 3974880 h 4268698"/>
              <a:gd name="connsiteX4" fmla="*/ 1362286 w 9177714"/>
              <a:gd name="connsiteY4" fmla="*/ 3975945 h 4268698"/>
              <a:gd name="connsiteX5" fmla="*/ 1279953 w 9177714"/>
              <a:gd name="connsiteY5" fmla="*/ 4009884 h 4268698"/>
              <a:gd name="connsiteX6" fmla="*/ 1272833 w 9177714"/>
              <a:gd name="connsiteY6" fmla="*/ 4197223 h 4268698"/>
              <a:gd name="connsiteX7" fmla="*/ 1173434 w 9177714"/>
              <a:gd name="connsiteY7" fmla="*/ 4266113 h 4268698"/>
              <a:gd name="connsiteX8" fmla="*/ 10603 w 9177714"/>
              <a:gd name="connsiteY8" fmla="*/ 4265541 h 4268698"/>
              <a:gd name="connsiteX9" fmla="*/ 10604 w 9177714"/>
              <a:gd name="connsiteY9" fmla="*/ 0 h 4268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77714" h="4268698">
                <a:moveTo>
                  <a:pt x="10604" y="0"/>
                </a:moveTo>
                <a:lnTo>
                  <a:pt x="9161216" y="9701"/>
                </a:lnTo>
                <a:lnTo>
                  <a:pt x="9161216" y="88"/>
                </a:lnTo>
                <a:cubicBezTo>
                  <a:pt x="9162804" y="1317689"/>
                  <a:pt x="9176126" y="2657279"/>
                  <a:pt x="9177714" y="3974880"/>
                </a:cubicBezTo>
                <a:lnTo>
                  <a:pt x="1362286" y="3975945"/>
                </a:lnTo>
                <a:cubicBezTo>
                  <a:pt x="1324129" y="3980616"/>
                  <a:pt x="1294862" y="3973004"/>
                  <a:pt x="1279953" y="4009884"/>
                </a:cubicBezTo>
                <a:cubicBezTo>
                  <a:pt x="1265044" y="4046764"/>
                  <a:pt x="1276941" y="4145761"/>
                  <a:pt x="1272833" y="4197223"/>
                </a:cubicBezTo>
                <a:cubicBezTo>
                  <a:pt x="1272365" y="4244226"/>
                  <a:pt x="1221664" y="4268698"/>
                  <a:pt x="1173434" y="4266113"/>
                </a:cubicBezTo>
                <a:lnTo>
                  <a:pt x="10603" y="4265541"/>
                </a:lnTo>
                <a:cubicBezTo>
                  <a:pt x="0" y="3520977"/>
                  <a:pt x="7635" y="788799"/>
                  <a:pt x="10604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 hasCustomPrompt="1"/>
          </p:nvPr>
        </p:nvSpPr>
        <p:spPr>
          <a:xfrm>
            <a:off x="1619250" y="404870"/>
            <a:ext cx="6935788" cy="66833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err="1" smtClean="0"/>
              <a:t>Chapter</a:t>
            </a:r>
            <a:r>
              <a:rPr lang="sv-SE" dirty="0" smtClean="0"/>
              <a:t> </a:t>
            </a:r>
            <a:r>
              <a:rPr lang="sv-SE" dirty="0" err="1" smtClean="0"/>
              <a:t>heading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1448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619250" y="1582738"/>
            <a:ext cx="6935788" cy="407828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9240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6274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19250" y="1582739"/>
            <a:ext cx="6935788" cy="4078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308725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172399" y="6308725"/>
            <a:ext cx="53186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fld id="{680D72F4-1C41-4187-A4BC-492CF086CF40}" type="slidenum">
              <a:rPr lang="en-GB" smtClean="0"/>
              <a:pPr>
                <a:lnSpc>
                  <a:spcPts val="900"/>
                </a:lnSpc>
              </a:pPr>
              <a:t>‹#›</a:t>
            </a:fld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580112" y="6288509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ts val="900"/>
              </a:lnSpc>
            </a:pPr>
            <a:fld id="{CFCB38AA-14D0-4B67-BE5B-608C5A8A7489}" type="datetimeFigureOut">
              <a:rPr lang="en-GB" smtClean="0"/>
              <a:pPr algn="r">
                <a:lnSpc>
                  <a:spcPts val="900"/>
                </a:lnSpc>
              </a:pPr>
              <a:t>16/11/2017</a:t>
            </a:fld>
            <a:endParaRPr lang="en-GB" dirty="0"/>
          </a:p>
        </p:txBody>
      </p:sp>
      <p:sp>
        <p:nvSpPr>
          <p:cNvPr id="9" name="Rektangel 12"/>
          <p:cNvSpPr/>
          <p:nvPr/>
        </p:nvSpPr>
        <p:spPr>
          <a:xfrm>
            <a:off x="0" y="5971378"/>
            <a:ext cx="9144000" cy="908720"/>
          </a:xfrm>
          <a:custGeom>
            <a:avLst/>
            <a:gdLst>
              <a:gd name="connsiteX0" fmla="*/ 1360291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261441 w 9144000"/>
              <a:gd name="connsiteY21" fmla="*/ 246949 h 908720"/>
              <a:gd name="connsiteX22" fmla="*/ 1261441 w 9144000"/>
              <a:gd name="connsiteY22" fmla="*/ 91699 h 908720"/>
              <a:gd name="connsiteX23" fmla="*/ 1360291 w 9144000"/>
              <a:gd name="connsiteY23" fmla="*/ 0 h 90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000" h="908720">
                <a:moveTo>
                  <a:pt x="1360291" y="0"/>
                </a:moveTo>
                <a:lnTo>
                  <a:pt x="9144000" y="0"/>
                </a:lnTo>
                <a:lnTo>
                  <a:pt x="9144000" y="262632"/>
                </a:lnTo>
                <a:lnTo>
                  <a:pt x="9144000" y="328588"/>
                </a:lnTo>
                <a:lnTo>
                  <a:pt x="9144000" y="808061"/>
                </a:lnTo>
                <a:lnTo>
                  <a:pt x="9144000" y="883320"/>
                </a:lnTo>
                <a:lnTo>
                  <a:pt x="9144000" y="904652"/>
                </a:lnTo>
                <a:lnTo>
                  <a:pt x="9065179" y="904652"/>
                </a:lnTo>
                <a:cubicBezTo>
                  <a:pt x="9058414" y="907870"/>
                  <a:pt x="9050977" y="908720"/>
                  <a:pt x="9043341" y="908720"/>
                </a:cubicBezTo>
                <a:lnTo>
                  <a:pt x="1259632" y="908720"/>
                </a:lnTo>
                <a:lnTo>
                  <a:pt x="1259632" y="904652"/>
                </a:lnTo>
                <a:lnTo>
                  <a:pt x="0" y="904652"/>
                </a:lnTo>
                <a:lnTo>
                  <a:pt x="0" y="883320"/>
                </a:lnTo>
                <a:lnTo>
                  <a:pt x="0" y="328588"/>
                </a:lnTo>
                <a:lnTo>
                  <a:pt x="0" y="314003"/>
                </a:lnTo>
                <a:lnTo>
                  <a:pt x="901401" y="314003"/>
                </a:lnTo>
                <a:lnTo>
                  <a:pt x="1026319" y="314003"/>
                </a:lnTo>
                <a:lnTo>
                  <a:pt x="1194387" y="314003"/>
                </a:lnTo>
                <a:cubicBezTo>
                  <a:pt x="1225910" y="314003"/>
                  <a:pt x="1252353" y="292251"/>
                  <a:pt x="1258275" y="262632"/>
                </a:cubicBezTo>
                <a:lnTo>
                  <a:pt x="1259632" y="262632"/>
                </a:lnTo>
                <a:lnTo>
                  <a:pt x="1259632" y="255909"/>
                </a:lnTo>
                <a:lnTo>
                  <a:pt x="1261441" y="246949"/>
                </a:lnTo>
                <a:lnTo>
                  <a:pt x="1261441" y="91699"/>
                </a:lnTo>
                <a:cubicBezTo>
                  <a:pt x="1264629" y="40239"/>
                  <a:pt x="1260136" y="0"/>
                  <a:pt x="1360291" y="0"/>
                </a:cubicBezTo>
                <a:close/>
              </a:path>
            </a:pathLst>
          </a:custGeom>
          <a:solidFill>
            <a:srgbClr val="9D1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0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6" r:id="rId2"/>
    <p:sldLayoutId id="2147483677" r:id="rId3"/>
    <p:sldLayoutId id="2147483668" r:id="rId4"/>
    <p:sldLayoutId id="2147483669" r:id="rId5"/>
    <p:sldLayoutId id="2147483670" r:id="rId6"/>
    <p:sldLayoutId id="2147483674" r:id="rId7"/>
    <p:sldLayoutId id="2147483672" r:id="rId8"/>
    <p:sldLayoutId id="2147483673" r:id="rId9"/>
    <p:sldLayoutId id="2147483665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355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23900" indent="-3683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352425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113" indent="-4572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.kth.se/bibliometri/public/start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nova.se/projekt/kth-campus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n2hApKmApI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th.se/en/kthb/kurser-och-stod/kurser/erbjudande-om-undervisning/erbjudande-om-undervisning-1.675304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ctrTitle"/>
          </p:nvPr>
        </p:nvSpPr>
        <p:spPr>
          <a:xfrm>
            <a:off x="1502871" y="279438"/>
            <a:ext cx="6984337" cy="1043684"/>
          </a:xfrm>
        </p:spPr>
        <p:txBody>
          <a:bodyPr/>
          <a:lstStyle/>
          <a:p>
            <a:r>
              <a:rPr lang="en-US" dirty="0" smtClean="0"/>
              <a:t>KTH Library activities 2017 </a:t>
            </a:r>
            <a:endParaRPr lang="sv-SE" dirty="0"/>
          </a:p>
        </p:txBody>
      </p:sp>
      <p:sp>
        <p:nvSpPr>
          <p:cNvPr id="6" name="Underrubrik 5"/>
          <p:cNvSpPr>
            <a:spLocks noGrp="1"/>
          </p:cNvSpPr>
          <p:nvPr>
            <p:ph type="subTitle" idx="1"/>
          </p:nvPr>
        </p:nvSpPr>
        <p:spPr>
          <a:xfrm>
            <a:off x="1518977" y="2321127"/>
            <a:ext cx="6987075" cy="936104"/>
          </a:xfrm>
        </p:spPr>
        <p:txBody>
          <a:bodyPr>
            <a:normAutofit/>
          </a:bodyPr>
          <a:lstStyle/>
          <a:p>
            <a:r>
              <a:rPr lang="sv-SE" dirty="0" smtClean="0"/>
              <a:t>Dr. Göran Hamrin. </a:t>
            </a:r>
            <a:r>
              <a:rPr lang="sv-SE" dirty="0" err="1" smtClean="0"/>
              <a:t>Logician</a:t>
            </a:r>
            <a:r>
              <a:rPr lang="sv-SE" dirty="0" smtClean="0"/>
              <a:t> </a:t>
            </a:r>
            <a:r>
              <a:rPr lang="sv-SE" dirty="0" err="1" smtClean="0"/>
              <a:t>Lecturer</a:t>
            </a:r>
            <a:r>
              <a:rPr lang="sv-SE" dirty="0" smtClean="0"/>
              <a:t> </a:t>
            </a:r>
            <a:r>
              <a:rPr lang="sv-SE" dirty="0" err="1" smtClean="0"/>
              <a:t>Librarian</a:t>
            </a:r>
            <a:endParaRPr lang="sv-SE" dirty="0" smtClean="0"/>
          </a:p>
          <a:p>
            <a:r>
              <a:rPr lang="sv-SE" dirty="0" smtClean="0"/>
              <a:t>KTH </a:t>
            </a:r>
            <a:r>
              <a:rPr lang="sv-SE" dirty="0" err="1" smtClean="0"/>
              <a:t>Library</a:t>
            </a:r>
            <a:r>
              <a:rPr lang="sv-SE" dirty="0" smtClean="0"/>
              <a:t> Director </a:t>
            </a:r>
            <a:r>
              <a:rPr lang="sv-SE" dirty="0" err="1" smtClean="0"/>
              <a:t>of</a:t>
            </a:r>
            <a:r>
              <a:rPr lang="sv-SE" dirty="0" smtClean="0"/>
              <a:t> studies, ECE-</a:t>
            </a:r>
            <a:r>
              <a:rPr lang="sv-SE" dirty="0" err="1" smtClean="0"/>
              <a:t>school</a:t>
            </a:r>
            <a:endParaRPr lang="sv-SE" dirty="0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71603" y="1367020"/>
            <a:ext cx="62211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ea typeface="+mj-ea"/>
                <a:cs typeface="+mj-cs"/>
              </a:rPr>
              <a:t>Sharing experiences of working at a technical university library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64357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KTHB Research support offer, </a:t>
            </a:r>
            <a:r>
              <a:rPr lang="sv-SE" dirty="0" err="1" smtClean="0"/>
              <a:t>cont</a:t>
            </a:r>
            <a:r>
              <a:rPr lang="sv-SE" dirty="0" smtClean="0"/>
              <a:t>.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Bibliometrics</a:t>
            </a:r>
            <a:r>
              <a:rPr lang="sv-SE" dirty="0" smtClean="0"/>
              <a:t> support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For KTH management (</a:t>
            </a:r>
            <a:r>
              <a:rPr lang="sv-SE" dirty="0" err="1" smtClean="0"/>
              <a:t>Annual</a:t>
            </a:r>
            <a:r>
              <a:rPr lang="sv-SE" dirty="0" smtClean="0"/>
              <a:t> </a:t>
            </a:r>
            <a:r>
              <a:rPr lang="sv-SE" dirty="0" err="1" smtClean="0"/>
              <a:t>Bibliometric</a:t>
            </a:r>
            <a:r>
              <a:rPr lang="sv-SE" dirty="0" smtClean="0"/>
              <a:t> </a:t>
            </a:r>
            <a:r>
              <a:rPr lang="sv-SE" dirty="0" err="1" smtClean="0"/>
              <a:t>monitoring</a:t>
            </a:r>
            <a:r>
              <a:rPr lang="sv-SE" dirty="0"/>
              <a:t>: </a:t>
            </a:r>
            <a:r>
              <a:rPr lang="sv-SE" dirty="0">
                <a:hlinkClick r:id="rId2"/>
              </a:rPr>
              <a:t>https://</a:t>
            </a:r>
            <a:r>
              <a:rPr lang="sv-SE" dirty="0" smtClean="0">
                <a:hlinkClick r:id="rId2"/>
              </a:rPr>
              <a:t>intra.kth.se/bibliometri/public/start</a:t>
            </a:r>
            <a:r>
              <a:rPr lang="sv-SE" dirty="0" smtClean="0"/>
              <a:t> )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For </a:t>
            </a:r>
            <a:r>
              <a:rPr lang="sv-SE" dirty="0" err="1" smtClean="0"/>
              <a:t>larger</a:t>
            </a:r>
            <a:r>
              <a:rPr lang="sv-SE" dirty="0" smtClean="0"/>
              <a:t> research centers </a:t>
            </a:r>
            <a:r>
              <a:rPr lang="sv-SE" dirty="0" err="1" smtClean="0"/>
              <a:t>affiliated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KTH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Consulting for </a:t>
            </a:r>
            <a:r>
              <a:rPr lang="sv-SE" dirty="0" err="1" smtClean="0"/>
              <a:t>other</a:t>
            </a:r>
            <a:r>
              <a:rPr lang="sv-SE" dirty="0" smtClean="0"/>
              <a:t> </a:t>
            </a:r>
            <a:r>
              <a:rPr lang="sv-SE" dirty="0" err="1" smtClean="0"/>
              <a:t>universities</a:t>
            </a:r>
            <a:r>
              <a:rPr lang="sv-SE" dirty="0" smtClean="0"/>
              <a:t> and external partners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Aiming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be a </a:t>
            </a:r>
            <a:r>
              <a:rPr lang="sv-SE" dirty="0" err="1" smtClean="0"/>
              <a:t>future</a:t>
            </a:r>
            <a:r>
              <a:rPr lang="sv-SE" dirty="0" smtClean="0"/>
              <a:t> ”</a:t>
            </a:r>
            <a:r>
              <a:rPr lang="sv-SE" dirty="0" err="1" smtClean="0"/>
              <a:t>bibliometric</a:t>
            </a:r>
            <a:r>
              <a:rPr lang="sv-SE" dirty="0" smtClean="0"/>
              <a:t> (research) </a:t>
            </a:r>
            <a:r>
              <a:rPr lang="sv-SE" dirty="0" err="1" smtClean="0"/>
              <a:t>node</a:t>
            </a:r>
            <a:r>
              <a:rPr lang="sv-SE" dirty="0" smtClean="0"/>
              <a:t>”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Example</a:t>
            </a:r>
            <a:r>
              <a:rPr lang="sv-SE" dirty="0" smtClean="0"/>
              <a:t> </a:t>
            </a:r>
            <a:r>
              <a:rPr lang="sv-SE" dirty="0" err="1" smtClean="0"/>
              <a:t>project</a:t>
            </a:r>
            <a:r>
              <a:rPr lang="sv-SE" dirty="0" smtClean="0"/>
              <a:t>: The </a:t>
            </a:r>
            <a:r>
              <a:rPr lang="sv-SE" dirty="0" err="1" smtClean="0"/>
              <a:t>Vinnova</a:t>
            </a:r>
            <a:r>
              <a:rPr lang="sv-SE" dirty="0"/>
              <a:t> </a:t>
            </a:r>
            <a:r>
              <a:rPr lang="sv-SE" dirty="0" smtClean="0"/>
              <a:t>/KTHB ”</a:t>
            </a:r>
            <a:r>
              <a:rPr lang="sv-SE" dirty="0" err="1" smtClean="0"/>
              <a:t>Bibcap</a:t>
            </a:r>
            <a:r>
              <a:rPr lang="sv-SE" dirty="0" smtClean="0"/>
              <a:t> </a:t>
            </a:r>
            <a:r>
              <a:rPr lang="sv-SE" dirty="0" err="1" smtClean="0"/>
              <a:t>project</a:t>
            </a:r>
            <a:r>
              <a:rPr lang="sv-SE" dirty="0" smtClean="0"/>
              <a:t>” (2014-&gt;): </a:t>
            </a:r>
            <a:r>
              <a:rPr lang="sv-SE" dirty="0" err="1" smtClean="0"/>
              <a:t>Publication</a:t>
            </a:r>
            <a:r>
              <a:rPr lang="sv-SE" dirty="0" smtClean="0"/>
              <a:t> </a:t>
            </a:r>
            <a:r>
              <a:rPr lang="sv-SE" dirty="0" err="1" smtClean="0"/>
              <a:t>database</a:t>
            </a:r>
            <a:r>
              <a:rPr lang="sv-SE" dirty="0" smtClean="0"/>
              <a:t> and </a:t>
            </a:r>
            <a:r>
              <a:rPr lang="sv-SE" dirty="0" err="1" smtClean="0"/>
              <a:t>method</a:t>
            </a:r>
            <a:r>
              <a:rPr lang="sv-SE" dirty="0" smtClean="0"/>
              <a:t> </a:t>
            </a:r>
            <a:r>
              <a:rPr lang="sv-SE" dirty="0" err="1" smtClean="0"/>
              <a:t>development</a:t>
            </a:r>
            <a:r>
              <a:rPr lang="sv-SE" dirty="0" smtClean="0"/>
              <a:t> for </a:t>
            </a:r>
            <a:r>
              <a:rPr lang="sv-SE" dirty="0" err="1" smtClean="0"/>
              <a:t>discovery</a:t>
            </a:r>
            <a:r>
              <a:rPr lang="sv-SE" dirty="0" smtClean="0"/>
              <a:t> and </a:t>
            </a:r>
            <a:r>
              <a:rPr lang="sv-SE" dirty="0" err="1" smtClean="0"/>
              <a:t>visualisation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research.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357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KTHB Media support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KTHB Media policy  (Heavy focus on </a:t>
            </a:r>
            <a:r>
              <a:rPr lang="sv-SE" dirty="0" err="1" smtClean="0"/>
              <a:t>electronic</a:t>
            </a:r>
            <a:r>
              <a:rPr lang="sv-SE" dirty="0" smtClean="0"/>
              <a:t> full-text </a:t>
            </a:r>
            <a:r>
              <a:rPr lang="sv-SE" dirty="0" err="1" smtClean="0"/>
              <a:t>archive</a:t>
            </a:r>
            <a:r>
              <a:rPr lang="sv-SE" dirty="0" smtClean="0"/>
              <a:t>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Managing</a:t>
            </a:r>
            <a:r>
              <a:rPr lang="sv-SE" dirty="0" smtClean="0"/>
              <a:t> the </a:t>
            </a:r>
            <a:r>
              <a:rPr lang="sv-SE" dirty="0" err="1" smtClean="0"/>
              <a:t>discovery</a:t>
            </a:r>
            <a:r>
              <a:rPr lang="sv-SE" dirty="0" smtClean="0"/>
              <a:t> service </a:t>
            </a:r>
            <a:r>
              <a:rPr lang="sv-SE" dirty="0" err="1" smtClean="0"/>
              <a:t>platform</a:t>
            </a:r>
            <a:r>
              <a:rPr lang="sv-SE" dirty="0" smtClean="0"/>
              <a:t>  KTHB Primo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…</a:t>
            </a:r>
            <a:r>
              <a:rPr lang="sv-SE" dirty="0" err="1" smtClean="0"/>
              <a:t>hence</a:t>
            </a:r>
            <a:r>
              <a:rPr lang="sv-SE" dirty="0" smtClean="0"/>
              <a:t> </a:t>
            </a:r>
            <a:r>
              <a:rPr lang="sv-SE" dirty="0" err="1" smtClean="0"/>
              <a:t>also</a:t>
            </a:r>
            <a:r>
              <a:rPr lang="sv-SE" dirty="0" smtClean="0"/>
              <a:t> </a:t>
            </a:r>
            <a:r>
              <a:rPr lang="sv-SE" dirty="0" err="1" smtClean="0"/>
              <a:t>managing</a:t>
            </a:r>
            <a:r>
              <a:rPr lang="sv-SE" dirty="0" smtClean="0"/>
              <a:t> the KTHB-web, the </a:t>
            </a:r>
            <a:r>
              <a:rPr lang="sv-SE" dirty="0" err="1" smtClean="0"/>
              <a:t>subscribing</a:t>
            </a:r>
            <a:r>
              <a:rPr lang="sv-SE" dirty="0" smtClean="0"/>
              <a:t> and </a:t>
            </a:r>
            <a:r>
              <a:rPr lang="sv-SE" dirty="0" err="1" smtClean="0"/>
              <a:t>buying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material, etc.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Challenges: </a:t>
            </a:r>
            <a:r>
              <a:rPr lang="sv-SE" dirty="0" err="1" smtClean="0"/>
              <a:t>Costs</a:t>
            </a:r>
            <a:r>
              <a:rPr lang="sv-SE" dirty="0"/>
              <a:t> </a:t>
            </a:r>
            <a:r>
              <a:rPr lang="sv-SE" dirty="0" smtClean="0"/>
              <a:t>for </a:t>
            </a:r>
            <a:r>
              <a:rPr lang="sv-SE" dirty="0" err="1" smtClean="0"/>
              <a:t>subscriptions</a:t>
            </a:r>
            <a:r>
              <a:rPr lang="sv-SE" dirty="0" smtClean="0"/>
              <a:t> (Science </a:t>
            </a:r>
            <a:r>
              <a:rPr lang="sv-SE" dirty="0" err="1" smtClean="0"/>
              <a:t>Direct</a:t>
            </a:r>
            <a:r>
              <a:rPr lang="sv-SE" dirty="0" smtClean="0"/>
              <a:t> </a:t>
            </a:r>
            <a:r>
              <a:rPr lang="sv-SE" dirty="0" err="1" smtClean="0"/>
              <a:t>costed</a:t>
            </a:r>
            <a:r>
              <a:rPr lang="sv-SE" dirty="0" smtClean="0"/>
              <a:t> </a:t>
            </a:r>
            <a:r>
              <a:rPr lang="sv-SE" dirty="0" err="1" smtClean="0"/>
              <a:t>around</a:t>
            </a:r>
            <a:r>
              <a:rPr lang="sv-SE" dirty="0" smtClean="0"/>
              <a:t> 1/3 </a:t>
            </a:r>
            <a:r>
              <a:rPr lang="sv-SE" dirty="0" err="1" smtClean="0"/>
              <a:t>of</a:t>
            </a:r>
            <a:r>
              <a:rPr lang="sv-SE" dirty="0" smtClean="0"/>
              <a:t> media budget), etc.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Library</a:t>
            </a:r>
            <a:r>
              <a:rPr lang="sv-SE" dirty="0" smtClean="0"/>
              <a:t> system ALMA </a:t>
            </a:r>
            <a:r>
              <a:rPr lang="sv-SE" dirty="0" err="1" smtClean="0"/>
              <a:t>integrated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Primo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790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Other</a:t>
            </a:r>
            <a:r>
              <a:rPr lang="sv-SE" dirty="0" smtClean="0"/>
              <a:t> </a:t>
            </a:r>
            <a:r>
              <a:rPr lang="sv-SE" dirty="0" err="1" smtClean="0"/>
              <a:t>activities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Re-</a:t>
            </a:r>
            <a:r>
              <a:rPr lang="sv-SE" dirty="0" err="1" smtClean="0"/>
              <a:t>furnishing</a:t>
            </a:r>
            <a:r>
              <a:rPr lang="sv-SE" dirty="0" smtClean="0"/>
              <a:t> the </a:t>
            </a:r>
            <a:r>
              <a:rPr lang="sv-SE" dirty="0" err="1" smtClean="0"/>
              <a:t>library</a:t>
            </a:r>
            <a:r>
              <a:rPr lang="sv-SE" dirty="0" smtClean="0"/>
              <a:t> </a:t>
            </a:r>
            <a:r>
              <a:rPr lang="sv-SE" dirty="0" err="1" smtClean="0"/>
              <a:t>building</a:t>
            </a:r>
            <a:r>
              <a:rPr lang="sv-SE" dirty="0" smtClean="0"/>
              <a:t> (6+ </a:t>
            </a:r>
            <a:r>
              <a:rPr lang="sv-SE" dirty="0" err="1" smtClean="0"/>
              <a:t>months</a:t>
            </a:r>
            <a:r>
              <a:rPr lang="sv-SE" dirty="0" smtClean="0"/>
              <a:t>, 2016)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Increase</a:t>
            </a:r>
            <a:r>
              <a:rPr lang="sv-SE" dirty="0" smtClean="0"/>
              <a:t> in </a:t>
            </a:r>
            <a:r>
              <a:rPr lang="sv-SE" dirty="0" err="1" smtClean="0"/>
              <a:t>visiting</a:t>
            </a:r>
            <a:r>
              <a:rPr lang="sv-SE" dirty="0" smtClean="0"/>
              <a:t> statistics (+10-20 %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900 </a:t>
            </a:r>
            <a:r>
              <a:rPr lang="sv-SE" dirty="0" err="1" smtClean="0"/>
              <a:t>study</a:t>
            </a:r>
            <a:r>
              <a:rPr lang="sv-SE" dirty="0" smtClean="0"/>
              <a:t> </a:t>
            </a:r>
            <a:r>
              <a:rPr lang="sv-SE" dirty="0" err="1" smtClean="0"/>
              <a:t>spaces</a:t>
            </a:r>
            <a:r>
              <a:rPr lang="sv-SE" dirty="0" smtClean="0"/>
              <a:t>! (</a:t>
            </a:r>
            <a:r>
              <a:rPr lang="sv-SE" dirty="0" smtClean="0">
                <a:hlinkClick r:id="rId2"/>
              </a:rPr>
              <a:t>http</a:t>
            </a:r>
            <a:r>
              <a:rPr lang="sv-SE" dirty="0">
                <a:hlinkClick r:id="rId2"/>
              </a:rPr>
              <a:t>://</a:t>
            </a:r>
            <a:r>
              <a:rPr lang="sv-SE" dirty="0" smtClean="0">
                <a:hlinkClick r:id="rId2"/>
              </a:rPr>
              <a:t>www.pronova.se/projekt/kth-campus</a:t>
            </a:r>
            <a:r>
              <a:rPr lang="sv-SE" dirty="0" smtClean="0"/>
              <a:t>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Starting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open</a:t>
            </a:r>
            <a:r>
              <a:rPr lang="sv-SE" dirty="0" smtClean="0"/>
              <a:t> talks / seminars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invited</a:t>
            </a:r>
            <a:r>
              <a:rPr lang="sv-SE" dirty="0" smtClean="0"/>
              <a:t> KTH-researchers.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Exhibitions</a:t>
            </a:r>
            <a:r>
              <a:rPr lang="sv-SE" dirty="0" smtClean="0"/>
              <a:t>: https</a:t>
            </a:r>
            <a:r>
              <a:rPr lang="sv-SE" dirty="0"/>
              <a:t>://www.kth.se/en/kthb/aktuellt/nyheter/ny-utstallning-sensing-energy-1.746363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 </a:t>
            </a:r>
            <a:r>
              <a:rPr lang="sv-SE" dirty="0" err="1" smtClean="0"/>
              <a:t>resource</a:t>
            </a:r>
            <a:r>
              <a:rPr lang="sv-SE" dirty="0" smtClean="0"/>
              <a:t> center: A </a:t>
            </a:r>
            <a:r>
              <a:rPr lang="sv-SE" dirty="0" err="1" smtClean="0"/>
              <a:t>platform</a:t>
            </a:r>
            <a:r>
              <a:rPr lang="sv-SE" dirty="0" smtClean="0"/>
              <a:t> for </a:t>
            </a:r>
            <a:r>
              <a:rPr lang="sv-SE" dirty="0" err="1" smtClean="0"/>
              <a:t>writing</a:t>
            </a:r>
            <a:r>
              <a:rPr lang="sv-SE" dirty="0" smtClean="0"/>
              <a:t>, information </a:t>
            </a:r>
            <a:r>
              <a:rPr lang="sv-SE" dirty="0" err="1" smtClean="0"/>
              <a:t>searching</a:t>
            </a:r>
            <a:r>
              <a:rPr lang="sv-SE" dirty="0" smtClean="0"/>
              <a:t>, </a:t>
            </a:r>
            <a:r>
              <a:rPr lang="sv-SE" dirty="0" err="1" smtClean="0"/>
              <a:t>math</a:t>
            </a:r>
            <a:r>
              <a:rPr lang="sv-SE" dirty="0" smtClean="0"/>
              <a:t>, </a:t>
            </a:r>
            <a:r>
              <a:rPr lang="sv-SE" dirty="0" err="1" smtClean="0"/>
              <a:t>career</a:t>
            </a:r>
            <a:r>
              <a:rPr lang="sv-SE" dirty="0" smtClean="0"/>
              <a:t> support, </a:t>
            </a:r>
            <a:r>
              <a:rPr lang="sv-SE" dirty="0" err="1" smtClean="0"/>
              <a:t>with</a:t>
            </a:r>
            <a:r>
              <a:rPr lang="sv-SE" dirty="0" smtClean="0"/>
              <a:t> lunch seminars and </a:t>
            </a:r>
            <a:r>
              <a:rPr lang="sv-SE" dirty="0" err="1" smtClean="0"/>
              <a:t>individual</a:t>
            </a:r>
            <a:r>
              <a:rPr lang="sv-SE" dirty="0" smtClean="0"/>
              <a:t> support on </a:t>
            </a:r>
            <a:r>
              <a:rPr lang="sv-SE" dirty="0" err="1" smtClean="0"/>
              <a:t>request</a:t>
            </a:r>
            <a:r>
              <a:rPr lang="sv-SE" dirty="0" smtClean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https://www.kth.se/en/kthb/kurser-och-stod/stod/arc</a:t>
            </a:r>
          </a:p>
        </p:txBody>
      </p:sp>
    </p:spTree>
    <p:extLst>
      <p:ext uri="{BB962C8B-B14F-4D97-AF65-F5344CB8AC3E}">
        <p14:creationId xmlns:p14="http://schemas.microsoft.com/office/powerpoint/2010/main" val="251513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Time</a:t>
            </a:r>
            <a:r>
              <a:rPr lang="sv-SE" dirty="0" smtClean="0"/>
              <a:t> for </a:t>
            </a:r>
            <a:r>
              <a:rPr lang="sv-SE" dirty="0" err="1" smtClean="0"/>
              <a:t>disussion</a:t>
            </a:r>
            <a:r>
              <a:rPr lang="sv-SE" dirty="0" smtClean="0"/>
              <a:t>! </a:t>
            </a:r>
            <a:endParaRPr lang="sv-S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590" y="2511425"/>
            <a:ext cx="1938696" cy="2066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102" y="2511425"/>
            <a:ext cx="1828800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Content Placeholder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511425"/>
            <a:ext cx="2806614" cy="186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31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" t="37255" r="24736" b="15587"/>
          <a:stretch/>
        </p:blipFill>
        <p:spPr bwMode="auto">
          <a:xfrm>
            <a:off x="898598" y="3350791"/>
            <a:ext cx="7718460" cy="2585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KTH Royal </a:t>
            </a:r>
            <a:r>
              <a:rPr lang="sv-SE" dirty="0" err="1"/>
              <a:t>institute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 smtClean="0"/>
              <a:t>technology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Largest</a:t>
            </a:r>
            <a:r>
              <a:rPr lang="sv-SE" dirty="0" smtClean="0"/>
              <a:t>: 13 000 – 14 000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Oldest</a:t>
            </a:r>
            <a:r>
              <a:rPr lang="sv-SE" dirty="0" smtClean="0"/>
              <a:t>: 1827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”Best”: (QS University Ranking 2017)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Stockholm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surroundings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100 </a:t>
            </a:r>
            <a:r>
              <a:rPr lang="sv-SE" dirty="0" err="1" smtClean="0"/>
              <a:t>years</a:t>
            </a:r>
            <a:r>
              <a:rPr lang="sv-SE" dirty="0" smtClean="0"/>
              <a:t> (+ 1 </a:t>
            </a:r>
            <a:r>
              <a:rPr lang="sv-SE" dirty="0" err="1" smtClean="0"/>
              <a:t>month</a:t>
            </a:r>
            <a:r>
              <a:rPr lang="sv-SE" dirty="0" smtClean="0"/>
              <a:t>) on </a:t>
            </a:r>
            <a:r>
              <a:rPr lang="sv-SE" dirty="0" err="1" smtClean="0"/>
              <a:t>main</a:t>
            </a:r>
            <a:r>
              <a:rPr lang="sv-SE" dirty="0" smtClean="0"/>
              <a:t> campus Valhallavägen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627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KTH Royal </a:t>
            </a:r>
            <a:r>
              <a:rPr lang="sv-SE" dirty="0" err="1"/>
              <a:t>institute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 smtClean="0"/>
              <a:t>technology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Administration: Organised in </a:t>
            </a:r>
            <a:r>
              <a:rPr lang="sv-SE" dirty="0" err="1" smtClean="0"/>
              <a:t>Schools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Each</a:t>
            </a:r>
            <a:r>
              <a:rPr lang="sv-SE" dirty="0" smtClean="0"/>
              <a:t> </a:t>
            </a:r>
            <a:r>
              <a:rPr lang="sv-SE" dirty="0" err="1" smtClean="0"/>
              <a:t>educational</a:t>
            </a:r>
            <a:r>
              <a:rPr lang="sv-SE" dirty="0" smtClean="0"/>
              <a:t> program </a:t>
            </a:r>
            <a:r>
              <a:rPr lang="sv-SE" dirty="0" err="1" smtClean="0"/>
              <a:t>belongs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one</a:t>
            </a:r>
            <a:r>
              <a:rPr lang="sv-SE" dirty="0" smtClean="0"/>
              <a:t> </a:t>
            </a:r>
            <a:r>
              <a:rPr lang="sv-SE" dirty="0" err="1" smtClean="0"/>
              <a:t>school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15 MSc in </a:t>
            </a:r>
            <a:r>
              <a:rPr lang="sv-SE" dirty="0" err="1" smtClean="0"/>
              <a:t>Engineering</a:t>
            </a:r>
            <a:r>
              <a:rPr lang="sv-SE" dirty="0" smtClean="0"/>
              <a:t> programs (5-year)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”A </a:t>
            </a:r>
            <a:r>
              <a:rPr lang="sv-SE" dirty="0" err="1" smtClean="0"/>
              <a:t>lot</a:t>
            </a:r>
            <a:r>
              <a:rPr lang="sv-SE" dirty="0" smtClean="0"/>
              <a:t>” </a:t>
            </a:r>
            <a:r>
              <a:rPr lang="sv-SE" dirty="0" err="1" smtClean="0"/>
              <a:t>of</a:t>
            </a:r>
            <a:r>
              <a:rPr lang="sv-SE" dirty="0" smtClean="0"/>
              <a:t> BSc and BSc in </a:t>
            </a:r>
            <a:r>
              <a:rPr lang="sv-SE" dirty="0" err="1" smtClean="0"/>
              <a:t>Engineering</a:t>
            </a:r>
            <a:r>
              <a:rPr lang="sv-SE" dirty="0" smtClean="0"/>
              <a:t> (3-year Swedish)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&gt;60 Master </a:t>
            </a:r>
            <a:r>
              <a:rPr lang="sv-SE" dirty="0" err="1" smtClean="0"/>
              <a:t>of</a:t>
            </a:r>
            <a:r>
              <a:rPr lang="sv-SE" dirty="0" smtClean="0"/>
              <a:t> Science programs (2-year English)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 </a:t>
            </a:r>
            <a:r>
              <a:rPr lang="sv-SE" dirty="0">
                <a:hlinkClick r:id="rId2"/>
              </a:rPr>
              <a:t>https://</a:t>
            </a:r>
            <a:r>
              <a:rPr lang="sv-SE" dirty="0" smtClean="0">
                <a:hlinkClick r:id="rId2"/>
              </a:rPr>
              <a:t>youtu.be/Sn2hApKmApI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3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Me</a:t>
            </a:r>
            <a:r>
              <a:rPr lang="sv-SE" dirty="0" smtClean="0"/>
              <a:t> </a:t>
            </a:r>
            <a:r>
              <a:rPr lang="sv-SE" dirty="0" err="1" smtClean="0"/>
              <a:t>before</a:t>
            </a:r>
            <a:r>
              <a:rPr lang="sv-SE" dirty="0" smtClean="0"/>
              <a:t> 2009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A straight-forward </a:t>
            </a:r>
            <a:r>
              <a:rPr lang="sv-SE" dirty="0" err="1" smtClean="0"/>
              <a:t>example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classical</a:t>
            </a:r>
            <a:r>
              <a:rPr lang="sv-SE" dirty="0" smtClean="0"/>
              <a:t> </a:t>
            </a: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 smtClean="0"/>
              <a:t>choices</a:t>
            </a:r>
            <a:r>
              <a:rPr lang="sv-SE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High-school</a:t>
            </a:r>
            <a:r>
              <a:rPr lang="sv-SE" dirty="0" smtClean="0"/>
              <a:t> </a:t>
            </a:r>
            <a:r>
              <a:rPr lang="sv-SE" dirty="0" err="1" smtClean="0"/>
              <a:t>degree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top</a:t>
            </a:r>
            <a:r>
              <a:rPr lang="sv-SE" dirty="0" smtClean="0"/>
              <a:t> </a:t>
            </a:r>
            <a:r>
              <a:rPr lang="sv-SE" dirty="0" err="1" smtClean="0"/>
              <a:t>grades</a:t>
            </a:r>
            <a:r>
              <a:rPr lang="sv-SE" dirty="0" smtClean="0"/>
              <a:t> from prestige </a:t>
            </a:r>
            <a:r>
              <a:rPr lang="sv-SE" dirty="0" err="1" smtClean="0"/>
              <a:t>school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B.Sc</a:t>
            </a:r>
            <a:r>
              <a:rPr lang="sv-SE" dirty="0" smtClean="0"/>
              <a:t>. </a:t>
            </a:r>
            <a:r>
              <a:rPr lang="sv-SE" dirty="0" err="1" smtClean="0"/>
              <a:t>Mathematics</a:t>
            </a:r>
            <a:r>
              <a:rPr lang="sv-SE" dirty="0" smtClean="0"/>
              <a:t> and Computer science 1995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B.A </a:t>
            </a:r>
            <a:r>
              <a:rPr lang="sv-SE" dirty="0" err="1" smtClean="0"/>
              <a:t>Philosopy</a:t>
            </a:r>
            <a:r>
              <a:rPr lang="sv-SE" dirty="0" smtClean="0"/>
              <a:t>, </a:t>
            </a:r>
            <a:r>
              <a:rPr lang="sv-SE" dirty="0" err="1" smtClean="0"/>
              <a:t>Comparative</a:t>
            </a:r>
            <a:r>
              <a:rPr lang="sv-SE" dirty="0" smtClean="0"/>
              <a:t> </a:t>
            </a:r>
            <a:r>
              <a:rPr lang="sv-SE" dirty="0" err="1" smtClean="0"/>
              <a:t>literature</a:t>
            </a:r>
            <a:r>
              <a:rPr lang="sv-SE" dirty="0" smtClean="0"/>
              <a:t>, </a:t>
            </a:r>
            <a:r>
              <a:rPr lang="sv-SE" dirty="0" err="1" smtClean="0"/>
              <a:t>Economics</a:t>
            </a:r>
            <a:r>
              <a:rPr lang="sv-SE" dirty="0" smtClean="0"/>
              <a:t> 1995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Working</a:t>
            </a:r>
            <a:r>
              <a:rPr lang="sv-SE" dirty="0" smtClean="0"/>
              <a:t> at Dept.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Math</a:t>
            </a:r>
            <a:r>
              <a:rPr lang="sv-SE" dirty="0" smtClean="0"/>
              <a:t>, Uppsala </a:t>
            </a:r>
            <a:r>
              <a:rPr lang="sv-SE" dirty="0" err="1" smtClean="0"/>
              <a:t>university</a:t>
            </a:r>
            <a:r>
              <a:rPr lang="sv-SE" dirty="0" smtClean="0"/>
              <a:t> 1994-2008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Parental</a:t>
            </a:r>
            <a:r>
              <a:rPr lang="sv-SE" dirty="0" smtClean="0"/>
              <a:t> </a:t>
            </a:r>
            <a:r>
              <a:rPr lang="sv-SE" dirty="0" err="1" smtClean="0"/>
              <a:t>leave</a:t>
            </a:r>
            <a:r>
              <a:rPr lang="sv-SE" dirty="0" smtClean="0"/>
              <a:t> 2001-2003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Research in </a:t>
            </a:r>
            <a:r>
              <a:rPr lang="sv-SE" dirty="0" err="1" smtClean="0"/>
              <a:t>Mathematical</a:t>
            </a:r>
            <a:r>
              <a:rPr lang="sv-SE" dirty="0" smtClean="0"/>
              <a:t> </a:t>
            </a:r>
            <a:r>
              <a:rPr lang="sv-SE" dirty="0" err="1" smtClean="0"/>
              <a:t>logic</a:t>
            </a:r>
            <a:r>
              <a:rPr lang="sv-SE" dirty="0" smtClean="0"/>
              <a:t>, </a:t>
            </a:r>
            <a:r>
              <a:rPr lang="sv-SE" dirty="0" err="1" smtClean="0"/>
              <a:t>graduating</a:t>
            </a:r>
            <a:r>
              <a:rPr lang="sv-SE" dirty="0" smtClean="0"/>
              <a:t> </a:t>
            </a:r>
            <a:r>
              <a:rPr lang="sv-SE" dirty="0" err="1" smtClean="0"/>
              <a:t>Ph.Licentiate</a:t>
            </a:r>
            <a:r>
              <a:rPr lang="sv-SE" dirty="0" smtClean="0"/>
              <a:t> 2002 and PhD 2005. 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Assistant professor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Mathematics</a:t>
            </a:r>
            <a:r>
              <a:rPr lang="sv-SE" dirty="0" smtClean="0"/>
              <a:t> 2006-2008, </a:t>
            </a:r>
            <a:r>
              <a:rPr lang="sv-SE" dirty="0" err="1" smtClean="0"/>
              <a:t>temporary</a:t>
            </a:r>
            <a:r>
              <a:rPr lang="sv-SE" dirty="0" smtClean="0"/>
              <a:t> </a:t>
            </a:r>
            <a:r>
              <a:rPr lang="sv-SE" dirty="0" err="1" smtClean="0"/>
              <a:t>teaching</a:t>
            </a:r>
            <a:r>
              <a:rPr lang="sv-SE" dirty="0" smtClean="0"/>
              <a:t> at UU and University </a:t>
            </a:r>
            <a:r>
              <a:rPr lang="sv-SE" dirty="0" err="1" smtClean="0"/>
              <a:t>of</a:t>
            </a:r>
            <a:r>
              <a:rPr lang="sv-SE" dirty="0" smtClean="0"/>
              <a:t> Gävle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 No </a:t>
            </a:r>
            <a:r>
              <a:rPr lang="sv-SE" dirty="0" err="1" smtClean="0"/>
              <a:t>tenure</a:t>
            </a:r>
            <a:r>
              <a:rPr lang="sv-SE" dirty="0" smtClean="0"/>
              <a:t>! 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56096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Me</a:t>
            </a:r>
            <a:r>
              <a:rPr lang="sv-SE" dirty="0" smtClean="0"/>
              <a:t> from 2009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A </a:t>
            </a:r>
            <a:r>
              <a:rPr lang="sv-SE" dirty="0" err="1" smtClean="0"/>
              <a:t>serendipity-styled</a:t>
            </a:r>
            <a:r>
              <a:rPr lang="sv-SE" dirty="0" smtClean="0"/>
              <a:t> </a:t>
            </a:r>
            <a:r>
              <a:rPr lang="sv-SE" dirty="0" err="1" smtClean="0"/>
              <a:t>career</a:t>
            </a:r>
            <a:r>
              <a:rPr lang="sv-SE" dirty="0" smtClean="0"/>
              <a:t> choice: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”</a:t>
            </a:r>
            <a:r>
              <a:rPr lang="sv-SE" dirty="0" err="1" smtClean="0"/>
              <a:t>Too</a:t>
            </a:r>
            <a:r>
              <a:rPr lang="sv-SE" dirty="0" smtClean="0"/>
              <a:t> </a:t>
            </a:r>
            <a:r>
              <a:rPr lang="sv-SE" dirty="0" err="1" smtClean="0"/>
              <a:t>many</a:t>
            </a:r>
            <a:r>
              <a:rPr lang="sv-SE" dirty="0" smtClean="0"/>
              <a:t> kids, </a:t>
            </a:r>
            <a:r>
              <a:rPr lang="sv-SE" dirty="0" err="1" smtClean="0"/>
              <a:t>too</a:t>
            </a:r>
            <a:r>
              <a:rPr lang="sv-SE" dirty="0" smtClean="0"/>
              <a:t> </a:t>
            </a:r>
            <a:r>
              <a:rPr lang="sv-SE" dirty="0" err="1" smtClean="0"/>
              <a:t>many</a:t>
            </a:r>
            <a:r>
              <a:rPr lang="sv-SE" dirty="0" smtClean="0"/>
              <a:t> ex-</a:t>
            </a:r>
            <a:r>
              <a:rPr lang="sv-SE" dirty="0" err="1" smtClean="0"/>
              <a:t>wives</a:t>
            </a:r>
            <a:r>
              <a:rPr lang="sv-SE" dirty="0" smtClean="0"/>
              <a:t>”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Job </a:t>
            </a:r>
            <a:r>
              <a:rPr lang="sv-SE" dirty="0" err="1" smtClean="0"/>
              <a:t>tip</a:t>
            </a:r>
            <a:r>
              <a:rPr lang="sv-SE" dirty="0" smtClean="0"/>
              <a:t> from </a:t>
            </a:r>
            <a:r>
              <a:rPr lang="sv-SE" dirty="0" err="1" smtClean="0"/>
              <a:t>librarian</a:t>
            </a:r>
            <a:r>
              <a:rPr lang="sv-SE" dirty="0" smtClean="0"/>
              <a:t> </a:t>
            </a:r>
            <a:r>
              <a:rPr lang="sv-SE" dirty="0" err="1" smtClean="0"/>
              <a:t>friend</a:t>
            </a:r>
            <a:r>
              <a:rPr lang="sv-SE" dirty="0" smtClean="0"/>
              <a:t>: ”Information specialist at KTH </a:t>
            </a:r>
            <a:r>
              <a:rPr lang="sv-SE" dirty="0" err="1" smtClean="0"/>
              <a:t>Library</a:t>
            </a:r>
            <a:r>
              <a:rPr lang="sv-SE" dirty="0" smtClean="0"/>
              <a:t> (KTHB) –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would</a:t>
            </a:r>
            <a:r>
              <a:rPr lang="sv-SE" dirty="0" smtClean="0"/>
              <a:t> be </a:t>
            </a:r>
            <a:r>
              <a:rPr lang="sv-SE" dirty="0" err="1" smtClean="0"/>
              <a:t>good</a:t>
            </a:r>
            <a:r>
              <a:rPr lang="sv-SE" dirty="0" smtClean="0"/>
              <a:t> at it Göran!”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Ranked</a:t>
            </a:r>
            <a:r>
              <a:rPr lang="sv-SE" dirty="0" smtClean="0"/>
              <a:t> 2 </a:t>
            </a:r>
            <a:r>
              <a:rPr lang="sv-SE" dirty="0" err="1" smtClean="0"/>
              <a:t>out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23 for the position and person </a:t>
            </a:r>
            <a:r>
              <a:rPr lang="sv-SE" dirty="0" err="1" smtClean="0"/>
              <a:t>ranked</a:t>
            </a:r>
            <a:r>
              <a:rPr lang="sv-SE" dirty="0" smtClean="0"/>
              <a:t> #1 </a:t>
            </a:r>
            <a:r>
              <a:rPr lang="sv-SE" dirty="0" err="1" smtClean="0"/>
              <a:t>declined</a:t>
            </a:r>
            <a:r>
              <a:rPr lang="sv-SE" dirty="0" smtClean="0"/>
              <a:t> the offer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Worked</a:t>
            </a:r>
            <a:r>
              <a:rPr lang="sv-SE" dirty="0" smtClean="0"/>
              <a:t> 4 </a:t>
            </a:r>
            <a:r>
              <a:rPr lang="sv-SE" dirty="0" err="1" smtClean="0"/>
              <a:t>years</a:t>
            </a:r>
            <a:r>
              <a:rPr lang="sv-SE" dirty="0" smtClean="0"/>
              <a:t> </a:t>
            </a:r>
            <a:r>
              <a:rPr lang="sv-SE" dirty="0" err="1" smtClean="0"/>
              <a:t>learning</a:t>
            </a:r>
            <a:r>
              <a:rPr lang="sv-SE" dirty="0" smtClean="0"/>
              <a:t> the </a:t>
            </a:r>
            <a:r>
              <a:rPr lang="sv-SE" dirty="0" err="1" smtClean="0"/>
              <a:t>trade</a:t>
            </a:r>
            <a:r>
              <a:rPr lang="sv-SE" dirty="0" smtClean="0"/>
              <a:t>, </a:t>
            </a:r>
            <a:r>
              <a:rPr lang="sv-SE" dirty="0" err="1" smtClean="0"/>
              <a:t>while</a:t>
            </a:r>
            <a:r>
              <a:rPr lang="sv-SE" dirty="0" smtClean="0"/>
              <a:t> </a:t>
            </a:r>
            <a:r>
              <a:rPr lang="sv-SE" dirty="0" err="1" smtClean="0"/>
              <a:t>updating</a:t>
            </a:r>
            <a:r>
              <a:rPr lang="sv-SE" dirty="0" smtClean="0"/>
              <a:t> the </a:t>
            </a:r>
            <a:r>
              <a:rPr lang="sv-SE" dirty="0" err="1" smtClean="0"/>
              <a:t>teaching</a:t>
            </a:r>
            <a:r>
              <a:rPr lang="sv-SE" dirty="0" smtClean="0"/>
              <a:t> </a:t>
            </a:r>
            <a:r>
              <a:rPr lang="sv-SE" dirty="0" err="1" smtClean="0"/>
              <a:t>activities</a:t>
            </a:r>
            <a:r>
              <a:rPr lang="sv-SE" dirty="0" smtClean="0"/>
              <a:t> at KTHB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Studied</a:t>
            </a:r>
            <a:r>
              <a:rPr lang="sv-SE" dirty="0" smtClean="0"/>
              <a:t> in parallell a MSc </a:t>
            </a:r>
            <a:r>
              <a:rPr lang="sv-SE" dirty="0" err="1" smtClean="0"/>
              <a:t>degree</a:t>
            </a:r>
            <a:r>
              <a:rPr lang="sv-SE" dirty="0" smtClean="0"/>
              <a:t> in </a:t>
            </a:r>
            <a:r>
              <a:rPr lang="sv-SE" dirty="0" err="1" smtClean="0"/>
              <a:t>Library</a:t>
            </a:r>
            <a:r>
              <a:rPr lang="sv-SE" dirty="0" smtClean="0"/>
              <a:t> and Information science (LIS)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Took</a:t>
            </a:r>
            <a:r>
              <a:rPr lang="sv-SE" dirty="0" smtClean="0"/>
              <a:t> </a:t>
            </a:r>
            <a:r>
              <a:rPr lang="sv-SE" dirty="0" err="1" smtClean="0"/>
              <a:t>up</a:t>
            </a:r>
            <a:r>
              <a:rPr lang="sv-SE" dirty="0" smtClean="0"/>
              <a:t> a position as </a:t>
            </a:r>
            <a:r>
              <a:rPr lang="sv-SE" dirty="0" err="1" smtClean="0"/>
              <a:t>Lecturer</a:t>
            </a:r>
            <a:r>
              <a:rPr lang="sv-SE" dirty="0" smtClean="0"/>
              <a:t> in LIS in 2013 and </a:t>
            </a:r>
            <a:r>
              <a:rPr lang="sv-SE" dirty="0" err="1" smtClean="0"/>
              <a:t>started</a:t>
            </a:r>
            <a:r>
              <a:rPr lang="sv-SE" dirty="0" smtClean="0"/>
              <a:t> leading the </a:t>
            </a:r>
            <a:r>
              <a:rPr lang="sv-SE" dirty="0" err="1" smtClean="0"/>
              <a:t>teaching</a:t>
            </a:r>
            <a:r>
              <a:rPr lang="sv-SE" dirty="0" smtClean="0"/>
              <a:t> </a:t>
            </a:r>
            <a:r>
              <a:rPr lang="sv-SE" dirty="0" err="1" smtClean="0"/>
              <a:t>group</a:t>
            </a:r>
            <a:r>
              <a:rPr lang="sv-SE" dirty="0" smtClean="0"/>
              <a:t>, leading by </a:t>
            </a:r>
            <a:r>
              <a:rPr lang="sv-SE" dirty="0" err="1" smtClean="0"/>
              <a:t>example</a:t>
            </a:r>
            <a:endParaRPr lang="sv-SE" dirty="0" smtClean="0"/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6089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Me</a:t>
            </a:r>
            <a:r>
              <a:rPr lang="sv-SE" dirty="0" smtClean="0"/>
              <a:t> </a:t>
            </a:r>
            <a:r>
              <a:rPr lang="sv-SE" dirty="0" err="1" smtClean="0"/>
              <a:t>today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v-SE" dirty="0" smtClean="0"/>
              <a:t>Director </a:t>
            </a:r>
            <a:r>
              <a:rPr lang="sv-SE" dirty="0" err="1" smtClean="0"/>
              <a:t>of</a:t>
            </a:r>
            <a:r>
              <a:rPr lang="sv-SE" dirty="0" smtClean="0"/>
              <a:t> studies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Leading the </a:t>
            </a:r>
            <a:r>
              <a:rPr lang="sv-SE" dirty="0" err="1" smtClean="0"/>
              <a:t>teaching</a:t>
            </a:r>
            <a:r>
              <a:rPr lang="sv-SE" dirty="0" smtClean="0"/>
              <a:t> </a:t>
            </a:r>
            <a:r>
              <a:rPr lang="sv-SE" dirty="0" err="1" smtClean="0"/>
              <a:t>group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Stopped</a:t>
            </a:r>
            <a:r>
              <a:rPr lang="sv-SE" dirty="0" smtClean="0"/>
              <a:t> </a:t>
            </a:r>
            <a:r>
              <a:rPr lang="sv-SE" dirty="0" err="1" smtClean="0"/>
              <a:t>counting</a:t>
            </a:r>
            <a:r>
              <a:rPr lang="sv-SE" dirty="0" smtClean="0"/>
              <a:t> the </a:t>
            </a:r>
            <a:r>
              <a:rPr lang="sv-SE" dirty="0" err="1" smtClean="0"/>
              <a:t>number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students </a:t>
            </a:r>
            <a:r>
              <a:rPr lang="sv-SE" dirty="0" err="1" smtClean="0"/>
              <a:t>taught</a:t>
            </a:r>
            <a:r>
              <a:rPr lang="sv-SE" dirty="0" smtClean="0"/>
              <a:t>…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…And </a:t>
            </a:r>
            <a:r>
              <a:rPr lang="sv-SE" dirty="0" err="1" smtClean="0"/>
              <a:t>tries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coach </a:t>
            </a:r>
            <a:r>
              <a:rPr lang="sv-SE" dirty="0" err="1" smtClean="0"/>
              <a:t>colleagues</a:t>
            </a:r>
            <a:r>
              <a:rPr lang="sv-SE" dirty="0" smtClean="0"/>
              <a:t> </a:t>
            </a:r>
            <a:r>
              <a:rPr lang="sv-SE" dirty="0" err="1" smtClean="0"/>
              <a:t>instead</a:t>
            </a:r>
            <a:r>
              <a:rPr lang="sv-SE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Tries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test new </a:t>
            </a:r>
            <a:r>
              <a:rPr lang="sv-SE" dirty="0" err="1" smtClean="0"/>
              <a:t>pedagogics</a:t>
            </a:r>
            <a:r>
              <a:rPr lang="sv-SE" dirty="0" smtClean="0"/>
              <a:t> and </a:t>
            </a:r>
            <a:r>
              <a:rPr lang="sv-SE" dirty="0" err="1" smtClean="0"/>
              <a:t>technology</a:t>
            </a:r>
            <a:r>
              <a:rPr lang="sv-SE" dirty="0" smtClean="0"/>
              <a:t>…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…</a:t>
            </a:r>
            <a:r>
              <a:rPr lang="sv-SE" dirty="0" err="1" smtClean="0"/>
              <a:t>Instead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producing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written</a:t>
            </a:r>
            <a:r>
              <a:rPr lang="sv-SE" dirty="0" smtClean="0"/>
              <a:t> </a:t>
            </a:r>
            <a:r>
              <a:rPr lang="sv-SE" dirty="0" err="1" smtClean="0"/>
              <a:t>course</a:t>
            </a:r>
            <a:r>
              <a:rPr lang="sv-SE" dirty="0" smtClean="0"/>
              <a:t> material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Do </a:t>
            </a:r>
            <a:r>
              <a:rPr lang="sv-SE" dirty="0" err="1" smtClean="0"/>
              <a:t>give</a:t>
            </a:r>
            <a:r>
              <a:rPr lang="sv-SE" dirty="0" smtClean="0"/>
              <a:t> seminars in </a:t>
            </a:r>
            <a:r>
              <a:rPr lang="sv-SE" dirty="0" err="1" smtClean="0"/>
              <a:t>publication</a:t>
            </a:r>
            <a:r>
              <a:rPr lang="sv-SE" dirty="0" smtClean="0"/>
              <a:t> </a:t>
            </a:r>
            <a:r>
              <a:rPr lang="sv-SE" dirty="0" err="1" smtClean="0"/>
              <a:t>strategies</a:t>
            </a:r>
            <a:r>
              <a:rPr lang="sv-SE" dirty="0" smtClean="0"/>
              <a:t> and </a:t>
            </a:r>
            <a:r>
              <a:rPr lang="sv-SE" dirty="0" err="1" smtClean="0"/>
              <a:t>bibliometrics</a:t>
            </a:r>
            <a:r>
              <a:rPr lang="sv-SE" dirty="0" smtClean="0"/>
              <a:t> for PhD-students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Do </a:t>
            </a:r>
            <a:r>
              <a:rPr lang="sv-SE" dirty="0" err="1" smtClean="0"/>
              <a:t>work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setting</a:t>
            </a:r>
            <a:r>
              <a:rPr lang="sv-SE" dirty="0" smtClean="0"/>
              <a:t> </a:t>
            </a:r>
            <a:r>
              <a:rPr lang="sv-SE" dirty="0" err="1" smtClean="0"/>
              <a:t>up</a:t>
            </a:r>
            <a:r>
              <a:rPr lang="sv-SE" dirty="0" smtClean="0"/>
              <a:t> </a:t>
            </a:r>
            <a:r>
              <a:rPr lang="sv-SE" i="1" dirty="0" err="1" smtClean="0"/>
              <a:t>open</a:t>
            </a:r>
            <a:r>
              <a:rPr lang="sv-SE" i="1" dirty="0" smtClean="0"/>
              <a:t> data </a:t>
            </a:r>
            <a:r>
              <a:rPr lang="sv-SE" dirty="0" smtClean="0"/>
              <a:t>access </a:t>
            </a:r>
            <a:r>
              <a:rPr lang="sv-SE" dirty="0" err="1" smtClean="0"/>
              <a:t>unit</a:t>
            </a:r>
            <a:r>
              <a:rPr lang="sv-SE" dirty="0" smtClean="0"/>
              <a:t> at KTHB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Research focus: information literacy and </a:t>
            </a:r>
            <a:r>
              <a:rPr lang="sv-SE" dirty="0" err="1" smtClean="0"/>
              <a:t>blended</a:t>
            </a:r>
            <a:r>
              <a:rPr lang="sv-SE" dirty="0" smtClean="0"/>
              <a:t> </a:t>
            </a:r>
            <a:r>
              <a:rPr lang="sv-SE" dirty="0" err="1" smtClean="0"/>
              <a:t>learning</a:t>
            </a:r>
            <a:r>
              <a:rPr lang="sv-SE" dirty="0"/>
              <a:t> </a:t>
            </a:r>
            <a:r>
              <a:rPr lang="sv-SE" dirty="0" smtClean="0"/>
              <a:t>plus </a:t>
            </a:r>
            <a:r>
              <a:rPr lang="sv-SE" dirty="0" err="1" smtClean="0"/>
              <a:t>some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theoretic</a:t>
            </a:r>
            <a:r>
              <a:rPr lang="sv-SE" dirty="0" smtClean="0"/>
              <a:t> information </a:t>
            </a:r>
            <a:r>
              <a:rPr lang="sv-SE" dirty="0" err="1" smtClean="0"/>
              <a:t>retrieval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908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Me</a:t>
            </a:r>
            <a:r>
              <a:rPr lang="sv-SE" dirty="0" smtClean="0"/>
              <a:t>: </a:t>
            </a:r>
            <a:r>
              <a:rPr lang="sv-SE" dirty="0" err="1" smtClean="0"/>
              <a:t>Facilitating</a:t>
            </a:r>
            <a:r>
              <a:rPr lang="sv-SE" dirty="0" smtClean="0"/>
              <a:t> research and </a:t>
            </a:r>
            <a:r>
              <a:rPr lang="sv-SE" dirty="0" err="1" smtClean="0"/>
              <a:t>learning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Working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two</a:t>
            </a:r>
            <a:r>
              <a:rPr lang="sv-SE" dirty="0" smtClean="0"/>
              <a:t> (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three</a:t>
            </a:r>
            <a:r>
              <a:rPr lang="sv-SE" dirty="0" smtClean="0"/>
              <a:t>) </a:t>
            </a:r>
            <a:r>
              <a:rPr lang="sv-SE" dirty="0" err="1" smtClean="0"/>
              <a:t>units</a:t>
            </a:r>
            <a:r>
              <a:rPr lang="sv-SE" dirty="0" smtClean="0"/>
              <a:t> at KTH </a:t>
            </a:r>
            <a:r>
              <a:rPr lang="sv-SE" dirty="0" err="1" smtClean="0"/>
              <a:t>Library</a:t>
            </a:r>
            <a:r>
              <a:rPr lang="sv-SE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Library</a:t>
            </a:r>
            <a:r>
              <a:rPr lang="sv-SE" dirty="0" smtClean="0"/>
              <a:t> services and </a:t>
            </a:r>
            <a:r>
              <a:rPr lang="sv-SE" dirty="0" err="1" smtClean="0"/>
              <a:t>learning</a:t>
            </a:r>
            <a:r>
              <a:rPr lang="sv-SE" dirty="0" smtClean="0"/>
              <a:t> support (=student and </a:t>
            </a:r>
            <a:r>
              <a:rPr lang="sv-SE" dirty="0" err="1" smtClean="0"/>
              <a:t>teacher</a:t>
            </a:r>
            <a:r>
              <a:rPr lang="sv-SE" dirty="0" smtClean="0"/>
              <a:t> support)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Publication</a:t>
            </a:r>
            <a:r>
              <a:rPr lang="sv-SE" dirty="0" smtClean="0"/>
              <a:t> </a:t>
            </a:r>
            <a:r>
              <a:rPr lang="sv-SE" dirty="0" err="1" smtClean="0"/>
              <a:t>infrastructure</a:t>
            </a:r>
            <a:r>
              <a:rPr lang="sv-SE" dirty="0" smtClean="0"/>
              <a:t> (=researcher support)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846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KTHB </a:t>
            </a:r>
            <a:r>
              <a:rPr lang="sv-SE" dirty="0" err="1"/>
              <a:t>T</a:t>
            </a:r>
            <a:r>
              <a:rPr lang="sv-SE" dirty="0" err="1" smtClean="0"/>
              <a:t>eaching</a:t>
            </a:r>
            <a:r>
              <a:rPr lang="sv-SE" dirty="0" smtClean="0"/>
              <a:t> offer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Standardised offer sent </a:t>
            </a:r>
            <a:r>
              <a:rPr lang="sv-SE" dirty="0" err="1" smtClean="0"/>
              <a:t>to</a:t>
            </a:r>
            <a:r>
              <a:rPr lang="sv-SE" dirty="0" smtClean="0"/>
              <a:t> the </a:t>
            </a:r>
            <a:r>
              <a:rPr lang="sv-SE" dirty="0" err="1" smtClean="0"/>
              <a:t>coordinators</a:t>
            </a:r>
            <a:r>
              <a:rPr lang="sv-SE" dirty="0" smtClean="0"/>
              <a:t> for the </a:t>
            </a:r>
            <a:r>
              <a:rPr lang="sv-SE" dirty="0" err="1" smtClean="0"/>
              <a:t>educational</a:t>
            </a:r>
            <a:r>
              <a:rPr lang="sv-SE" dirty="0" smtClean="0"/>
              <a:t> programs </a:t>
            </a:r>
            <a:r>
              <a:rPr lang="sv-SE" dirty="0" err="1" smtClean="0"/>
              <a:t>twice</a:t>
            </a:r>
            <a:r>
              <a:rPr lang="sv-SE" dirty="0" smtClean="0"/>
              <a:t>/</a:t>
            </a:r>
            <a:r>
              <a:rPr lang="sv-SE" dirty="0" err="1" smtClean="0"/>
              <a:t>year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Offer </a:t>
            </a:r>
            <a:r>
              <a:rPr lang="sv-SE" dirty="0" err="1" smtClean="0"/>
              <a:t>consisting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teaching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different </a:t>
            </a:r>
            <a:r>
              <a:rPr lang="sv-SE" dirty="0" err="1" smtClean="0"/>
              <a:t>types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hlinkClick r:id="rId2"/>
              </a:rPr>
              <a:t>https://</a:t>
            </a:r>
            <a:r>
              <a:rPr lang="sv-SE" dirty="0" smtClean="0">
                <a:hlinkClick r:id="rId2"/>
              </a:rPr>
              <a:t>www.kth.se/en/kthb/kurser-och-stod/kurser/erbjudande-om-undervisning/erbjudande-om-undervisning-1.675304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Aiming</a:t>
            </a:r>
            <a:r>
              <a:rPr lang="sv-SE" dirty="0" smtClean="0"/>
              <a:t> for a 100 % </a:t>
            </a:r>
            <a:r>
              <a:rPr lang="sv-SE" dirty="0" err="1" smtClean="0"/>
              <a:t>presence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KTHB </a:t>
            </a:r>
            <a:r>
              <a:rPr lang="sv-SE" dirty="0" err="1" smtClean="0"/>
              <a:t>teaching</a:t>
            </a:r>
            <a:r>
              <a:rPr lang="sv-SE" dirty="0" smtClean="0"/>
              <a:t> for </a:t>
            </a:r>
            <a:r>
              <a:rPr lang="sv-SE" dirty="0" err="1" smtClean="0"/>
              <a:t>bachelor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r>
              <a:rPr lang="sv-SE" dirty="0" smtClean="0"/>
              <a:t> students (65+% </a:t>
            </a:r>
            <a:r>
              <a:rPr lang="sv-SE" dirty="0" err="1" smtClean="0"/>
              <a:t>today</a:t>
            </a:r>
            <a:r>
              <a:rPr lang="sv-SE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Master </a:t>
            </a:r>
            <a:r>
              <a:rPr lang="sv-SE" dirty="0" err="1" smtClean="0"/>
              <a:t>level</a:t>
            </a:r>
            <a:r>
              <a:rPr lang="sv-SE" dirty="0" smtClean="0"/>
              <a:t> not </a:t>
            </a:r>
            <a:r>
              <a:rPr lang="sv-SE" dirty="0" err="1" smtClean="0"/>
              <a:t>that</a:t>
            </a:r>
            <a:r>
              <a:rPr lang="sv-SE" dirty="0" smtClean="0"/>
              <a:t> prioritised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Tries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increase</a:t>
            </a:r>
            <a:r>
              <a:rPr lang="sv-SE" dirty="0" smtClean="0"/>
              <a:t> </a:t>
            </a:r>
            <a:r>
              <a:rPr lang="sv-SE" dirty="0" err="1" smtClean="0"/>
              <a:t>teaching</a:t>
            </a:r>
            <a:r>
              <a:rPr lang="sv-SE" dirty="0" smtClean="0"/>
              <a:t> for PhD-students. </a:t>
            </a:r>
            <a:r>
              <a:rPr lang="sv-SE" dirty="0" err="1" smtClean="0"/>
              <a:t>Topics</a:t>
            </a:r>
            <a:r>
              <a:rPr lang="sv-SE" dirty="0" smtClean="0"/>
              <a:t>: IPR and patent </a:t>
            </a:r>
            <a:r>
              <a:rPr lang="sv-SE" dirty="0" err="1" smtClean="0"/>
              <a:t>databases</a:t>
            </a:r>
            <a:r>
              <a:rPr lang="sv-SE" dirty="0" smtClean="0"/>
              <a:t>, </a:t>
            </a:r>
            <a:r>
              <a:rPr lang="sv-SE" dirty="0" err="1" smtClean="0"/>
              <a:t>bibliometrics</a:t>
            </a:r>
            <a:r>
              <a:rPr lang="sv-SE" dirty="0" smtClean="0"/>
              <a:t> and publishing </a:t>
            </a:r>
            <a:r>
              <a:rPr lang="sv-SE" dirty="0" err="1" smtClean="0"/>
              <a:t>strategies</a:t>
            </a:r>
            <a:r>
              <a:rPr lang="sv-SE" dirty="0" smtClean="0"/>
              <a:t> 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510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KTHB Research support offer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Publication</a:t>
            </a:r>
            <a:r>
              <a:rPr lang="sv-SE" dirty="0" smtClean="0"/>
              <a:t> support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Managing</a:t>
            </a:r>
            <a:r>
              <a:rPr lang="sv-SE" dirty="0" smtClean="0"/>
              <a:t> the KTH-</a:t>
            </a:r>
            <a:r>
              <a:rPr lang="sv-SE" dirty="0" err="1" smtClean="0"/>
              <a:t>DiVA</a:t>
            </a:r>
            <a:r>
              <a:rPr lang="sv-SE" dirty="0" smtClean="0"/>
              <a:t> </a:t>
            </a:r>
            <a:r>
              <a:rPr lang="sv-SE" dirty="0" err="1" smtClean="0"/>
              <a:t>publication</a:t>
            </a:r>
            <a:r>
              <a:rPr lang="sv-SE" dirty="0" smtClean="0"/>
              <a:t> </a:t>
            </a:r>
            <a:r>
              <a:rPr lang="sv-SE" dirty="0" err="1" smtClean="0"/>
              <a:t>archive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Fixing</a:t>
            </a:r>
            <a:r>
              <a:rPr lang="sv-SE" dirty="0" smtClean="0"/>
              <a:t> ORCID for </a:t>
            </a:r>
            <a:r>
              <a:rPr lang="sv-SE" dirty="0" err="1" smtClean="0"/>
              <a:t>everyone</a:t>
            </a:r>
            <a:r>
              <a:rPr lang="sv-SE" dirty="0" smtClean="0"/>
              <a:t> at KTH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KTH </a:t>
            </a:r>
            <a:r>
              <a:rPr lang="sv-SE" dirty="0" err="1" smtClean="0"/>
              <a:t>Publication</a:t>
            </a:r>
            <a:r>
              <a:rPr lang="sv-SE" dirty="0" smtClean="0"/>
              <a:t> policy curator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Open</a:t>
            </a:r>
            <a:r>
              <a:rPr lang="sv-SE" dirty="0" smtClean="0"/>
              <a:t> Access support </a:t>
            </a:r>
            <a:r>
              <a:rPr lang="sv-SE" dirty="0" err="1" smtClean="0"/>
              <a:t>when</a:t>
            </a:r>
            <a:r>
              <a:rPr lang="sv-SE" dirty="0" smtClean="0"/>
              <a:t> </a:t>
            </a:r>
            <a:r>
              <a:rPr lang="sv-SE" dirty="0" err="1" smtClean="0"/>
              <a:t>needed</a:t>
            </a:r>
            <a:r>
              <a:rPr lang="sv-SE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Providing</a:t>
            </a:r>
            <a:r>
              <a:rPr lang="sv-SE" dirty="0" smtClean="0"/>
              <a:t> </a:t>
            </a:r>
            <a:r>
              <a:rPr lang="sv-SE" dirty="0" err="1" smtClean="0"/>
              <a:t>publication</a:t>
            </a:r>
            <a:r>
              <a:rPr lang="sv-SE" dirty="0" smtClean="0"/>
              <a:t> lists for personal web pages </a:t>
            </a:r>
            <a:r>
              <a:rPr lang="sv-SE" dirty="0" err="1" smtClean="0"/>
              <a:t>of</a:t>
            </a:r>
            <a:r>
              <a:rPr lang="sv-SE" dirty="0" smtClean="0"/>
              <a:t> researchers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Aiming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slim</a:t>
            </a:r>
            <a:r>
              <a:rPr lang="sv-SE" dirty="0" smtClean="0"/>
              <a:t> </a:t>
            </a:r>
            <a:r>
              <a:rPr lang="sv-SE" dirty="0" err="1" smtClean="0"/>
              <a:t>publication</a:t>
            </a:r>
            <a:r>
              <a:rPr lang="sv-SE" dirty="0" smtClean="0"/>
              <a:t> processes in the </a:t>
            </a:r>
            <a:r>
              <a:rPr lang="sv-SE" dirty="0" err="1" smtClean="0"/>
              <a:t>future</a:t>
            </a:r>
            <a:r>
              <a:rPr lang="sv-SE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 err="1" smtClean="0"/>
              <a:t>Example</a:t>
            </a:r>
            <a:r>
              <a:rPr lang="sv-SE" dirty="0"/>
              <a:t>: https://www.kth.se/en/kthb/publicering</a:t>
            </a:r>
          </a:p>
        </p:txBody>
      </p:sp>
    </p:spTree>
    <p:extLst>
      <p:ext uri="{BB962C8B-B14F-4D97-AF65-F5344CB8AC3E}">
        <p14:creationId xmlns:p14="http://schemas.microsoft.com/office/powerpoint/2010/main" val="170055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ISPRING_RESOURCE_PATHS_HASH" val="fcb025ba9a6ccf8fed139b5222f2a63b17a479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KTH_PPT template 2014 red">
  <a:themeElements>
    <a:clrScheme name="Anpassat 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954A6"/>
      </a:accent1>
      <a:accent2>
        <a:srgbClr val="5893E5"/>
      </a:accent2>
      <a:accent3>
        <a:srgbClr val="62922E"/>
      </a:accent3>
      <a:accent4>
        <a:srgbClr val="A1D16D"/>
      </a:accent4>
      <a:accent5>
        <a:srgbClr val="9D102D"/>
      </a:accent5>
      <a:accent6>
        <a:srgbClr val="EC4769"/>
      </a:accent6>
      <a:hlink>
        <a:srgbClr val="C2C2C4"/>
      </a:hlink>
      <a:folHlink>
        <a:srgbClr val="800080"/>
      </a:folHlink>
    </a:clrScheme>
    <a:fontScheme name="Anpassat 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KTH_PPT template 2014 red</Template>
  <TotalTime>3798</TotalTime>
  <Words>733</Words>
  <Application>Microsoft Office PowerPoint</Application>
  <PresentationFormat>Předvádění na obrazovce (4:3)</PresentationFormat>
  <Paragraphs>87</Paragraphs>
  <Slides>13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KTH_PPT template 2014 red</vt:lpstr>
      <vt:lpstr>think-cell Slide</vt:lpstr>
      <vt:lpstr>KTH Library activities 2017 </vt:lpstr>
      <vt:lpstr>KTH Royal institute of technology</vt:lpstr>
      <vt:lpstr>KTH Royal institute of technology</vt:lpstr>
      <vt:lpstr>Me before 2009</vt:lpstr>
      <vt:lpstr>Me from 2009</vt:lpstr>
      <vt:lpstr>Me today</vt:lpstr>
      <vt:lpstr>Me: Facilitating research and learning</vt:lpstr>
      <vt:lpstr>KTHB Teaching offer</vt:lpstr>
      <vt:lpstr>KTHB Research support offer</vt:lpstr>
      <vt:lpstr>KTHB Research support offer, cont.</vt:lpstr>
      <vt:lpstr>KTHB Media support</vt:lpstr>
      <vt:lpstr>Other activities</vt:lpstr>
      <vt:lpstr> Time for disussion! </vt:lpstr>
    </vt:vector>
  </TitlesOfParts>
  <Company>Kungliga Tekniska Högskolan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Göran Hamrin</dc:creator>
  <cp:lastModifiedBy>Stephanie Krueger</cp:lastModifiedBy>
  <cp:revision>100</cp:revision>
  <cp:lastPrinted>2013-05-27T09:10:21Z</cp:lastPrinted>
  <dcterms:created xsi:type="dcterms:W3CDTF">2017-10-16T10:57:12Z</dcterms:created>
  <dcterms:modified xsi:type="dcterms:W3CDTF">2017-11-16T14:05:05Z</dcterms:modified>
</cp:coreProperties>
</file>