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566" r:id="rId3"/>
    <p:sldId id="549" r:id="rId4"/>
    <p:sldId id="576" r:id="rId5"/>
    <p:sldId id="568" r:id="rId6"/>
    <p:sldId id="567" r:id="rId7"/>
    <p:sldId id="569" r:id="rId8"/>
    <p:sldId id="565" r:id="rId9"/>
    <p:sldId id="570" r:id="rId10"/>
    <p:sldId id="571" r:id="rId11"/>
    <p:sldId id="577" r:id="rId12"/>
    <p:sldId id="572" r:id="rId13"/>
    <p:sldId id="573" r:id="rId14"/>
    <p:sldId id="578" r:id="rId15"/>
    <p:sldId id="580" r:id="rId16"/>
    <p:sldId id="574" r:id="rId17"/>
    <p:sldId id="579" r:id="rId18"/>
    <p:sldId id="581" r:id="rId19"/>
    <p:sldId id="575" r:id="rId20"/>
    <p:sldId id="582" r:id="rId21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Univers Com 55" pitchFamily="34" charset="-18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06">
          <p15:clr>
            <a:srgbClr val="A4A3A4"/>
          </p15:clr>
        </p15:guide>
        <p15:guide id="2" orient="horz" pos="210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158">
          <p15:clr>
            <a:srgbClr val="A4A3A4"/>
          </p15:clr>
        </p15:guide>
        <p15:guide id="6" pos="4694">
          <p15:clr>
            <a:srgbClr val="A4A3A4"/>
          </p15:clr>
        </p15:guide>
        <p15:guide id="7" pos="5738">
          <p15:clr>
            <a:srgbClr val="A4A3A4"/>
          </p15:clr>
        </p15:guide>
        <p15:guide id="8" pos="56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F60000"/>
    <a:srgbClr val="047236"/>
    <a:srgbClr val="069848"/>
    <a:srgbClr val="CE3736"/>
    <a:srgbClr val="4503BD"/>
    <a:srgbClr val="D48112"/>
    <a:srgbClr val="36A7E9"/>
    <a:srgbClr val="333333"/>
    <a:srgbClr val="E08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20" autoAdjust="0"/>
  </p:normalViewPr>
  <p:slideViewPr>
    <p:cSldViewPr snapToObjects="1">
      <p:cViewPr>
        <p:scale>
          <a:sx n="66" d="100"/>
          <a:sy n="66" d="100"/>
        </p:scale>
        <p:origin x="-720" y="422"/>
      </p:cViewPr>
      <p:guideLst>
        <p:guide orient="horz" pos="1706"/>
        <p:guide orient="horz" pos="210"/>
        <p:guide orient="horz" pos="709"/>
        <p:guide orient="horz" pos="890"/>
        <p:guide pos="158"/>
        <p:guide pos="4694"/>
        <p:guide pos="5738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22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97FD8C-12BE-4A9A-8F81-BE75326C1235}" type="datetimeFigureOut">
              <a:rPr lang="cs-CZ"/>
              <a:pPr>
                <a:defRPr/>
              </a:pPr>
              <a:t>26.10.2017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57A45D-7D52-417A-B7EF-CB60EFCF72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0515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AAFE70-BCF3-4492-929F-441BC024AB82}" type="datetimeFigureOut">
              <a:rPr lang="cs-CZ"/>
              <a:pPr>
                <a:defRPr/>
              </a:pPr>
              <a:t>26.10.2017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48D01C-991B-4F20-A499-77B15262E3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05898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172" name="Zástupný symbol pro datum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19B69C-DE6D-471F-B881-DD5A24304337}" type="datetime1">
              <a:rPr 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26.10.2017</a:t>
            </a:fld>
            <a:endParaRPr 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Naše moto:</a:t>
            </a:r>
            <a:r>
              <a:rPr lang="cs-CZ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„Knihovna je služba“, </a:t>
            </a:r>
            <a:r>
              <a:rPr lang="cs-CZ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patří k misi:</a:t>
            </a:r>
          </a:p>
          <a:p>
            <a:r>
              <a:rPr lang="cs-CZ" smtClean="0"/>
              <a:t>„My v NTK profesionálně a přátelsky sloužíme výzkumu, vzdělávání i široké odborné a laické veřejnosti v oblasti techniky a aplikovaných přírodních věd. Pomáháme vytvářet a pečovat o intelektuální prostředí, v němž se informace transformují v poznatky, které podporují výzkum i praxi a jsou dále sdíleny akademickou obcí a živí proces vzdělávání. Shromažďujeme, vytváříme, spolehlivě uchováváme poznatky a dbáme o jejich snadnou dostupnost a komunikaci díky důvěryhodným systémům a strategiím. Nabízíme vlídné, zvoucí a stimulující prostředí jak fyzické, tak i virtuální. Stále se vzděláváme a pomáháme v tom i ostatním. Chceme, aby NTK byla dokonalá akademická knihovna podporující transfer inovací do praxe.“</a:t>
            </a:r>
          </a:p>
          <a:p>
            <a:r>
              <a:rPr lang="cs-CZ" b="1" smtClean="0"/>
              <a:t>Klíčové hodnoty NTK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mtClean="0"/>
              <a:t>Profesionalita, spolehlivost, jistota (podložená trvalým [sebe]vzděláváním);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mtClean="0"/>
              <a:t>Vlídnost, srozumitelnost, otevřenost;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mtClean="0"/>
              <a:t>Kreativita, inspirativnost;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mtClean="0"/>
              <a:t>Partnerství bez bariér času, místa, příslušnosti.</a:t>
            </a:r>
          </a:p>
          <a:p>
            <a:endParaRPr lang="cs-CZ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Historie :</a:t>
            </a:r>
            <a:r>
              <a:rPr lang="cs-CZ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vznik </a:t>
            </a:r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1707 nebo 1718 –zřízení inženýrské profesury a </a:t>
            </a:r>
          </a:p>
          <a:p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1945 -KVŠT znamená knihovna všech technických VŠ, tj. tehdy ČVUT, VUT a SVŠT</a:t>
            </a:r>
          </a:p>
          <a:p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1953–odtržena od VŠ</a:t>
            </a:r>
          </a:p>
          <a:p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1991–centrální technická knihovna pod MŠMT</a:t>
            </a:r>
          </a:p>
          <a:p>
            <a:pPr>
              <a:buFont typeface="Wingdings" pitchFamily="2" charset="2"/>
              <a:buChar char="§"/>
            </a:pPr>
            <a:r>
              <a:rPr lang="cs-CZ" sz="1200" err="1" smtClean="0">
                <a:solidFill>
                  <a:srgbClr val="C00000"/>
                </a:solidFill>
                <a:latin typeface="Univers Com 55" pitchFamily="32" charset="0"/>
                <a:sym typeface="Wingdings" pitchFamily="2" charset="2"/>
              </a:rPr>
              <a:t>National</a:t>
            </a:r>
            <a:r>
              <a:rPr lang="cs-CZ" sz="1200" smtClean="0">
                <a:solidFill>
                  <a:srgbClr val="C00000"/>
                </a:solidFill>
                <a:latin typeface="Univers Com 55" pitchFamily="32" charset="0"/>
                <a:sym typeface="Wingdings" pitchFamily="2" charset="2"/>
              </a:rPr>
              <a:t>: </a:t>
            </a:r>
            <a:r>
              <a:rPr lang="cs-CZ" sz="1200" err="1" smtClean="0">
                <a:latin typeface="Univers Com 55" pitchFamily="32" charset="0"/>
                <a:sym typeface="Wingdings" pitchFamily="2" charset="2"/>
              </a:rPr>
              <a:t>National</a:t>
            </a:r>
            <a:r>
              <a:rPr lang="cs-CZ" sz="1200" smtClean="0">
                <a:latin typeface="Univers Com 55" pitchFamily="32" charset="0"/>
                <a:sym typeface="Wingdings" pitchFamily="2" charset="2"/>
              </a:rPr>
              <a:t> </a:t>
            </a:r>
            <a:r>
              <a:rPr lang="cs-CZ" sz="1200" err="1" smtClean="0">
                <a:latin typeface="Univers Com 55" pitchFamily="32" charset="0"/>
                <a:sym typeface="Wingdings" pitchFamily="2" charset="2"/>
              </a:rPr>
              <a:t>Repository</a:t>
            </a:r>
            <a:r>
              <a:rPr lang="cs-CZ" sz="1200" smtClean="0">
                <a:latin typeface="Univers Com 55" pitchFamily="32" charset="0"/>
                <a:sym typeface="Wingdings" pitchFamily="2" charset="2"/>
              </a:rPr>
              <a:t> </a:t>
            </a:r>
            <a:r>
              <a:rPr lang="cs-CZ" sz="1200" err="1" smtClean="0">
                <a:latin typeface="Univers Com 55" pitchFamily="32" charset="0"/>
                <a:sym typeface="Wingdings" pitchFamily="2" charset="2"/>
              </a:rPr>
              <a:t>of</a:t>
            </a:r>
            <a:r>
              <a:rPr lang="cs-CZ" sz="1200" smtClean="0">
                <a:latin typeface="Univers Com 55" pitchFamily="32" charset="0"/>
                <a:sym typeface="Wingdings" pitchFamily="2" charset="2"/>
              </a:rPr>
              <a:t> </a:t>
            </a:r>
            <a:r>
              <a:rPr lang="cs-CZ" sz="1200" err="1" smtClean="0">
                <a:latin typeface="Univers Com 55" pitchFamily="32" charset="0"/>
                <a:sym typeface="Wingdings" pitchFamily="2" charset="2"/>
              </a:rPr>
              <a:t>Grey</a:t>
            </a:r>
            <a:r>
              <a:rPr lang="cs-CZ" sz="1200" smtClean="0">
                <a:latin typeface="Univers Com 55" pitchFamily="32" charset="0"/>
                <a:sym typeface="Wingdings" pitchFamily="2" charset="2"/>
              </a:rPr>
              <a:t> </a:t>
            </a:r>
            <a:r>
              <a:rPr lang="cs-CZ" sz="1200" err="1" smtClean="0">
                <a:latin typeface="Univers Com 55" pitchFamily="32" charset="0"/>
                <a:sym typeface="Wingdings" pitchFamily="2" charset="2"/>
              </a:rPr>
              <a:t>Literature</a:t>
            </a:r>
            <a:r>
              <a:rPr lang="cs-CZ" sz="1200" smtClean="0">
                <a:latin typeface="Univers Com 55" pitchFamily="32" charset="0"/>
                <a:sym typeface="Wingdings" pitchFamily="2" charset="2"/>
              </a:rPr>
              <a:t>, </a:t>
            </a:r>
            <a:r>
              <a:rPr lang="cs-CZ" sz="1200" smtClean="0">
                <a:latin typeface="Univers Com 55" pitchFamily="32" charset="0"/>
              </a:rPr>
              <a:t>Czech ISSN </a:t>
            </a:r>
            <a:r>
              <a:rPr lang="cs-CZ" sz="1200" err="1" smtClean="0">
                <a:latin typeface="Univers Com 55" pitchFamily="32" charset="0"/>
              </a:rPr>
              <a:t>National</a:t>
            </a:r>
            <a:r>
              <a:rPr lang="cs-CZ" sz="1200" smtClean="0">
                <a:latin typeface="Univers Com 55" pitchFamily="32" charset="0"/>
              </a:rPr>
              <a:t> Center, </a:t>
            </a:r>
            <a:r>
              <a:rPr lang="en-US" sz="1200" smtClean="0">
                <a:latin typeface="Univers Com 55" pitchFamily="32" charset="0"/>
              </a:rPr>
              <a:t>largest national node for interlibrary loan and document delivery services</a:t>
            </a:r>
            <a:r>
              <a:rPr lang="cs-CZ" sz="1200" smtClean="0">
                <a:latin typeface="Univers Com 55" pitchFamily="32" charset="0"/>
              </a:rPr>
              <a:t>, Czech </a:t>
            </a:r>
            <a:r>
              <a:rPr lang="cs-CZ" sz="1200" err="1" smtClean="0">
                <a:latin typeface="Univers Com 55" pitchFamily="32" charset="0"/>
              </a:rPr>
              <a:t>eResources</a:t>
            </a:r>
            <a:r>
              <a:rPr lang="cs-CZ" sz="1200" smtClean="0">
                <a:latin typeface="Univers Com 55" pitchFamily="32" charset="0"/>
              </a:rPr>
              <a:t> </a:t>
            </a:r>
            <a:r>
              <a:rPr lang="cs-CZ" sz="1200" err="1" smtClean="0">
                <a:latin typeface="Univers Com 55" pitchFamily="32" charset="0"/>
              </a:rPr>
              <a:t>Consortium</a:t>
            </a:r>
            <a:r>
              <a:rPr lang="cs-CZ" sz="1200" smtClean="0">
                <a:latin typeface="Univers Com 55" pitchFamily="32" charset="0"/>
              </a:rPr>
              <a:t> </a:t>
            </a:r>
            <a:r>
              <a:rPr lang="cs-CZ" sz="1200" err="1" smtClean="0">
                <a:latin typeface="Univers Com 55" pitchFamily="32" charset="0"/>
              </a:rPr>
              <a:t>coordinator</a:t>
            </a:r>
            <a:r>
              <a:rPr lang="cs-CZ" sz="1200" smtClean="0">
                <a:latin typeface="Univers Com 55" pitchFamily="32" charset="0"/>
              </a:rPr>
              <a:t>…</a:t>
            </a:r>
          </a:p>
          <a:p>
            <a:pPr>
              <a:buFont typeface="Wingdings" pitchFamily="2" charset="2"/>
              <a:buChar char="§"/>
            </a:pPr>
            <a:r>
              <a:rPr lang="cs-CZ" sz="1200" err="1" smtClean="0">
                <a:solidFill>
                  <a:srgbClr val="C00000"/>
                </a:solidFill>
                <a:latin typeface="Univers Com 55" pitchFamily="32" charset="0"/>
              </a:rPr>
              <a:t>Academic</a:t>
            </a:r>
            <a:r>
              <a:rPr lang="cs-CZ" sz="1200" smtClean="0">
                <a:solidFill>
                  <a:srgbClr val="C00000"/>
                </a:solidFill>
                <a:latin typeface="Univers Com 55" pitchFamily="32" charset="0"/>
              </a:rPr>
              <a:t>: </a:t>
            </a:r>
            <a:r>
              <a:rPr lang="cs-CZ" sz="1200" err="1" smtClean="0">
                <a:latin typeface="Univers Com 55" pitchFamily="32" charset="0"/>
              </a:rPr>
              <a:t>information</a:t>
            </a:r>
            <a:r>
              <a:rPr lang="cs-CZ" sz="1200" smtClean="0">
                <a:latin typeface="Univers Com 55" pitchFamily="32" charset="0"/>
              </a:rPr>
              <a:t> support </a:t>
            </a:r>
            <a:r>
              <a:rPr lang="cs-CZ" sz="1200" err="1" smtClean="0">
                <a:latin typeface="Univers Com 55" pitchFamily="32" charset="0"/>
              </a:rPr>
              <a:t>across</a:t>
            </a:r>
            <a:r>
              <a:rPr lang="cs-CZ" sz="1200" smtClean="0">
                <a:latin typeface="Univers Com 55" pitchFamily="32" charset="0"/>
              </a:rPr>
              <a:t> science, technology, and </a:t>
            </a:r>
            <a:r>
              <a:rPr lang="cs-CZ" sz="1200" err="1" smtClean="0">
                <a:latin typeface="Univers Com 55" pitchFamily="32" charset="0"/>
              </a:rPr>
              <a:t>engineering</a:t>
            </a:r>
            <a:r>
              <a:rPr lang="cs-CZ" sz="1200" smtClean="0">
                <a:latin typeface="Univers Com 55" pitchFamily="32" charset="0"/>
              </a:rPr>
              <a:t> </a:t>
            </a:r>
            <a:r>
              <a:rPr lang="cs-CZ" sz="1200" err="1" smtClean="0">
                <a:latin typeface="Univers Com 55" pitchFamily="32" charset="0"/>
              </a:rPr>
              <a:t>disciplines</a:t>
            </a:r>
            <a:r>
              <a:rPr lang="cs-CZ" sz="1200" smtClean="0">
                <a:latin typeface="Univers Com 55" pitchFamily="32" charset="0"/>
              </a:rPr>
              <a:t> and </a:t>
            </a:r>
            <a:r>
              <a:rPr lang="cs-CZ" sz="1200" err="1" smtClean="0">
                <a:latin typeface="Univers Com 55" pitchFamily="32" charset="0"/>
              </a:rPr>
              <a:t>information</a:t>
            </a:r>
            <a:r>
              <a:rPr lang="cs-CZ" sz="1200" smtClean="0">
                <a:latin typeface="Univers Com 55" pitchFamily="32" charset="0"/>
              </a:rPr>
              <a:t> </a:t>
            </a:r>
            <a:r>
              <a:rPr lang="cs-CZ" sz="1200" err="1" smtClean="0">
                <a:latin typeface="Univers Com 55" pitchFamily="32" charset="0"/>
              </a:rPr>
              <a:t>service</a:t>
            </a:r>
            <a:r>
              <a:rPr lang="cs-CZ" sz="1200" smtClean="0">
                <a:latin typeface="Univers Com 55" pitchFamily="32" charset="0"/>
              </a:rPr>
              <a:t> </a:t>
            </a:r>
            <a:r>
              <a:rPr lang="cs-CZ" sz="1200" err="1" smtClean="0">
                <a:latin typeface="Univers Com 55" pitchFamily="32" charset="0"/>
              </a:rPr>
              <a:t>for</a:t>
            </a:r>
            <a:r>
              <a:rPr lang="cs-CZ" sz="1200" smtClean="0">
                <a:latin typeface="Univers Com 55" pitchFamily="32" charset="0"/>
              </a:rPr>
              <a:t> </a:t>
            </a:r>
            <a:r>
              <a:rPr lang="en-US" sz="1200" b="1" smtClean="0">
                <a:latin typeface="Univers Com 55" pitchFamily="32" charset="0"/>
              </a:rPr>
              <a:t>University for Chemistry and Technology</a:t>
            </a:r>
            <a:r>
              <a:rPr lang="cs-CZ" sz="1200" b="1" smtClean="0">
                <a:latin typeface="Univers Com 55" pitchFamily="32" charset="0"/>
              </a:rPr>
              <a:t> + </a:t>
            </a:r>
            <a:r>
              <a:rPr lang="en-US" sz="1200" b="1" smtClean="0">
                <a:latin typeface="Univers Com 55" pitchFamily="32" charset="0"/>
              </a:rPr>
              <a:t>Institute of Organic Chemistry and Biochemistry</a:t>
            </a:r>
            <a:r>
              <a:rPr lang="cs-CZ" sz="1200" smtClean="0">
                <a:latin typeface="Univers Com 55" pitchFamily="32" charset="0"/>
              </a:rPr>
              <a:t> + </a:t>
            </a:r>
            <a:r>
              <a:rPr lang="en-US" sz="1200" smtClean="0">
                <a:latin typeface="Univers Com 55" pitchFamily="32" charset="0"/>
              </a:rPr>
              <a:t>Czech University of Life Sciences</a:t>
            </a:r>
            <a:r>
              <a:rPr lang="cs-CZ" sz="1200" smtClean="0">
                <a:latin typeface="Univers Com 55" pitchFamily="32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1200" b="1" smtClean="0">
                <a:latin typeface="Univers Com 55" pitchFamily="32" charset="0"/>
              </a:rPr>
              <a:t>Struktura – převažují</a:t>
            </a:r>
            <a:r>
              <a:rPr lang="cs-CZ" sz="1200" b="1" baseline="0" smtClean="0">
                <a:latin typeface="Univers Com 55" pitchFamily="32" charset="0"/>
              </a:rPr>
              <a:t> studenti ČVUT 43%, VŠCHT 17%, ČZÚ 14% dále pak UK 14% a ostatní.  Statistika za rok 2015.</a:t>
            </a:r>
            <a:endParaRPr lang="cs-CZ" sz="1200" b="1" smtClean="0">
              <a:latin typeface="Univers Com 55" pitchFamily="32" charset="0"/>
            </a:endParaRPr>
          </a:p>
          <a:p>
            <a:pPr>
              <a:buFont typeface="Wingdings" pitchFamily="2" charset="2"/>
              <a:buNone/>
            </a:pPr>
            <a:endParaRPr lang="cs-CZ" sz="1200" smtClean="0">
              <a:latin typeface="Univers Com 55" pitchFamily="32" charset="0"/>
            </a:endParaRPr>
          </a:p>
          <a:p>
            <a:endParaRPr lang="cs-CZ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DC476-D90B-4B0F-A52D-2199ABEC985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71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Naše moto:</a:t>
            </a:r>
            <a:r>
              <a:rPr lang="cs-CZ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„Knihovna je služba“, </a:t>
            </a:r>
            <a:r>
              <a:rPr lang="cs-CZ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patří k misi:</a:t>
            </a:r>
          </a:p>
          <a:p>
            <a:r>
              <a:rPr lang="cs-CZ" smtClean="0"/>
              <a:t>„My v NTK profesionálně a přátelsky sloužíme výzkumu, vzdělávání i široké odborné a laické veřejnosti v oblasti techniky a aplikovaných přírodních věd. Pomáháme vytvářet a pečovat o intelektuální prostředí, v němž se informace transformují v poznatky, které podporují výzkum i praxi a jsou dále sdíleny akademickou obcí a živí proces vzdělávání. Shromažďujeme, vytváříme, spolehlivě uchováváme poznatky a dbáme o jejich snadnou dostupnost a komunikaci díky důvěryhodným systémům a strategiím. Nabízíme vlídné, zvoucí a stimulující prostředí jak fyzické, tak i virtuální. Stále se vzděláváme a pomáháme v tom i ostatním. Chceme, aby NTK byla dokonalá akademická knihovna podporující transfer inovací do praxe.“</a:t>
            </a:r>
          </a:p>
          <a:p>
            <a:r>
              <a:rPr lang="cs-CZ" b="1" smtClean="0"/>
              <a:t>Klíčové hodnoty NTK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mtClean="0"/>
              <a:t>Profesionalita, spolehlivost, jistota (podložená trvalým [sebe]vzděláváním);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mtClean="0"/>
              <a:t>Vlídnost, srozumitelnost, otevřenost;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mtClean="0"/>
              <a:t>Kreativita, inspirativnost;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mtClean="0"/>
              <a:t>Partnerství bez bariér času, místa, příslušnosti.</a:t>
            </a:r>
          </a:p>
          <a:p>
            <a:endParaRPr lang="cs-CZ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Historie :</a:t>
            </a:r>
            <a:r>
              <a:rPr lang="cs-CZ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vznik </a:t>
            </a:r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1707 nebo 1718 –zřízení inženýrské profesury a </a:t>
            </a:r>
          </a:p>
          <a:p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1945 -KVŠT znamená knihovna všech technických VŠ, tj. tehdy ČVUT, VUT a SVŠT</a:t>
            </a:r>
          </a:p>
          <a:p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1953–odtržena od VŠ</a:t>
            </a:r>
          </a:p>
          <a:p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1991–centrální technická knihovna pod MŠMT</a:t>
            </a:r>
          </a:p>
          <a:p>
            <a:pPr>
              <a:buFont typeface="Wingdings" pitchFamily="2" charset="2"/>
              <a:buChar char="§"/>
            </a:pPr>
            <a:r>
              <a:rPr lang="cs-CZ" sz="1200" err="1" smtClean="0">
                <a:solidFill>
                  <a:srgbClr val="C00000"/>
                </a:solidFill>
                <a:latin typeface="Univers Com 55" pitchFamily="32" charset="0"/>
                <a:sym typeface="Wingdings" pitchFamily="2" charset="2"/>
              </a:rPr>
              <a:t>National</a:t>
            </a:r>
            <a:r>
              <a:rPr lang="cs-CZ" sz="1200" smtClean="0">
                <a:solidFill>
                  <a:srgbClr val="C00000"/>
                </a:solidFill>
                <a:latin typeface="Univers Com 55" pitchFamily="32" charset="0"/>
                <a:sym typeface="Wingdings" pitchFamily="2" charset="2"/>
              </a:rPr>
              <a:t>: </a:t>
            </a:r>
            <a:r>
              <a:rPr lang="cs-CZ" sz="1200" err="1" smtClean="0">
                <a:latin typeface="Univers Com 55" pitchFamily="32" charset="0"/>
                <a:sym typeface="Wingdings" pitchFamily="2" charset="2"/>
              </a:rPr>
              <a:t>National</a:t>
            </a:r>
            <a:r>
              <a:rPr lang="cs-CZ" sz="1200" smtClean="0">
                <a:latin typeface="Univers Com 55" pitchFamily="32" charset="0"/>
                <a:sym typeface="Wingdings" pitchFamily="2" charset="2"/>
              </a:rPr>
              <a:t> </a:t>
            </a:r>
            <a:r>
              <a:rPr lang="cs-CZ" sz="1200" err="1" smtClean="0">
                <a:latin typeface="Univers Com 55" pitchFamily="32" charset="0"/>
                <a:sym typeface="Wingdings" pitchFamily="2" charset="2"/>
              </a:rPr>
              <a:t>Repository</a:t>
            </a:r>
            <a:r>
              <a:rPr lang="cs-CZ" sz="1200" smtClean="0">
                <a:latin typeface="Univers Com 55" pitchFamily="32" charset="0"/>
                <a:sym typeface="Wingdings" pitchFamily="2" charset="2"/>
              </a:rPr>
              <a:t> </a:t>
            </a:r>
            <a:r>
              <a:rPr lang="cs-CZ" sz="1200" err="1" smtClean="0">
                <a:latin typeface="Univers Com 55" pitchFamily="32" charset="0"/>
                <a:sym typeface="Wingdings" pitchFamily="2" charset="2"/>
              </a:rPr>
              <a:t>of</a:t>
            </a:r>
            <a:r>
              <a:rPr lang="cs-CZ" sz="1200" smtClean="0">
                <a:latin typeface="Univers Com 55" pitchFamily="32" charset="0"/>
                <a:sym typeface="Wingdings" pitchFamily="2" charset="2"/>
              </a:rPr>
              <a:t> </a:t>
            </a:r>
            <a:r>
              <a:rPr lang="cs-CZ" sz="1200" err="1" smtClean="0">
                <a:latin typeface="Univers Com 55" pitchFamily="32" charset="0"/>
                <a:sym typeface="Wingdings" pitchFamily="2" charset="2"/>
              </a:rPr>
              <a:t>Grey</a:t>
            </a:r>
            <a:r>
              <a:rPr lang="cs-CZ" sz="1200" smtClean="0">
                <a:latin typeface="Univers Com 55" pitchFamily="32" charset="0"/>
                <a:sym typeface="Wingdings" pitchFamily="2" charset="2"/>
              </a:rPr>
              <a:t> </a:t>
            </a:r>
            <a:r>
              <a:rPr lang="cs-CZ" sz="1200" err="1" smtClean="0">
                <a:latin typeface="Univers Com 55" pitchFamily="32" charset="0"/>
                <a:sym typeface="Wingdings" pitchFamily="2" charset="2"/>
              </a:rPr>
              <a:t>Literature</a:t>
            </a:r>
            <a:r>
              <a:rPr lang="cs-CZ" sz="1200" smtClean="0">
                <a:latin typeface="Univers Com 55" pitchFamily="32" charset="0"/>
                <a:sym typeface="Wingdings" pitchFamily="2" charset="2"/>
              </a:rPr>
              <a:t>, </a:t>
            </a:r>
            <a:r>
              <a:rPr lang="cs-CZ" sz="1200" smtClean="0">
                <a:latin typeface="Univers Com 55" pitchFamily="32" charset="0"/>
              </a:rPr>
              <a:t>Czech ISSN </a:t>
            </a:r>
            <a:r>
              <a:rPr lang="cs-CZ" sz="1200" err="1" smtClean="0">
                <a:latin typeface="Univers Com 55" pitchFamily="32" charset="0"/>
              </a:rPr>
              <a:t>National</a:t>
            </a:r>
            <a:r>
              <a:rPr lang="cs-CZ" sz="1200" smtClean="0">
                <a:latin typeface="Univers Com 55" pitchFamily="32" charset="0"/>
              </a:rPr>
              <a:t> Center, </a:t>
            </a:r>
            <a:r>
              <a:rPr lang="en-US" sz="1200" smtClean="0">
                <a:latin typeface="Univers Com 55" pitchFamily="32" charset="0"/>
              </a:rPr>
              <a:t>largest national node for interlibrary loan and document delivery services</a:t>
            </a:r>
            <a:r>
              <a:rPr lang="cs-CZ" sz="1200" smtClean="0">
                <a:latin typeface="Univers Com 55" pitchFamily="32" charset="0"/>
              </a:rPr>
              <a:t>, Czech </a:t>
            </a:r>
            <a:r>
              <a:rPr lang="cs-CZ" sz="1200" err="1" smtClean="0">
                <a:latin typeface="Univers Com 55" pitchFamily="32" charset="0"/>
              </a:rPr>
              <a:t>eResources</a:t>
            </a:r>
            <a:r>
              <a:rPr lang="cs-CZ" sz="1200" smtClean="0">
                <a:latin typeface="Univers Com 55" pitchFamily="32" charset="0"/>
              </a:rPr>
              <a:t> </a:t>
            </a:r>
            <a:r>
              <a:rPr lang="cs-CZ" sz="1200" err="1" smtClean="0">
                <a:latin typeface="Univers Com 55" pitchFamily="32" charset="0"/>
              </a:rPr>
              <a:t>Consortium</a:t>
            </a:r>
            <a:r>
              <a:rPr lang="cs-CZ" sz="1200" smtClean="0">
                <a:latin typeface="Univers Com 55" pitchFamily="32" charset="0"/>
              </a:rPr>
              <a:t> </a:t>
            </a:r>
            <a:r>
              <a:rPr lang="cs-CZ" sz="1200" err="1" smtClean="0">
                <a:latin typeface="Univers Com 55" pitchFamily="32" charset="0"/>
              </a:rPr>
              <a:t>coordinator</a:t>
            </a:r>
            <a:r>
              <a:rPr lang="cs-CZ" sz="1200" smtClean="0">
                <a:latin typeface="Univers Com 55" pitchFamily="32" charset="0"/>
              </a:rPr>
              <a:t>…</a:t>
            </a:r>
          </a:p>
          <a:p>
            <a:pPr>
              <a:buFont typeface="Wingdings" pitchFamily="2" charset="2"/>
              <a:buChar char="§"/>
            </a:pPr>
            <a:r>
              <a:rPr lang="cs-CZ" sz="1200" err="1" smtClean="0">
                <a:solidFill>
                  <a:srgbClr val="C00000"/>
                </a:solidFill>
                <a:latin typeface="Univers Com 55" pitchFamily="32" charset="0"/>
              </a:rPr>
              <a:t>Academic</a:t>
            </a:r>
            <a:r>
              <a:rPr lang="cs-CZ" sz="1200" smtClean="0">
                <a:solidFill>
                  <a:srgbClr val="C00000"/>
                </a:solidFill>
                <a:latin typeface="Univers Com 55" pitchFamily="32" charset="0"/>
              </a:rPr>
              <a:t>: </a:t>
            </a:r>
            <a:r>
              <a:rPr lang="cs-CZ" sz="1200" err="1" smtClean="0">
                <a:latin typeface="Univers Com 55" pitchFamily="32" charset="0"/>
              </a:rPr>
              <a:t>information</a:t>
            </a:r>
            <a:r>
              <a:rPr lang="cs-CZ" sz="1200" smtClean="0">
                <a:latin typeface="Univers Com 55" pitchFamily="32" charset="0"/>
              </a:rPr>
              <a:t> support </a:t>
            </a:r>
            <a:r>
              <a:rPr lang="cs-CZ" sz="1200" err="1" smtClean="0">
                <a:latin typeface="Univers Com 55" pitchFamily="32" charset="0"/>
              </a:rPr>
              <a:t>across</a:t>
            </a:r>
            <a:r>
              <a:rPr lang="cs-CZ" sz="1200" smtClean="0">
                <a:latin typeface="Univers Com 55" pitchFamily="32" charset="0"/>
              </a:rPr>
              <a:t> science, technology, and </a:t>
            </a:r>
            <a:r>
              <a:rPr lang="cs-CZ" sz="1200" err="1" smtClean="0">
                <a:latin typeface="Univers Com 55" pitchFamily="32" charset="0"/>
              </a:rPr>
              <a:t>engineering</a:t>
            </a:r>
            <a:r>
              <a:rPr lang="cs-CZ" sz="1200" smtClean="0">
                <a:latin typeface="Univers Com 55" pitchFamily="32" charset="0"/>
              </a:rPr>
              <a:t> </a:t>
            </a:r>
            <a:r>
              <a:rPr lang="cs-CZ" sz="1200" err="1" smtClean="0">
                <a:latin typeface="Univers Com 55" pitchFamily="32" charset="0"/>
              </a:rPr>
              <a:t>disciplines</a:t>
            </a:r>
            <a:r>
              <a:rPr lang="cs-CZ" sz="1200" smtClean="0">
                <a:latin typeface="Univers Com 55" pitchFamily="32" charset="0"/>
              </a:rPr>
              <a:t> and </a:t>
            </a:r>
            <a:r>
              <a:rPr lang="cs-CZ" sz="1200" err="1" smtClean="0">
                <a:latin typeface="Univers Com 55" pitchFamily="32" charset="0"/>
              </a:rPr>
              <a:t>information</a:t>
            </a:r>
            <a:r>
              <a:rPr lang="cs-CZ" sz="1200" smtClean="0">
                <a:latin typeface="Univers Com 55" pitchFamily="32" charset="0"/>
              </a:rPr>
              <a:t> </a:t>
            </a:r>
            <a:r>
              <a:rPr lang="cs-CZ" sz="1200" err="1" smtClean="0">
                <a:latin typeface="Univers Com 55" pitchFamily="32" charset="0"/>
              </a:rPr>
              <a:t>service</a:t>
            </a:r>
            <a:r>
              <a:rPr lang="cs-CZ" sz="1200" smtClean="0">
                <a:latin typeface="Univers Com 55" pitchFamily="32" charset="0"/>
              </a:rPr>
              <a:t> </a:t>
            </a:r>
            <a:r>
              <a:rPr lang="cs-CZ" sz="1200" err="1" smtClean="0">
                <a:latin typeface="Univers Com 55" pitchFamily="32" charset="0"/>
              </a:rPr>
              <a:t>for</a:t>
            </a:r>
            <a:r>
              <a:rPr lang="cs-CZ" sz="1200" smtClean="0">
                <a:latin typeface="Univers Com 55" pitchFamily="32" charset="0"/>
              </a:rPr>
              <a:t> </a:t>
            </a:r>
            <a:r>
              <a:rPr lang="en-US" sz="1200" b="1" smtClean="0">
                <a:latin typeface="Univers Com 55" pitchFamily="32" charset="0"/>
              </a:rPr>
              <a:t>University for Chemistry and Technology</a:t>
            </a:r>
            <a:r>
              <a:rPr lang="cs-CZ" sz="1200" b="1" smtClean="0">
                <a:latin typeface="Univers Com 55" pitchFamily="32" charset="0"/>
              </a:rPr>
              <a:t> + </a:t>
            </a:r>
            <a:r>
              <a:rPr lang="en-US" sz="1200" b="1" smtClean="0">
                <a:latin typeface="Univers Com 55" pitchFamily="32" charset="0"/>
              </a:rPr>
              <a:t>Institute of Organic Chemistry and Biochemistry</a:t>
            </a:r>
            <a:r>
              <a:rPr lang="cs-CZ" sz="1200" smtClean="0">
                <a:latin typeface="Univers Com 55" pitchFamily="32" charset="0"/>
              </a:rPr>
              <a:t> + </a:t>
            </a:r>
            <a:r>
              <a:rPr lang="en-US" sz="1200" smtClean="0">
                <a:latin typeface="Univers Com 55" pitchFamily="32" charset="0"/>
              </a:rPr>
              <a:t>Czech University of Life Sciences</a:t>
            </a:r>
            <a:r>
              <a:rPr lang="cs-CZ" sz="1200" smtClean="0">
                <a:latin typeface="Univers Com 55" pitchFamily="32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1200" b="1" smtClean="0">
                <a:latin typeface="Univers Com 55" pitchFamily="32" charset="0"/>
              </a:rPr>
              <a:t>Struktura – převažují</a:t>
            </a:r>
            <a:r>
              <a:rPr lang="cs-CZ" sz="1200" b="1" baseline="0" smtClean="0">
                <a:latin typeface="Univers Com 55" pitchFamily="32" charset="0"/>
              </a:rPr>
              <a:t> studenti ČVUT 43%, VŠCHT 17%, ČZÚ 14% dále pak UK 14% a ostatní.  Statistika za rok 2015.</a:t>
            </a:r>
            <a:endParaRPr lang="cs-CZ" sz="1200" b="1" smtClean="0">
              <a:latin typeface="Univers Com 55" pitchFamily="32" charset="0"/>
            </a:endParaRPr>
          </a:p>
          <a:p>
            <a:pPr>
              <a:buFont typeface="Wingdings" pitchFamily="2" charset="2"/>
              <a:buNone/>
            </a:pPr>
            <a:endParaRPr lang="cs-CZ" sz="1200" smtClean="0">
              <a:latin typeface="Univers Com 55" pitchFamily="32" charset="0"/>
            </a:endParaRPr>
          </a:p>
          <a:p>
            <a:endParaRPr lang="cs-CZ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DC476-D90B-4B0F-A52D-2199ABEC985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2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DDC5-D9D1-4C98-96D7-781F7BD971E9}" type="datetime1">
              <a:rPr lang="cs-CZ" smtClean="0"/>
              <a:pPr>
                <a:defRPr/>
              </a:pPr>
              <a:t>26.10.2017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88224" y="6448008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‹#›</a:t>
            </a:fld>
            <a:r>
              <a:rPr lang="cs-CZ" smtClean="0"/>
              <a:t> z 90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19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F8EE-D0A1-45F5-A5DF-662DF806B421}" type="datetime1">
              <a:rPr lang="cs-CZ" smtClean="0"/>
              <a:pPr>
                <a:defRPr/>
              </a:pPr>
              <a:t>26.10.2017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5A43-5CD0-4104-8C29-83A1A1E8B3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14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1B2CE-39E9-4F04-8999-B8701D24218A}" type="datetime1">
              <a:rPr lang="cs-CZ" smtClean="0"/>
              <a:pPr>
                <a:defRPr/>
              </a:pPr>
              <a:t>26.10.2017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A34B7-0473-4800-8A8F-3C13F54DCB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31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FDD82-2883-4642-BE0E-AE46DD93DFB9}" type="datetime1">
              <a:rPr lang="cs-CZ" smtClean="0"/>
              <a:pPr>
                <a:defRPr/>
              </a:pPr>
              <a:t>26.10.2017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pic>
        <p:nvPicPr>
          <p:cNvPr id="7" name="Obrázek 15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3143"/>
            <a:ext cx="9155112" cy="454857"/>
          </a:xfrm>
          <a:prstGeom prst="rect">
            <a:avLst/>
          </a:prstGeom>
        </p:spPr>
      </p:pic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2240" y="6435841"/>
            <a:ext cx="21336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‹#›</a:t>
            </a:fld>
            <a:r>
              <a:rPr lang="cs-CZ" smtClean="0"/>
              <a:t> z 90</a:t>
            </a:r>
            <a:endParaRPr lang="cs-CZ"/>
          </a:p>
        </p:txBody>
      </p:sp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55" y="6489816"/>
            <a:ext cx="3048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11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67DC4-C926-4B25-9E82-6020551B423A}" type="datetime1">
              <a:rPr lang="cs-CZ" smtClean="0"/>
              <a:pPr>
                <a:defRPr/>
              </a:pPr>
              <a:t>26.10.2017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E453-A4AF-4C86-A019-95A22F6BE6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95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C428-55B7-4AA5-9B07-23776F2FDA4B}" type="datetime1">
              <a:rPr lang="cs-CZ" smtClean="0"/>
              <a:pPr>
                <a:defRPr/>
              </a:pPr>
              <a:t>26.10.2017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1E22-BE04-4743-8B98-044C68E93B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29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D28B-61D7-4FF8-90BE-42B2B93C53AC}" type="datetime1">
              <a:rPr lang="cs-CZ" smtClean="0"/>
              <a:pPr>
                <a:defRPr/>
              </a:pPr>
              <a:t>26.10.2017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2BC43-4804-4F6A-A212-822268ABB6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86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B2581-2E23-4870-B657-F63E4EF884ED}" type="datetime1">
              <a:rPr lang="cs-CZ" smtClean="0"/>
              <a:pPr>
                <a:defRPr/>
              </a:pPr>
              <a:t>26.10.2017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B1F8-4D74-42EF-AF07-6C14A85670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223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D47A6-2EBA-431C-AE82-CAECDABB60DB}" type="datetime1">
              <a:rPr lang="cs-CZ" smtClean="0"/>
              <a:pPr>
                <a:defRPr/>
              </a:pPr>
              <a:t>26.10.2017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2AB4-CD3E-4404-89D2-402FAE7BCD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28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04062-E208-4112-86BE-2806A6CE848C}" type="datetime1">
              <a:rPr lang="cs-CZ" smtClean="0"/>
              <a:pPr>
                <a:defRPr/>
              </a:pPr>
              <a:t>26.10.2017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B6B3-02B5-4C4E-8B42-0945B3649F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98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8DAF-F828-491D-AAFA-3136D557DC6D}" type="datetime1">
              <a:rPr lang="cs-CZ" smtClean="0"/>
              <a:pPr>
                <a:defRPr/>
              </a:pPr>
              <a:t>26.10.2017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3C454-2F49-4C8E-A865-1B6F758CBF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69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656CC4-51D5-4C19-B42E-8AC799938CA7}" type="datetime1">
              <a:rPr lang="cs-CZ" smtClean="0"/>
              <a:pPr>
                <a:defRPr/>
              </a:pPr>
              <a:t>26.10.2017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655FA3-D33B-4F65-BCE7-73E259FF19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itchFamily="34" charset="-1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kil.stanford.edu/sitemap/index.html" TargetMode="External"/><Relationship Id="rId3" Type="http://schemas.openxmlformats.org/officeDocument/2006/relationships/hyperlink" Target="http://www.ibo.org/" TargetMode="External"/><Relationship Id="rId7" Type="http://schemas.openxmlformats.org/officeDocument/2006/relationships/hyperlink" Target="https://www.projectsails.org/" TargetMode="External"/><Relationship Id="rId2" Type="http://schemas.openxmlformats.org/officeDocument/2006/relationships/hyperlink" Target="https://alair.ala.org/handle/11213/76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smt.cz/vzdelavani/skolstvi-v-cr/skolskareforma/ramcove-vzdelavaci-programy" TargetMode="External"/><Relationship Id="rId5" Type="http://schemas.openxmlformats.org/officeDocument/2006/relationships/hyperlink" Target="http://ec.europa.eu/education/policy/strategic-framework_cs" TargetMode="External"/><Relationship Id="rId10" Type="http://schemas.openxmlformats.org/officeDocument/2006/relationships/hyperlink" Target="http://skil.stanford.edu/module5/prequiz.html" TargetMode="External"/><Relationship Id="rId4" Type="http://schemas.openxmlformats.org/officeDocument/2006/relationships/hyperlink" Target="http://www.ahs-vwa.at/" TargetMode="External"/><Relationship Id="rId9" Type="http://schemas.openxmlformats.org/officeDocument/2006/relationships/hyperlink" Target="http://jfmueller.faculty.noctrl.edu/infolitassessments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uploads/Vzdelavani/Skolska_reforma/RVP/RVP_gymnazia.pdf" TargetMode="External"/><Relationship Id="rId2" Type="http://schemas.openxmlformats.org/officeDocument/2006/relationships/hyperlink" Target="http://www.niqes.cz/Metodika-gramotnosti/Metodika-pro-hodnoceni-rozvoje-informacni-gramotn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strukturalni-fondy-1/budovani-kapacit-pro-rozvoj-skol-i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ntkcz.cz/course/index.php?categoryid=6" TargetMode="External"/><Relationship Id="rId2" Type="http://schemas.openxmlformats.org/officeDocument/2006/relationships/hyperlink" Target="https://www.techlib.cz/cs/293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chlib.cz/cs/8360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chlib.cz/cs/8360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lib.cz/cs/83607" TargetMode="External"/><Relationship Id="rId2" Type="http://schemas.openxmlformats.org/officeDocument/2006/relationships/hyperlink" Target="mailto:Sasha.Skenderija@techlib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www.techlib.cz/cs/8376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>
            <a:lum bright="9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15" y="1024316"/>
            <a:ext cx="8421688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765370" y="1534914"/>
            <a:ext cx="7756630" cy="1730623"/>
          </a:xfrm>
        </p:spPr>
        <p:txBody>
          <a:bodyPr lIns="0" tIns="0" rIns="0" bIns="0" anchor="t"/>
          <a:lstStyle/>
          <a:p>
            <a:pPr algn="l"/>
            <a:r>
              <a:rPr lang="cs-CZ" sz="3200" b="1" smtClean="0">
                <a:solidFill>
                  <a:srgbClr val="C00000"/>
                </a:solidFill>
                <a:latin typeface="+mn-lt"/>
              </a:rPr>
              <a:t>Bezpečná </a:t>
            </a:r>
            <a:r>
              <a:rPr lang="cs-CZ" sz="3200" b="1">
                <a:solidFill>
                  <a:srgbClr val="C00000"/>
                </a:solidFill>
                <a:latin typeface="+mn-lt"/>
              </a:rPr>
              <a:t>cesta informačním bludištěm: </a:t>
            </a:r>
            <a:r>
              <a:rPr lang="cs-CZ" sz="3200" smtClean="0">
                <a:latin typeface="+mn-lt"/>
              </a:rPr>
              <a:t>Kurz </a:t>
            </a:r>
            <a:r>
              <a:rPr lang="cs-CZ" sz="3200">
                <a:latin typeface="+mn-lt"/>
              </a:rPr>
              <a:t>pro středoškolské pedagogy </a:t>
            </a:r>
            <a:r>
              <a:rPr lang="cs-CZ" sz="3200" smtClean="0">
                <a:latin typeface="+mn-lt"/>
              </a:rPr>
              <a:t>ze </a:t>
            </a:r>
            <a:r>
              <a:rPr lang="cs-CZ" sz="3200">
                <a:latin typeface="+mn-lt"/>
              </a:rPr>
              <a:t>Středočeského </a:t>
            </a:r>
            <a:r>
              <a:rPr lang="cs-CZ" sz="3200" smtClean="0">
                <a:latin typeface="+mn-lt"/>
              </a:rPr>
              <a:t>kraje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731250" y="5355394"/>
            <a:ext cx="4644830" cy="3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smtClean="0">
                <a:solidFill>
                  <a:schemeClr val="tx1"/>
                </a:solidFill>
              </a:rPr>
              <a:t>V Praze, </a:t>
            </a:r>
            <a:r>
              <a:rPr lang="en-US" sz="1800" smtClean="0">
                <a:solidFill>
                  <a:schemeClr val="tx1"/>
                </a:solidFill>
              </a:rPr>
              <a:t>16</a:t>
            </a:r>
            <a:r>
              <a:rPr lang="cs-CZ" sz="1800" smtClean="0">
                <a:solidFill>
                  <a:schemeClr val="tx1"/>
                </a:solidFill>
              </a:rPr>
              <a:t>.1</a:t>
            </a:r>
            <a:r>
              <a:rPr lang="en-US" sz="1800" smtClean="0">
                <a:solidFill>
                  <a:schemeClr val="tx1"/>
                </a:solidFill>
              </a:rPr>
              <a:t>0</a:t>
            </a:r>
            <a:r>
              <a:rPr lang="cs-CZ" sz="1800" smtClean="0">
                <a:solidFill>
                  <a:schemeClr val="tx1"/>
                </a:solidFill>
              </a:rPr>
              <a:t>.201</a:t>
            </a:r>
            <a:r>
              <a:rPr lang="en-US" sz="1800" smtClean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1" y="195619"/>
            <a:ext cx="1495628" cy="96147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31250" y="3412993"/>
            <a:ext cx="7626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small" smtClean="0"/>
              <a:t>Blok 1</a:t>
            </a:r>
            <a:r>
              <a:rPr lang="en-US" sz="2400" cap="small" smtClean="0"/>
              <a:t>:</a:t>
            </a:r>
            <a:r>
              <a:rPr lang="cs-CZ" sz="2400" cap="small" smtClean="0"/>
              <a:t/>
            </a:r>
            <a:br>
              <a:rPr lang="cs-CZ" sz="2400" cap="small" smtClean="0"/>
            </a:br>
            <a:r>
              <a:rPr lang="cs-CZ" sz="2400" cap="small" smtClean="0"/>
              <a:t>Informační </a:t>
            </a:r>
            <a:r>
              <a:rPr lang="cs-CZ" sz="2400" cap="small"/>
              <a:t>gramotnost jako </a:t>
            </a:r>
            <a:r>
              <a:rPr lang="cs-CZ" sz="2400" cap="small" smtClean="0"/>
              <a:t>předpoklad </a:t>
            </a:r>
            <a:r>
              <a:rPr lang="en-US" sz="2400" cap="small" smtClean="0"/>
              <a:t/>
            </a:r>
            <a:br>
              <a:rPr lang="en-US" sz="2400" cap="small" smtClean="0"/>
            </a:br>
            <a:r>
              <a:rPr lang="cs-CZ" sz="2400" cap="small" smtClean="0"/>
              <a:t>občanské vyspělosti, akademické a odborné konkurenceschopnosti našich středoškoláků</a:t>
            </a:r>
            <a:endParaRPr lang="cs-CZ" sz="2400" cap="small"/>
          </a:p>
        </p:txBody>
      </p:sp>
      <p:sp>
        <p:nvSpPr>
          <p:cNvPr id="3" name="Obdélník 2"/>
          <p:cNvSpPr/>
          <p:nvPr/>
        </p:nvSpPr>
        <p:spPr>
          <a:xfrm>
            <a:off x="4038600" y="5375193"/>
            <a:ext cx="4735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Realizováno</a:t>
            </a:r>
            <a:r>
              <a:rPr lang="en-US" sz="1600" dirty="0"/>
              <a:t> s </a:t>
            </a:r>
            <a:r>
              <a:rPr lang="en-US" sz="1600" dirty="0" err="1"/>
              <a:t>přispěním</a:t>
            </a:r>
            <a:r>
              <a:rPr lang="en-US" sz="1600" dirty="0"/>
              <a:t> </a:t>
            </a:r>
            <a:r>
              <a:rPr lang="en-US" sz="1600" dirty="0" err="1"/>
              <a:t>Středočeského</a:t>
            </a:r>
            <a:r>
              <a:rPr lang="en-US" sz="1600" dirty="0"/>
              <a:t> </a:t>
            </a:r>
            <a:r>
              <a:rPr lang="en-US" sz="1600" dirty="0" err="1"/>
              <a:t>kraje</a:t>
            </a:r>
            <a:endParaRPr lang="en-US" sz="16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88" y="5791200"/>
            <a:ext cx="2243328" cy="39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762" y="888968"/>
            <a:ext cx="8502078" cy="1269442"/>
          </a:xfrm>
        </p:spPr>
        <p:txBody>
          <a:bodyPr/>
          <a:lstStyle/>
          <a:p>
            <a:pPr algn="l"/>
            <a:r>
              <a:rPr lang="cs-CZ" sz="4000" dirty="0">
                <a:solidFill>
                  <a:srgbClr val="C00000"/>
                </a:solidFill>
                <a:latin typeface="+mn-lt"/>
              </a:rPr>
              <a:t>Nejedná se o žádný předmět </a:t>
            </a:r>
            <a:r>
              <a:rPr lang="cs-CZ" sz="4000" dirty="0" smtClean="0">
                <a:solidFill>
                  <a:srgbClr val="C00000"/>
                </a:solidFill>
                <a:latin typeface="+mn-lt"/>
              </a:rPr>
              <a:t>ani  vědu, nýbrž o </a:t>
            </a:r>
            <a:r>
              <a:rPr lang="cs-CZ" sz="4000" i="1" dirty="0" smtClean="0">
                <a:solidFill>
                  <a:srgbClr val="C00000"/>
                </a:solidFill>
                <a:latin typeface="+mn-lt"/>
              </a:rPr>
              <a:t>sadu</a:t>
            </a:r>
            <a:r>
              <a:rPr lang="cs-CZ" sz="4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4000" i="1" dirty="0" smtClean="0">
                <a:solidFill>
                  <a:srgbClr val="C00000"/>
                </a:solidFill>
                <a:latin typeface="+mn-lt"/>
              </a:rPr>
              <a:t>dovedností</a:t>
            </a:r>
            <a:r>
              <a:rPr lang="cs-CZ" sz="4000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cs-CZ" sz="4000" b="1" dirty="0">
                <a:solidFill>
                  <a:srgbClr val="C00000"/>
                </a:solidFill>
              </a:rPr>
              <a:t/>
            </a:r>
            <a:br>
              <a:rPr lang="cs-CZ" sz="4000" b="1" dirty="0">
                <a:solidFill>
                  <a:srgbClr val="C00000"/>
                </a:solidFill>
              </a:rPr>
            </a:b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10</a:t>
            </a:fld>
            <a:r>
              <a:rPr lang="cs-CZ" smtClean="0"/>
              <a:t> z </a:t>
            </a:r>
            <a:r>
              <a:rPr lang="en-US" smtClean="0"/>
              <a:t>2</a:t>
            </a:r>
            <a:r>
              <a:rPr lang="cs-CZ" smtClean="0"/>
              <a:t>0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170295" y="366003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chemeClr val="bg1"/>
                </a:solidFill>
              </a:rPr>
              <a:t>Motivované učitele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023" y="2514600"/>
            <a:ext cx="8229600" cy="4525963"/>
          </a:xfrm>
        </p:spPr>
        <p:txBody>
          <a:bodyPr/>
          <a:lstStyle/>
          <a:p>
            <a:r>
              <a:rPr lang="cs-CZ" sz="2800" dirty="0" smtClean="0"/>
              <a:t>Určit, jaké informace potřebuji, kde a jak je vyhledat, vyhodnotit a vybrat</a:t>
            </a:r>
          </a:p>
          <a:p>
            <a:r>
              <a:rPr lang="cs-CZ" sz="2800" dirty="0" smtClean="0"/>
              <a:t>Organizovat a třídit informace, vytvářet dokumenty a samostatně řešit problémy</a:t>
            </a:r>
          </a:p>
          <a:p>
            <a:r>
              <a:rPr lang="cs-CZ" sz="2800" dirty="0" smtClean="0"/>
              <a:t>Využívat různé technologie k získávání nových znalostí a dovedností</a:t>
            </a:r>
          </a:p>
        </p:txBody>
      </p:sp>
    </p:spTree>
    <p:extLst>
      <p:ext uri="{BB962C8B-B14F-4D97-AF65-F5344CB8AC3E}">
        <p14:creationId xmlns:p14="http://schemas.microsoft.com/office/powerpoint/2010/main" val="36212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436" y="623388"/>
            <a:ext cx="8229600" cy="1143000"/>
          </a:xfrm>
        </p:spPr>
        <p:txBody>
          <a:bodyPr/>
          <a:lstStyle/>
          <a:p>
            <a:pPr algn="l"/>
            <a:r>
              <a:rPr lang="cs-CZ" sz="4000" smtClean="0">
                <a:solidFill>
                  <a:srgbClr val="C00000"/>
                </a:solidFill>
                <a:latin typeface="+mn-lt"/>
              </a:rPr>
              <a:t>Ale také o </a:t>
            </a:r>
            <a:r>
              <a:rPr lang="cs-CZ" sz="4000" i="1">
                <a:solidFill>
                  <a:srgbClr val="C00000"/>
                </a:solidFill>
                <a:latin typeface="+mn-lt"/>
              </a:rPr>
              <a:t>schopnost</a:t>
            </a:r>
            <a:r>
              <a:rPr lang="cs-CZ" sz="4000">
                <a:solidFill>
                  <a:srgbClr val="C00000"/>
                </a:solidFill>
                <a:latin typeface="+mn-lt"/>
              </a:rPr>
              <a:t> a </a:t>
            </a:r>
            <a:r>
              <a:rPr lang="cs-CZ" sz="4000" i="1" smtClean="0">
                <a:solidFill>
                  <a:srgbClr val="C00000"/>
                </a:solidFill>
                <a:latin typeface="+mn-lt"/>
              </a:rPr>
              <a:t>ochotu</a:t>
            </a:r>
            <a:r>
              <a:rPr lang="cs-CZ" sz="400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cs-CZ" sz="4000" b="1">
                <a:solidFill>
                  <a:srgbClr val="C00000"/>
                </a:solidFill>
              </a:rPr>
              <a:t/>
            </a:r>
            <a:br>
              <a:rPr lang="cs-CZ" sz="4000" b="1">
                <a:solidFill>
                  <a:srgbClr val="C00000"/>
                </a:solidFill>
              </a:rPr>
            </a:br>
            <a:endParaRPr lang="en-US" sz="400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11</a:t>
            </a:fld>
            <a:r>
              <a:rPr lang="cs-CZ" smtClean="0"/>
              <a:t> z </a:t>
            </a:r>
            <a:r>
              <a:rPr lang="en-US" smtClean="0"/>
              <a:t>2</a:t>
            </a:r>
            <a:r>
              <a:rPr lang="cs-CZ" smtClean="0"/>
              <a:t>0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165746" y="123079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chemeClr val="bg1"/>
                </a:solidFill>
              </a:rPr>
              <a:t>Nadané studenty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70295" y="366003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chemeClr val="bg1"/>
                </a:solidFill>
              </a:rPr>
              <a:t>Motivované učitele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749" y="1861179"/>
            <a:ext cx="8229600" cy="4525963"/>
          </a:xfrm>
        </p:spPr>
        <p:txBody>
          <a:bodyPr/>
          <a:lstStyle/>
          <a:p>
            <a:r>
              <a:rPr lang="cs-CZ" sz="2400" dirty="0" smtClean="0"/>
              <a:t>Zorientovat se v záplavě polopravd a demagogie v každodenním životě a v mediích (tzv. </a:t>
            </a:r>
            <a:r>
              <a:rPr lang="cs-CZ" sz="2400" i="1" dirty="0" smtClean="0"/>
              <a:t>mediální </a:t>
            </a:r>
            <a:r>
              <a:rPr lang="cs-CZ" sz="2400" dirty="0" smtClean="0"/>
              <a:t>gramotnost)</a:t>
            </a:r>
          </a:p>
          <a:p>
            <a:r>
              <a:rPr lang="cs-CZ" sz="2400" dirty="0" smtClean="0"/>
              <a:t>Rozumět, interpretovat a efektivně, v souladu s etickými principy, použít informace tak, abych na jejich základě mohl působit efektivně a odpovědně a dělat kvalifikovaná rozhodnutí (tzv. </a:t>
            </a:r>
            <a:r>
              <a:rPr lang="cs-CZ" sz="2400" i="1" dirty="0" smtClean="0"/>
              <a:t>občanská </a:t>
            </a:r>
            <a:r>
              <a:rPr lang="cs-CZ" sz="2400" dirty="0" smtClean="0"/>
              <a:t>gramotnost)</a:t>
            </a:r>
          </a:p>
          <a:p>
            <a:pPr marL="0" indent="0"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2619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1749" y="458630"/>
            <a:ext cx="82296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+mn-lt"/>
              </a:rPr>
              <a:t>K </a:t>
            </a:r>
            <a:r>
              <a:rPr lang="cs-CZ" sz="4000" dirty="0" smtClean="0">
                <a:solidFill>
                  <a:srgbClr val="C00000"/>
                </a:solidFill>
                <a:latin typeface="+mn-lt"/>
              </a:rPr>
              <a:t>dosažení </a:t>
            </a:r>
            <a:br>
              <a:rPr lang="cs-CZ" sz="4000" dirty="0" smtClean="0">
                <a:solidFill>
                  <a:srgbClr val="C00000"/>
                </a:solidFill>
                <a:latin typeface="+mn-lt"/>
              </a:rPr>
            </a:br>
            <a:r>
              <a:rPr lang="en-US" sz="4000" i="1" dirty="0" err="1" smtClean="0">
                <a:solidFill>
                  <a:srgbClr val="C00000"/>
                </a:solidFill>
                <a:latin typeface="+mn-lt"/>
              </a:rPr>
              <a:t>akademické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n-lt"/>
              </a:rPr>
              <a:t>gramotnosti</a:t>
            </a:r>
            <a:r>
              <a:rPr lang="cs-CZ" sz="4000" dirty="0" smtClean="0">
                <a:solidFill>
                  <a:srgbClr val="C00000"/>
                </a:solidFill>
                <a:latin typeface="+mn-lt"/>
              </a:rPr>
              <a:t>… </a:t>
            </a: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endParaRPr lang="en-US" sz="16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12</a:t>
            </a:fld>
            <a:r>
              <a:rPr lang="cs-CZ" smtClean="0"/>
              <a:t> z </a:t>
            </a:r>
            <a:r>
              <a:rPr lang="en-US" smtClean="0"/>
              <a:t>2</a:t>
            </a:r>
            <a:r>
              <a:rPr lang="cs-CZ" smtClean="0"/>
              <a:t>0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170295" y="366003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chemeClr val="bg1"/>
                </a:solidFill>
              </a:rPr>
              <a:t>Motivované učitele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2027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smtClean="0"/>
              <a:t>je </a:t>
            </a:r>
            <a:r>
              <a:rPr lang="en-US" sz="2400" err="1" smtClean="0"/>
              <a:t>navíc</a:t>
            </a:r>
            <a:r>
              <a:rPr lang="cs-CZ" sz="2400" smtClean="0"/>
              <a:t> </a:t>
            </a:r>
            <a:r>
              <a:rPr lang="en-US" sz="2400" err="1" smtClean="0"/>
              <a:t>nutná</a:t>
            </a:r>
            <a:r>
              <a:rPr lang="en-US" sz="2400" smtClean="0"/>
              <a:t> </a:t>
            </a:r>
            <a:r>
              <a:rPr lang="cs-CZ" sz="2400" smtClean="0"/>
              <a:t>jistá míra </a:t>
            </a:r>
            <a:r>
              <a:rPr lang="cs-CZ" sz="2400" i="1" smtClean="0"/>
              <a:t>nadanosti</a:t>
            </a:r>
            <a:r>
              <a:rPr lang="cs-CZ" sz="2400" smtClean="0"/>
              <a:t> a k tomu sada dalších </a:t>
            </a:r>
            <a:r>
              <a:rPr lang="cs-CZ" sz="2400" i="1" smtClean="0"/>
              <a:t>specifických</a:t>
            </a:r>
            <a:r>
              <a:rPr lang="cs-CZ" sz="2400" smtClean="0"/>
              <a:t> znalostí, </a:t>
            </a:r>
            <a:r>
              <a:rPr lang="en-US" sz="2400" err="1" smtClean="0"/>
              <a:t>schopnost</a:t>
            </a:r>
            <a:r>
              <a:rPr lang="cs-CZ" sz="2400" smtClean="0"/>
              <a:t>í</a:t>
            </a:r>
            <a:r>
              <a:rPr lang="cs-CZ" sz="2400"/>
              <a:t> </a:t>
            </a:r>
            <a:r>
              <a:rPr lang="cs-CZ" sz="2400" smtClean="0"/>
              <a:t>a  dovedností pro </a:t>
            </a:r>
            <a:r>
              <a:rPr lang="en-US" sz="2400" err="1" smtClean="0"/>
              <a:t>strukturovan</a:t>
            </a:r>
            <a:r>
              <a:rPr lang="cs-CZ" sz="2400" smtClean="0"/>
              <a:t>é, efektivní a smysluplné</a:t>
            </a:r>
            <a:r>
              <a:rPr lang="en-US" sz="2400" smtClean="0"/>
              <a:t> </a:t>
            </a:r>
            <a:r>
              <a:rPr lang="en-US" sz="2400" err="1" smtClean="0"/>
              <a:t>vytvář</a:t>
            </a:r>
            <a:r>
              <a:rPr lang="cs-CZ" sz="2400" err="1" smtClean="0"/>
              <a:t>ení</a:t>
            </a:r>
            <a:r>
              <a:rPr lang="en-US" sz="2400" smtClean="0"/>
              <a:t>, </a:t>
            </a:r>
            <a:r>
              <a:rPr lang="en-US" sz="2400" err="1" smtClean="0"/>
              <a:t>zaznamenáva</a:t>
            </a:r>
            <a:r>
              <a:rPr lang="cs-CZ" sz="2400" smtClean="0"/>
              <a:t>ní</a:t>
            </a:r>
            <a:r>
              <a:rPr lang="en-US" sz="2400" smtClean="0"/>
              <a:t> </a:t>
            </a:r>
            <a:r>
              <a:rPr lang="en-US" sz="2400"/>
              <a:t>a </a:t>
            </a:r>
            <a:r>
              <a:rPr lang="en-US" sz="2400" err="1" smtClean="0"/>
              <a:t>prezentov</a:t>
            </a:r>
            <a:r>
              <a:rPr lang="cs-CZ" sz="2400" err="1" smtClean="0"/>
              <a:t>ání</a:t>
            </a:r>
            <a:r>
              <a:rPr lang="en-US" sz="2400" smtClean="0"/>
              <a:t> </a:t>
            </a:r>
            <a:r>
              <a:rPr lang="en-US" sz="2400" err="1" smtClean="0"/>
              <a:t>informac</a:t>
            </a:r>
            <a:r>
              <a:rPr lang="cs-CZ" sz="2400" smtClean="0"/>
              <a:t>í ve specifickém oboru.</a:t>
            </a:r>
          </a:p>
          <a:p>
            <a:pPr marL="0" indent="0">
              <a:buNone/>
            </a:pPr>
            <a:endParaRPr lang="cs-CZ" sz="2800"/>
          </a:p>
          <a:p>
            <a:pPr marL="0" indent="0">
              <a:buNone/>
            </a:pPr>
            <a:r>
              <a:rPr lang="cs-CZ" sz="2400" smtClean="0"/>
              <a:t>např. </a:t>
            </a:r>
            <a:r>
              <a:rPr lang="cs-CZ" sz="2400" i="1" smtClean="0"/>
              <a:t>inženýrská</a:t>
            </a:r>
            <a:r>
              <a:rPr lang="cs-CZ" sz="2400" smtClean="0"/>
              <a:t>, </a:t>
            </a:r>
            <a:r>
              <a:rPr lang="cs-CZ" sz="2400" i="1" smtClean="0"/>
              <a:t>finanční</a:t>
            </a:r>
            <a:r>
              <a:rPr lang="cs-CZ" sz="2400" smtClean="0"/>
              <a:t>, </a:t>
            </a:r>
            <a:r>
              <a:rPr lang="cs-CZ" sz="2400" i="1" err="1" smtClean="0"/>
              <a:t>přirodovědná</a:t>
            </a:r>
            <a:r>
              <a:rPr lang="cs-CZ" sz="2400" smtClean="0"/>
              <a:t>, </a:t>
            </a:r>
            <a:r>
              <a:rPr lang="cs-CZ" sz="2400" i="1" smtClean="0"/>
              <a:t>matematická</a:t>
            </a:r>
            <a:r>
              <a:rPr lang="cs-CZ" sz="2400" smtClean="0"/>
              <a:t>, </a:t>
            </a:r>
            <a:r>
              <a:rPr lang="cs-CZ" sz="2400" i="1" smtClean="0"/>
              <a:t>statistická</a:t>
            </a:r>
            <a:r>
              <a:rPr lang="cs-CZ" sz="2400" smtClean="0"/>
              <a:t>, … gramotnost 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6212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8746"/>
            <a:ext cx="8229600" cy="1143000"/>
          </a:xfrm>
        </p:spPr>
        <p:txBody>
          <a:bodyPr/>
          <a:lstStyle/>
          <a:p>
            <a:pPr algn="l"/>
            <a:r>
              <a:rPr lang="cs-CZ" sz="3200" smtClean="0">
                <a:solidFill>
                  <a:srgbClr val="C00000"/>
                </a:solidFill>
                <a:latin typeface="+mn-lt"/>
              </a:rPr>
              <a:t>Lze univerzálně stanovit optimální úroveň informační gramotnosti?</a:t>
            </a:r>
            <a:endParaRPr lang="en-US" sz="320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13</a:t>
            </a:fld>
            <a:r>
              <a:rPr lang="cs-CZ" smtClean="0"/>
              <a:t> z </a:t>
            </a:r>
            <a:r>
              <a:rPr lang="en-US" smtClean="0"/>
              <a:t>20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170295" y="366003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chemeClr val="bg1"/>
                </a:solidFill>
              </a:rPr>
              <a:t>Motivované učitele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2016" y="1718677"/>
            <a:ext cx="780998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smtClean="0"/>
              <a:t>Nelze! </a:t>
            </a:r>
          </a:p>
          <a:p>
            <a:r>
              <a:rPr lang="cs-CZ" sz="2000" smtClean="0">
                <a:solidFill>
                  <a:srgbClr val="C00000"/>
                </a:solidFill>
              </a:rPr>
              <a:t>Klíčové slovo je ÚSPĚCH studenta </a:t>
            </a:r>
            <a:r>
              <a:rPr lang="cs-CZ" sz="2000" smtClean="0"/>
              <a:t>(akademický, profesionální)</a:t>
            </a:r>
          </a:p>
          <a:p>
            <a:endParaRPr lang="cs-CZ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Existují </a:t>
            </a:r>
            <a:r>
              <a:rPr lang="cs-CZ" smtClean="0"/>
              <a:t>různé standardy a doporučení, např. v USA – </a:t>
            </a:r>
            <a:r>
              <a:rPr lang="en-US" smtClean="0">
                <a:hlinkClick r:id="rId2"/>
              </a:rPr>
              <a:t>Information </a:t>
            </a:r>
            <a:r>
              <a:rPr lang="en-US">
                <a:hlinkClick r:id="rId2"/>
              </a:rPr>
              <a:t>literacy competency standards for higher </a:t>
            </a:r>
            <a:r>
              <a:rPr lang="en-US" smtClean="0">
                <a:hlinkClick r:id="rId2"/>
              </a:rPr>
              <a:t>education</a:t>
            </a:r>
            <a:r>
              <a:rPr lang="cs-CZ" smtClean="0"/>
              <a:t>, ve Švýcarsku </a:t>
            </a:r>
            <a:r>
              <a:rPr lang="cs-CZ" smtClean="0">
                <a:hlinkClick r:id="rId3"/>
              </a:rPr>
              <a:t>International </a:t>
            </a:r>
            <a:r>
              <a:rPr lang="cs-CZ" err="1">
                <a:hlinkClick r:id="rId3"/>
              </a:rPr>
              <a:t>Baccalaureate</a:t>
            </a:r>
            <a:r>
              <a:rPr lang="cs-CZ" smtClean="0"/>
              <a:t>®, v </a:t>
            </a:r>
            <a:r>
              <a:rPr lang="cs-CZ" err="1" smtClean="0"/>
              <a:t>Commonweltu</a:t>
            </a:r>
            <a:r>
              <a:rPr lang="cs-CZ"/>
              <a:t> </a:t>
            </a:r>
            <a:r>
              <a:rPr lang="cs-CZ" i="1" err="1" smtClean="0"/>
              <a:t>Learning</a:t>
            </a:r>
            <a:r>
              <a:rPr lang="cs-CZ" i="1" smtClean="0"/>
              <a:t> (</a:t>
            </a:r>
            <a:r>
              <a:rPr lang="cs-CZ" i="1" err="1" smtClean="0"/>
              <a:t>literacy</a:t>
            </a:r>
            <a:r>
              <a:rPr lang="cs-CZ" i="1" smtClean="0"/>
              <a:t>) </a:t>
            </a:r>
            <a:r>
              <a:rPr lang="cs-CZ" i="1" err="1" smtClean="0"/>
              <a:t>across</a:t>
            </a:r>
            <a:r>
              <a:rPr lang="cs-CZ" i="1" smtClean="0"/>
              <a:t> </a:t>
            </a:r>
            <a:r>
              <a:rPr lang="cs-CZ" i="1" err="1"/>
              <a:t>the</a:t>
            </a:r>
            <a:r>
              <a:rPr lang="cs-CZ" i="1"/>
              <a:t> </a:t>
            </a:r>
            <a:r>
              <a:rPr lang="cs-CZ" i="1" smtClean="0"/>
              <a:t>curriculum</a:t>
            </a:r>
            <a:r>
              <a:rPr lang="cs-CZ" smtClean="0"/>
              <a:t> (LAC), v Rakousku </a:t>
            </a:r>
            <a:r>
              <a:rPr lang="de-AT" i="1" u="sng">
                <a:hlinkClick r:id="rId4"/>
              </a:rPr>
              <a:t>Vorwissenschaftliche </a:t>
            </a:r>
            <a:r>
              <a:rPr lang="de-AT" i="1" u="sng" smtClean="0">
                <a:hlinkClick r:id="rId4"/>
              </a:rPr>
              <a:t>Arbeit</a:t>
            </a:r>
            <a:r>
              <a:rPr lang="cs-CZ" smtClean="0"/>
              <a:t>, </a:t>
            </a:r>
            <a:r>
              <a:rPr lang="cs-CZ"/>
              <a:t>atd</a:t>
            </a:r>
            <a:r>
              <a:rPr lang="cs-CZ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mtClean="0"/>
              <a:t>ČR se řídí </a:t>
            </a:r>
            <a:r>
              <a:rPr lang="cs-CZ" smtClean="0">
                <a:hlinkClick r:id="rId5"/>
              </a:rPr>
              <a:t>EC Strategickým rámcem pro vzdělávání a odbornou přípravu 2020</a:t>
            </a:r>
            <a:r>
              <a:rPr lang="cs-CZ" smtClean="0"/>
              <a:t>, z něhož jsou odvozené různé </a:t>
            </a:r>
            <a:r>
              <a:rPr lang="cs-CZ" smtClean="0">
                <a:hlinkClick r:id="rId6"/>
              </a:rPr>
              <a:t>RVP</a:t>
            </a:r>
            <a:endParaRPr lang="cs-CZ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mtClean="0"/>
              <a:t>Existuje řada testů (např. </a:t>
            </a:r>
            <a:r>
              <a:rPr lang="cs-CZ" smtClean="0">
                <a:hlinkClick r:id="rId7"/>
              </a:rPr>
              <a:t>SALIS</a:t>
            </a:r>
            <a:r>
              <a:rPr lang="cs-CZ" smtClean="0"/>
              <a:t>, </a:t>
            </a:r>
            <a:r>
              <a:rPr lang="cs-CZ" smtClean="0">
                <a:hlinkClick r:id="rId8"/>
              </a:rPr>
              <a:t>Stanford</a:t>
            </a:r>
            <a:r>
              <a:rPr lang="cs-CZ" smtClean="0"/>
              <a:t> a </a:t>
            </a:r>
            <a:r>
              <a:rPr lang="cs-CZ" smtClean="0">
                <a:hlinkClick r:id="rId9"/>
              </a:rPr>
              <a:t>další</a:t>
            </a:r>
            <a:r>
              <a:rPr lang="en-US" smtClean="0"/>
              <a:t>)</a:t>
            </a:r>
            <a:r>
              <a:rPr lang="cs-CZ" smtClean="0"/>
              <a:t>  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cs-CZ" sz="2400" smtClean="0"/>
              <a:t>Pojďme se </a:t>
            </a:r>
            <a:r>
              <a:rPr lang="cs-CZ" sz="2400" smtClean="0">
                <a:hlinkClick r:id="rId10"/>
              </a:rPr>
              <a:t>otestovat</a:t>
            </a:r>
            <a:r>
              <a:rPr lang="cs-CZ" sz="2400" smtClean="0"/>
              <a:t>!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212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376" y="462850"/>
            <a:ext cx="8229600" cy="914400"/>
          </a:xfrm>
        </p:spPr>
        <p:txBody>
          <a:bodyPr/>
          <a:lstStyle/>
          <a:p>
            <a:pPr algn="l"/>
            <a:r>
              <a:rPr lang="cs-CZ" sz="3200" smtClean="0">
                <a:latin typeface="+mn-lt"/>
              </a:rPr>
              <a:t>Jak informačně gramotné je Česko?</a:t>
            </a:r>
            <a:r>
              <a:rPr lang="cs-CZ" sz="4000"/>
              <a:t/>
            </a:r>
            <a:br>
              <a:rPr lang="cs-CZ" sz="4000"/>
            </a:br>
            <a:endParaRPr lang="en-US" sz="400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14</a:t>
            </a:fld>
            <a:r>
              <a:rPr lang="cs-CZ" smtClean="0"/>
              <a:t> z 20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170295" y="366003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chemeClr val="bg1"/>
                </a:solidFill>
              </a:rPr>
              <a:t>Motivované učitele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50376" y="1295400"/>
            <a:ext cx="84154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/>
              <a:t>ČESKÁ ŠKOLNÍ INSPEKCE. </a:t>
            </a:r>
            <a:r>
              <a:rPr lang="cs-CZ" sz="2000" i="1">
                <a:hlinkClick r:id="rId2"/>
              </a:rPr>
              <a:t>Metodika pro hodnocení rozvoje informační gramotnosti</a:t>
            </a:r>
            <a:r>
              <a:rPr lang="cs-CZ" sz="2000"/>
              <a:t>. Praha: </a:t>
            </a:r>
            <a:r>
              <a:rPr lang="cs-CZ" sz="2000" smtClean="0"/>
              <a:t>ČŠI, 2015.</a:t>
            </a:r>
            <a:endParaRPr lang="cs-CZ" sz="2000"/>
          </a:p>
          <a:p>
            <a:endParaRPr lang="cs-CZ" sz="2000" b="1">
              <a:hlinkClick r:id="rId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err="1" smtClean="0">
                <a:hlinkClick r:id="rId3"/>
              </a:rPr>
              <a:t>Rámcový</a:t>
            </a:r>
            <a:r>
              <a:rPr lang="en-US" sz="2000" b="1" smtClean="0">
                <a:hlinkClick r:id="rId3"/>
              </a:rPr>
              <a:t> </a:t>
            </a:r>
            <a:r>
              <a:rPr lang="en-US" sz="2000" b="1" err="1">
                <a:hlinkClick r:id="rId3"/>
              </a:rPr>
              <a:t>vzdělávací</a:t>
            </a:r>
            <a:r>
              <a:rPr lang="en-US" sz="2000" b="1">
                <a:hlinkClick r:id="rId3"/>
              </a:rPr>
              <a:t> program pro </a:t>
            </a:r>
            <a:r>
              <a:rPr lang="en-US" sz="2000" b="1" err="1" smtClean="0">
                <a:hlinkClick r:id="rId3"/>
              </a:rPr>
              <a:t>gymnázia</a:t>
            </a:r>
            <a:endParaRPr lang="cs-CZ"/>
          </a:p>
          <a:p>
            <a:pPr lvl="1"/>
            <a:r>
              <a:rPr lang="cs-CZ" sz="2000" smtClean="0"/>
              <a:t>Např. </a:t>
            </a:r>
            <a:r>
              <a:rPr lang="cs-CZ" sz="2000" b="1" smtClean="0"/>
              <a:t>Čeština</a:t>
            </a:r>
            <a:r>
              <a:rPr lang="cs-CZ" sz="2000" smtClean="0"/>
              <a:t> – </a:t>
            </a:r>
            <a:r>
              <a:rPr lang="cs-CZ" sz="2000" b="1" smtClean="0"/>
              <a:t>Jazyk a jazyková komunikace</a:t>
            </a:r>
            <a:r>
              <a:rPr lang="cs-CZ" sz="2000"/>
              <a:t/>
            </a:r>
            <a:br>
              <a:rPr lang="cs-CZ" sz="2000"/>
            </a:br>
            <a:r>
              <a:rPr lang="cs-CZ" smtClean="0"/>
              <a:t>(očekáv</a:t>
            </a:r>
            <a:r>
              <a:rPr lang="cs-CZ"/>
              <a:t>a</a:t>
            </a:r>
            <a:r>
              <a:rPr lang="cs-CZ" smtClean="0"/>
              <a:t>né výstupy:)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err="1" smtClean="0"/>
              <a:t>efektivně</a:t>
            </a:r>
            <a:r>
              <a:rPr lang="en-US" smtClean="0"/>
              <a:t> </a:t>
            </a:r>
            <a:r>
              <a:rPr lang="en-US"/>
              <a:t>a </a:t>
            </a:r>
            <a:r>
              <a:rPr lang="en-US" err="1"/>
              <a:t>samostatně</a:t>
            </a:r>
            <a:r>
              <a:rPr lang="en-US"/>
              <a:t> </a:t>
            </a:r>
            <a:r>
              <a:rPr lang="en-US" err="1"/>
              <a:t>využívá</a:t>
            </a:r>
            <a:r>
              <a:rPr lang="en-US"/>
              <a:t> </a:t>
            </a:r>
            <a:r>
              <a:rPr lang="en-US" err="1"/>
              <a:t>různých</a:t>
            </a:r>
            <a:r>
              <a:rPr lang="en-US"/>
              <a:t> </a:t>
            </a:r>
            <a:r>
              <a:rPr lang="en-US" err="1"/>
              <a:t>informačních</a:t>
            </a:r>
            <a:r>
              <a:rPr lang="en-US"/>
              <a:t> </a:t>
            </a:r>
            <a:r>
              <a:rPr lang="en-US" err="1"/>
              <a:t>zdrojů</a:t>
            </a:r>
            <a:r>
              <a:rPr lang="en-US"/>
              <a:t> (</a:t>
            </a:r>
            <a:r>
              <a:rPr lang="en-US" err="1"/>
              <a:t>slovníky</a:t>
            </a:r>
            <a:r>
              <a:rPr lang="en-US"/>
              <a:t>, </a:t>
            </a:r>
            <a:r>
              <a:rPr lang="en-US" err="1"/>
              <a:t>encyklopedie</a:t>
            </a:r>
            <a:r>
              <a:rPr lang="en-US"/>
              <a:t>, internet</a:t>
            </a:r>
            <a:r>
              <a:rPr lang="en-US" smtClean="0"/>
              <a:t>)</a:t>
            </a:r>
            <a:endParaRPr lang="cs-CZ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/>
          </a:p>
          <a:p>
            <a:r>
              <a:rPr lang="cs-CZ" sz="2000" b="1" smtClean="0">
                <a:solidFill>
                  <a:srgbClr val="C00000"/>
                </a:solidFill>
              </a:rPr>
              <a:t>Stačí </a:t>
            </a:r>
            <a:r>
              <a:rPr lang="cs-CZ" sz="2000" b="1">
                <a:solidFill>
                  <a:srgbClr val="C00000"/>
                </a:solidFill>
              </a:rPr>
              <a:t>na zapojení výuky elementů informační gramotnosti do </a:t>
            </a:r>
            <a:r>
              <a:rPr lang="cs-CZ" sz="2000" b="1" smtClean="0">
                <a:solidFill>
                  <a:srgbClr val="C00000"/>
                </a:solidFill>
              </a:rPr>
              <a:t>osnov</a:t>
            </a:r>
            <a:endParaRPr lang="en-US" sz="2000" b="1">
              <a:solidFill>
                <a:srgbClr val="C00000"/>
              </a:solidFill>
            </a:endParaRPr>
          </a:p>
          <a:p>
            <a:endParaRPr lang="cs-CZ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/>
              <a:t>Různé EU granty</a:t>
            </a:r>
            <a:r>
              <a:rPr lang="cs-CZ" sz="2000"/>
              <a:t>, </a:t>
            </a:r>
            <a:r>
              <a:rPr lang="cs-CZ"/>
              <a:t>např. </a:t>
            </a:r>
          </a:p>
          <a:p>
            <a:pPr lvl="1"/>
            <a:r>
              <a:rPr lang="cs-CZ" b="1">
                <a:hlinkClick r:id="rId4"/>
              </a:rPr>
              <a:t>VÝZVA OP VVV  Č. 32 – BUDOVÁNÍ KAPACIT PRO ROZVOJ ŠKOL II</a:t>
            </a:r>
            <a:endParaRPr lang="cs-CZ" b="1"/>
          </a:p>
          <a:p>
            <a:pPr lvl="1"/>
            <a:r>
              <a:rPr lang="cs-CZ"/>
              <a:t>„Co nebylo v učebnici –</a:t>
            </a:r>
            <a:r>
              <a:rPr lang="cs-CZ" smtClean="0"/>
              <a:t> </a:t>
            </a:r>
            <a:r>
              <a:rPr lang="cs-CZ"/>
              <a:t>spolupráce knihoven a škol ve vzdělávání žáků 21. století“</a:t>
            </a:r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8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4564" y="381000"/>
            <a:ext cx="8229600" cy="914400"/>
          </a:xfrm>
        </p:spPr>
        <p:txBody>
          <a:bodyPr/>
          <a:lstStyle/>
          <a:p>
            <a:pPr algn="l"/>
            <a:r>
              <a:rPr lang="pl-PL" sz="2400" b="1" smtClean="0">
                <a:solidFill>
                  <a:srgbClr val="C00000"/>
                </a:solidFill>
                <a:latin typeface="+mn-lt"/>
              </a:rPr>
              <a:t>5.8 </a:t>
            </a:r>
            <a:r>
              <a:rPr lang="pl-PL" sz="2400" b="1">
                <a:solidFill>
                  <a:srgbClr val="C00000"/>
                </a:solidFill>
                <a:latin typeface="+mn-lt"/>
              </a:rPr>
              <a:t>Informatika a informační a komunikační </a:t>
            </a:r>
            <a:r>
              <a:rPr lang="pl-PL" sz="2400" b="1" smtClean="0">
                <a:solidFill>
                  <a:srgbClr val="C00000"/>
                </a:solidFill>
                <a:latin typeface="+mn-lt"/>
              </a:rPr>
              <a:t>technologie</a:t>
            </a:r>
            <a:r>
              <a:rPr lang="cs-CZ" sz="4000"/>
              <a:t/>
            </a:r>
            <a:br>
              <a:rPr lang="cs-CZ" sz="4000"/>
            </a:br>
            <a:endParaRPr lang="en-US" sz="400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15</a:t>
            </a:fld>
            <a:r>
              <a:rPr lang="cs-CZ" smtClean="0"/>
              <a:t> z </a:t>
            </a:r>
            <a:r>
              <a:rPr lang="en-US" smtClean="0"/>
              <a:t>2</a:t>
            </a:r>
            <a:r>
              <a:rPr lang="cs-CZ" smtClean="0"/>
              <a:t>0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170295" y="366003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chemeClr val="bg1"/>
                </a:solidFill>
              </a:rPr>
              <a:t>Motivované učitele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4564" y="966993"/>
            <a:ext cx="85712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Vzdělávání v dané vzdělávací oblasti směřuje k utváření a rozvíjení klíčových kompetencí tím, že vede žáka k (mimo jiné):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využívání výpočetní techniky ke zvýšení efektivnosti své činnosti, k dokonalejší organizaci práce a k týmové spolupráci na úrovni školní, republikové a mezinárodní;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využívání informačních a komunikačních technologií (on-line vzdělávání, spolupráce na zahraničních projektech) k celoživotnímu vzdělávání a vytváření pozitivních postojů k potřebám znalostní společnosti;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využití možností výpočetní techniky a internetu k poznávacím, estetickým a tvůrčím cílům s ohledem ke globálnímu a multikulturnímu charakteru internetu;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uvědomění si, respektování a zmírnění negativních vlivů moderních informačních a komunikačních technologií na společnost a na zdraví člověka, ke znalosti způsobů prevence a ochrany před zneužitím a omezováním osobní svobody člověka;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získávání údajů z většího počtu alternativních zdrojů a odlišování informačních zdrojů věrohodných a kvalitních od nespolehlivých a nekvalitních;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respektování a používání odborné terminologie informačních a počítačových věd;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poznání základních právních aspektů a etických zásad týkajících se práce s informacemi a výpočetní technikou, k respektování duševního vlastnictví, copyrightu, osobních dat a zásad správného citování autorských děl.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Bohatě stačí na zapojení výuky elementů informační gramotnosti do osnov!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3507" y="626336"/>
            <a:ext cx="8229600" cy="1143000"/>
          </a:xfrm>
        </p:spPr>
        <p:txBody>
          <a:bodyPr/>
          <a:lstStyle/>
          <a:p>
            <a:pPr algn="l"/>
            <a:r>
              <a:rPr lang="cs-CZ" sz="3200" smtClean="0">
                <a:solidFill>
                  <a:srgbClr val="C00000"/>
                </a:solidFill>
                <a:latin typeface="+mn-lt"/>
              </a:rPr>
              <a:t>Kdo má učit žáky informační gramotnosti, než vláda vydá nařízení?</a:t>
            </a:r>
            <a:r>
              <a:rPr lang="cs-CZ" sz="4000" smtClean="0">
                <a:latin typeface="+mn-lt"/>
              </a:rPr>
              <a:t/>
            </a:r>
            <a:br>
              <a:rPr lang="cs-CZ" sz="4000" smtClean="0">
                <a:latin typeface="+mn-lt"/>
              </a:rPr>
            </a:br>
            <a:endParaRPr lang="en-US" sz="400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16</a:t>
            </a:fld>
            <a:r>
              <a:rPr lang="cs-CZ" smtClean="0"/>
              <a:t> z </a:t>
            </a:r>
            <a:r>
              <a:rPr lang="en-US" smtClean="0"/>
              <a:t>2</a:t>
            </a:r>
            <a:r>
              <a:rPr lang="en-US"/>
              <a:t>0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170295" y="366003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chemeClr val="bg1"/>
                </a:solidFill>
              </a:rPr>
              <a:t>Motivované učitele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3506" y="1263226"/>
            <a:ext cx="8442333" cy="990600"/>
          </a:xfrm>
        </p:spPr>
        <p:txBody>
          <a:bodyPr/>
          <a:lstStyle/>
          <a:p>
            <a:pPr marL="0" indent="0" algn="ctr">
              <a:buNone/>
            </a:pPr>
            <a:endParaRPr lang="cs-CZ" sz="2800" smtClean="0"/>
          </a:p>
          <a:p>
            <a:pPr marL="0" indent="0">
              <a:buNone/>
            </a:pPr>
            <a:r>
              <a:rPr lang="en-US" sz="2800"/>
              <a:t>VY, </a:t>
            </a:r>
            <a:r>
              <a:rPr lang="cs-CZ" sz="2800" smtClean="0"/>
              <a:t>UČITELÉ</a:t>
            </a:r>
            <a:r>
              <a:rPr lang="en-US" sz="2800" smtClean="0"/>
              <a:t>! </a:t>
            </a:r>
            <a:r>
              <a:rPr lang="cs-CZ" sz="2800" smtClean="0"/>
              <a:t>Ale my vám v tom rádi pomůžeme.</a:t>
            </a:r>
            <a:br>
              <a:rPr lang="cs-CZ" sz="2800" smtClean="0"/>
            </a:br>
            <a:endParaRPr lang="cs-CZ" sz="2800"/>
          </a:p>
        </p:txBody>
      </p:sp>
      <p:sp>
        <p:nvSpPr>
          <p:cNvPr id="8" name="TextovéPole 7"/>
          <p:cNvSpPr txBox="1"/>
          <p:nvPr/>
        </p:nvSpPr>
        <p:spPr>
          <a:xfrm>
            <a:off x="423507" y="2514600"/>
            <a:ext cx="836977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V </a:t>
            </a:r>
            <a:r>
              <a:rPr lang="en-US" sz="2000" err="1"/>
              <a:t>úzké</a:t>
            </a:r>
            <a:r>
              <a:rPr lang="en-US" sz="2000"/>
              <a:t> </a:t>
            </a:r>
            <a:r>
              <a:rPr lang="en-US" sz="2000" err="1"/>
              <a:t>spolupráci</a:t>
            </a:r>
            <a:r>
              <a:rPr lang="en-US" sz="2000"/>
              <a:t> s </a:t>
            </a:r>
            <a:r>
              <a:rPr lang="en-US" sz="2000" err="1"/>
              <a:t>vámi</a:t>
            </a:r>
            <a:r>
              <a:rPr lang="en-US" sz="2000"/>
              <a:t> </a:t>
            </a:r>
            <a:r>
              <a:rPr lang="en-US" sz="2000" err="1"/>
              <a:t>jsme</a:t>
            </a:r>
            <a:r>
              <a:rPr lang="en-US" sz="2000"/>
              <a:t> </a:t>
            </a:r>
            <a:r>
              <a:rPr lang="en-US" sz="2000" err="1"/>
              <a:t>schopni</a:t>
            </a:r>
            <a:r>
              <a:rPr lang="en-US" sz="2000"/>
              <a:t> a </a:t>
            </a:r>
            <a:r>
              <a:rPr lang="en-US" sz="2000" err="1"/>
              <a:t>ochotni</a:t>
            </a:r>
            <a:r>
              <a:rPr lang="en-US" sz="2000"/>
              <a:t> </a:t>
            </a:r>
            <a:r>
              <a:rPr lang="en-US" sz="2000" err="1"/>
              <a:t>poskytnout</a:t>
            </a:r>
            <a:r>
              <a:rPr lang="en-US" sz="2000"/>
              <a:t> </a:t>
            </a:r>
            <a:r>
              <a:rPr lang="en-US" sz="2000" err="1"/>
              <a:t>vašim</a:t>
            </a:r>
            <a:r>
              <a:rPr lang="en-US" sz="2000"/>
              <a:t> </a:t>
            </a:r>
            <a:r>
              <a:rPr lang="en-US" sz="2000" err="1"/>
              <a:t>studentům</a:t>
            </a:r>
            <a:r>
              <a:rPr lang="en-US" sz="2000"/>
              <a:t> </a:t>
            </a:r>
            <a:r>
              <a:rPr lang="en-US" sz="2000" err="1"/>
              <a:t>celou</a:t>
            </a:r>
            <a:r>
              <a:rPr lang="en-US" sz="2000"/>
              <a:t> </a:t>
            </a:r>
            <a:r>
              <a:rPr lang="en-US" sz="2000" err="1"/>
              <a:t>škálu</a:t>
            </a:r>
            <a:r>
              <a:rPr lang="en-US" sz="2000"/>
              <a:t> </a:t>
            </a:r>
            <a:r>
              <a:rPr lang="en-US" sz="2000" err="1"/>
              <a:t>na</a:t>
            </a:r>
            <a:r>
              <a:rPr lang="en-US" sz="2000"/>
              <a:t> </a:t>
            </a:r>
            <a:r>
              <a:rPr lang="en-US" sz="2000" err="1"/>
              <a:t>míru</a:t>
            </a:r>
            <a:r>
              <a:rPr lang="en-US" sz="2000"/>
              <a:t> </a:t>
            </a:r>
            <a:r>
              <a:rPr lang="en-US" sz="2000" err="1"/>
              <a:t>šitých</a:t>
            </a:r>
            <a:r>
              <a:rPr lang="en-US" sz="2000"/>
              <a:t> </a:t>
            </a:r>
            <a:r>
              <a:rPr lang="en-US" sz="2000" err="1">
                <a:hlinkClick r:id="rId2"/>
              </a:rPr>
              <a:t>konzultací</a:t>
            </a:r>
            <a:r>
              <a:rPr lang="en-US" sz="2000"/>
              <a:t> a </a:t>
            </a:r>
            <a:r>
              <a:rPr lang="en-US" sz="2000" err="1">
                <a:hlinkClick r:id="rId3"/>
              </a:rPr>
              <a:t>workshopů</a:t>
            </a:r>
            <a:r>
              <a:rPr lang="en-US" sz="2000"/>
              <a:t> </a:t>
            </a:r>
            <a:r>
              <a:rPr lang="en-US" sz="2000" err="1"/>
              <a:t>na</a:t>
            </a:r>
            <a:r>
              <a:rPr lang="en-US" sz="2000"/>
              <a:t> </a:t>
            </a:r>
            <a:r>
              <a:rPr lang="en-US" sz="2000" err="1"/>
              <a:t>témata</a:t>
            </a:r>
            <a:r>
              <a:rPr lang="en-US" sz="2000" smtClean="0"/>
              <a:t>:</a:t>
            </a:r>
            <a:br>
              <a:rPr lang="en-US" sz="2000" smtClean="0"/>
            </a:b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err="1"/>
              <a:t>pokročilé</a:t>
            </a:r>
            <a:r>
              <a:rPr lang="en-US" sz="2000"/>
              <a:t> </a:t>
            </a:r>
            <a:r>
              <a:rPr lang="en-US" sz="2000" err="1"/>
              <a:t>vyhledávání</a:t>
            </a:r>
            <a:r>
              <a:rPr lang="en-US" sz="2000"/>
              <a:t> (</a:t>
            </a:r>
            <a:r>
              <a:rPr lang="en-US" sz="2000" err="1"/>
              <a:t>nejen</a:t>
            </a:r>
            <a:r>
              <a:rPr lang="en-US" sz="2000"/>
              <a:t> </a:t>
            </a:r>
            <a:r>
              <a:rPr lang="en-US" sz="2000" err="1"/>
              <a:t>elektronických</a:t>
            </a:r>
            <a:r>
              <a:rPr lang="en-US" sz="2000"/>
              <a:t>) </a:t>
            </a:r>
            <a:r>
              <a:rPr lang="en-US" sz="2000" err="1"/>
              <a:t>informací</a:t>
            </a:r>
            <a:r>
              <a:rPr lang="en-US" sz="2000"/>
              <a:t> a </a:t>
            </a:r>
            <a:r>
              <a:rPr lang="en-US" sz="2000" err="1"/>
              <a:t>práce</a:t>
            </a:r>
            <a:r>
              <a:rPr lang="en-US" sz="2000"/>
              <a:t> s </a:t>
            </a:r>
            <a:r>
              <a:rPr lang="en-US" sz="2000" err="1"/>
              <a:t>moderními</a:t>
            </a:r>
            <a:r>
              <a:rPr lang="en-US" sz="2000"/>
              <a:t> </a:t>
            </a:r>
            <a:r>
              <a:rPr lang="en-US" sz="2000" err="1"/>
              <a:t>informačními</a:t>
            </a:r>
            <a:r>
              <a:rPr lang="en-US" sz="2000"/>
              <a:t> </a:t>
            </a:r>
            <a:r>
              <a:rPr lang="en-US" sz="2000" err="1"/>
              <a:t>zdroji</a:t>
            </a:r>
            <a:r>
              <a:rPr lang="en-US" sz="2000"/>
              <a:t> a </a:t>
            </a:r>
            <a:r>
              <a:rPr lang="en-US" sz="2000" err="1"/>
              <a:t>nástroji</a:t>
            </a:r>
            <a:r>
              <a:rPr lang="en-US" sz="200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err="1"/>
              <a:t>příprava</a:t>
            </a:r>
            <a:r>
              <a:rPr lang="en-US" sz="2000"/>
              <a:t>, </a:t>
            </a:r>
            <a:r>
              <a:rPr lang="en-US" sz="2000" err="1"/>
              <a:t>psaní</a:t>
            </a:r>
            <a:r>
              <a:rPr lang="en-US" sz="2000"/>
              <a:t> a </a:t>
            </a:r>
            <a:r>
              <a:rPr lang="en-US" sz="2000" err="1"/>
              <a:t>prezentace</a:t>
            </a:r>
            <a:r>
              <a:rPr lang="en-US" sz="2000"/>
              <a:t> </a:t>
            </a:r>
            <a:r>
              <a:rPr lang="en-US" sz="2000" err="1"/>
              <a:t>odborného</a:t>
            </a:r>
            <a:r>
              <a:rPr lang="en-US" sz="2000"/>
              <a:t> </a:t>
            </a:r>
            <a:r>
              <a:rPr lang="en-US" sz="2000" err="1"/>
              <a:t>textu</a:t>
            </a:r>
            <a:r>
              <a:rPr lang="en-US" sz="200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err="1"/>
              <a:t>validace</a:t>
            </a:r>
            <a:r>
              <a:rPr lang="en-US" sz="2000"/>
              <a:t> a </a:t>
            </a:r>
            <a:r>
              <a:rPr lang="en-US" sz="2000" err="1"/>
              <a:t>správné</a:t>
            </a:r>
            <a:r>
              <a:rPr lang="en-US" sz="2000"/>
              <a:t> </a:t>
            </a:r>
            <a:r>
              <a:rPr lang="en-US" sz="2000" err="1"/>
              <a:t>citování</a:t>
            </a:r>
            <a:r>
              <a:rPr lang="en-US" sz="2000"/>
              <a:t> </a:t>
            </a:r>
            <a:r>
              <a:rPr lang="en-US" sz="2000" err="1"/>
              <a:t>zdrojů</a:t>
            </a:r>
            <a:r>
              <a:rPr lang="en-US" sz="200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err="1"/>
              <a:t>publikační</a:t>
            </a:r>
            <a:r>
              <a:rPr lang="en-US" sz="2000"/>
              <a:t> </a:t>
            </a:r>
            <a:r>
              <a:rPr lang="en-US" sz="2000" err="1"/>
              <a:t>etika</a:t>
            </a:r>
            <a:r>
              <a:rPr lang="en-US" sz="200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err="1"/>
              <a:t>optimální</a:t>
            </a:r>
            <a:r>
              <a:rPr lang="en-US" sz="2000"/>
              <a:t> </a:t>
            </a:r>
            <a:r>
              <a:rPr lang="en-US" sz="2000" err="1"/>
              <a:t>využití</a:t>
            </a:r>
            <a:r>
              <a:rPr lang="en-US" sz="2000"/>
              <a:t> </a:t>
            </a:r>
            <a:r>
              <a:rPr lang="en-US" sz="2000" err="1"/>
              <a:t>nových</a:t>
            </a:r>
            <a:r>
              <a:rPr lang="en-US" sz="2000"/>
              <a:t> </a:t>
            </a:r>
            <a:r>
              <a:rPr lang="en-US" sz="2000" err="1"/>
              <a:t>informačních</a:t>
            </a:r>
            <a:r>
              <a:rPr lang="en-US" sz="2000"/>
              <a:t> </a:t>
            </a:r>
            <a:r>
              <a:rPr lang="en-US" sz="2000" err="1"/>
              <a:t>technologií</a:t>
            </a:r>
            <a:r>
              <a:rPr lang="en-US" sz="2000"/>
              <a:t>, </a:t>
            </a:r>
            <a:r>
              <a:rPr lang="en-US" sz="2000" err="1"/>
              <a:t>zdrojů</a:t>
            </a:r>
            <a:r>
              <a:rPr lang="en-US" sz="2000"/>
              <a:t> a </a:t>
            </a:r>
            <a:r>
              <a:rPr lang="en-US" sz="2000" err="1"/>
              <a:t>nástrojů</a:t>
            </a:r>
            <a:r>
              <a:rPr lang="en-US" sz="2000"/>
              <a:t> </a:t>
            </a:r>
            <a:r>
              <a:rPr lang="en-US" sz="2000" err="1"/>
              <a:t>při</a:t>
            </a:r>
            <a:r>
              <a:rPr lang="en-US" sz="2000"/>
              <a:t> </a:t>
            </a:r>
            <a:r>
              <a:rPr lang="en-US" sz="2000" err="1"/>
              <a:t>výuce</a:t>
            </a:r>
            <a:r>
              <a:rPr lang="en-US" sz="2000"/>
              <a:t> a </a:t>
            </a:r>
            <a:r>
              <a:rPr lang="en-US" sz="2000" err="1"/>
              <a:t>studiu</a:t>
            </a:r>
            <a:r>
              <a:rPr lang="en-US" sz="200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err="1"/>
              <a:t>informační</a:t>
            </a:r>
            <a:r>
              <a:rPr lang="en-US" sz="2000"/>
              <a:t> </a:t>
            </a:r>
            <a:r>
              <a:rPr lang="en-US" sz="2000" err="1"/>
              <a:t>podpora</a:t>
            </a:r>
            <a:r>
              <a:rPr lang="en-US" sz="2000"/>
              <a:t> pro International Baccalaureate Diploma </a:t>
            </a:r>
            <a:r>
              <a:rPr lang="en-US" sz="2000" err="1"/>
              <a:t>Programme</a:t>
            </a:r>
            <a:r>
              <a:rPr lang="en-US" sz="2000"/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17</a:t>
            </a:fld>
            <a:r>
              <a:rPr lang="cs-CZ" smtClean="0"/>
              <a:t> z </a:t>
            </a:r>
            <a:r>
              <a:rPr lang="en-US" smtClean="0"/>
              <a:t>20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170295" y="366003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chemeClr val="bg1"/>
                </a:solidFill>
              </a:rPr>
              <a:t>Motivované učitele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6240" y="1596163"/>
            <a:ext cx="8229600" cy="137403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cs-CZ" sz="2800" smtClean="0"/>
          </a:p>
          <a:p>
            <a:pPr marL="0" indent="0">
              <a:buNone/>
            </a:pPr>
            <a:r>
              <a:rPr lang="cs-CZ" sz="2800" smtClean="0"/>
              <a:t>UČITELÉ SAMI!</a:t>
            </a:r>
            <a:endParaRPr lang="en-US" sz="2800"/>
          </a:p>
        </p:txBody>
      </p:sp>
      <p:sp>
        <p:nvSpPr>
          <p:cNvPr id="8" name="Obdélník 7"/>
          <p:cNvSpPr/>
          <p:nvPr/>
        </p:nvSpPr>
        <p:spPr>
          <a:xfrm>
            <a:off x="636240" y="2955862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i="1" dirty="0" smtClean="0"/>
              <a:t>Rádi vám pomůžeme při obohacování stávajících učebních osnov o pokročilé informační postupy, zdroje a nástroje a při tvorbě a zavádění nových osnov.</a:t>
            </a:r>
          </a:p>
          <a:p>
            <a:endParaRPr lang="cs-CZ" sz="2800" i="1" dirty="0" smtClean="0"/>
          </a:p>
          <a:p>
            <a:endParaRPr lang="cs-CZ" sz="2800" i="1" dirty="0" smtClean="0"/>
          </a:p>
          <a:p>
            <a:r>
              <a:rPr lang="cs-CZ" sz="3600" i="1" dirty="0" smtClean="0"/>
              <a:t> </a:t>
            </a:r>
          </a:p>
          <a:p>
            <a:endParaRPr lang="cs-CZ" sz="2800" i="1" dirty="0" smtClean="0"/>
          </a:p>
          <a:p>
            <a:endParaRPr lang="cs-CZ" sz="2800" i="1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46720" y="746917"/>
            <a:ext cx="8408640" cy="1143000"/>
          </a:xfrm>
        </p:spPr>
        <p:txBody>
          <a:bodyPr/>
          <a:lstStyle/>
          <a:p>
            <a:pPr algn="l"/>
            <a:r>
              <a:rPr lang="cs-CZ" sz="3200" smtClean="0">
                <a:solidFill>
                  <a:srgbClr val="C00000"/>
                </a:solidFill>
                <a:latin typeface="+mn-lt"/>
              </a:rPr>
              <a:t>Kdo má </a:t>
            </a:r>
            <a:r>
              <a:rPr lang="en-US" sz="3200" err="1" smtClean="0">
                <a:solidFill>
                  <a:srgbClr val="C00000"/>
                </a:solidFill>
                <a:latin typeface="+mn-lt"/>
              </a:rPr>
              <a:t>na</a:t>
            </a:r>
            <a:r>
              <a:rPr lang="cs-CZ" sz="3200" smtClean="0">
                <a:solidFill>
                  <a:srgbClr val="C00000"/>
                </a:solidFill>
                <a:latin typeface="+mn-lt"/>
              </a:rPr>
              <a:t>učit </a:t>
            </a:r>
            <a:r>
              <a:rPr lang="en-US" sz="3200" smtClean="0">
                <a:solidFill>
                  <a:srgbClr val="C00000"/>
                </a:solidFill>
                <a:latin typeface="+mn-lt"/>
              </a:rPr>
              <a:t>u</a:t>
            </a:r>
            <a:r>
              <a:rPr lang="cs-CZ" sz="3200" smtClean="0">
                <a:solidFill>
                  <a:srgbClr val="C00000"/>
                </a:solidFill>
                <a:latin typeface="+mn-lt"/>
              </a:rPr>
              <a:t>č</a:t>
            </a:r>
            <a:r>
              <a:rPr lang="en-US" sz="3200" err="1" smtClean="0">
                <a:solidFill>
                  <a:srgbClr val="C00000"/>
                </a:solidFill>
                <a:latin typeface="+mn-lt"/>
              </a:rPr>
              <a:t>itele</a:t>
            </a:r>
            <a:r>
              <a:rPr lang="cs-CZ" sz="3200" smtClean="0">
                <a:solidFill>
                  <a:srgbClr val="C00000"/>
                </a:solidFill>
                <a:latin typeface="+mn-lt"/>
              </a:rPr>
              <a:t>, jak učit</a:t>
            </a:r>
            <a:r>
              <a:rPr lang="en-US" sz="320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3200" smtClean="0">
                <a:solidFill>
                  <a:srgbClr val="C00000"/>
                </a:solidFill>
                <a:latin typeface="+mn-lt"/>
              </a:rPr>
              <a:t>žáky informační </a:t>
            </a:r>
            <a:r>
              <a:rPr lang="en-US" sz="3200" smtClean="0">
                <a:solidFill>
                  <a:srgbClr val="C00000"/>
                </a:solidFill>
                <a:latin typeface="+mn-lt"/>
              </a:rPr>
              <a:t>g</a:t>
            </a:r>
            <a:r>
              <a:rPr lang="cs-CZ" sz="3200" err="1" smtClean="0">
                <a:solidFill>
                  <a:srgbClr val="C00000"/>
                </a:solidFill>
                <a:latin typeface="+mn-lt"/>
              </a:rPr>
              <a:t>ramotnosti</a:t>
            </a:r>
            <a:r>
              <a:rPr lang="cs-CZ" sz="3200" smtClean="0">
                <a:solidFill>
                  <a:srgbClr val="C00000"/>
                </a:solidFill>
                <a:latin typeface="+mn-lt"/>
              </a:rPr>
              <a:t>, než vláda vydá nařízení?</a:t>
            </a:r>
            <a:r>
              <a:rPr lang="cs-CZ" sz="4000" smtClean="0">
                <a:latin typeface="+mn-lt"/>
              </a:rPr>
              <a:t/>
            </a:r>
            <a:br>
              <a:rPr lang="cs-CZ" sz="4000" smtClean="0">
                <a:latin typeface="+mn-lt"/>
              </a:rPr>
            </a:br>
            <a:endParaRPr lang="en-US" sz="400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53746" y="5105400"/>
            <a:ext cx="77011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NTK Web: </a:t>
            </a:r>
            <a:endParaRPr lang="en-US" sz="2800" smtClean="0">
              <a:hlinkClick r:id="rId2"/>
            </a:endParaRPr>
          </a:p>
          <a:p>
            <a:r>
              <a:rPr lang="en-US" sz="2800" smtClean="0">
                <a:hlinkClick r:id="rId2"/>
              </a:rPr>
              <a:t>Informační </a:t>
            </a:r>
            <a:r>
              <a:rPr lang="en-US" sz="2800" err="1">
                <a:hlinkClick r:id="rId2"/>
              </a:rPr>
              <a:t>příprava</a:t>
            </a:r>
            <a:r>
              <a:rPr lang="en-US" sz="2800">
                <a:hlinkClick r:id="rId2"/>
              </a:rPr>
              <a:t> pro </a:t>
            </a:r>
            <a:r>
              <a:rPr lang="en-US" sz="2800" err="1">
                <a:hlinkClick r:id="rId2"/>
              </a:rPr>
              <a:t>studenty</a:t>
            </a:r>
            <a:r>
              <a:rPr lang="en-US" sz="2800">
                <a:hlinkClick r:id="rId2"/>
              </a:rPr>
              <a:t> </a:t>
            </a:r>
            <a:r>
              <a:rPr lang="en-US" sz="2800" err="1">
                <a:hlinkClick r:id="rId2"/>
              </a:rPr>
              <a:t>středních</a:t>
            </a:r>
            <a:r>
              <a:rPr lang="en-US" sz="2800">
                <a:hlinkClick r:id="rId2"/>
              </a:rPr>
              <a:t> </a:t>
            </a:r>
            <a:r>
              <a:rPr lang="en-US" sz="2800" err="1">
                <a:hlinkClick r:id="rId2"/>
              </a:rPr>
              <a:t>škol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8183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398091"/>
            <a:ext cx="8484840" cy="1143000"/>
          </a:xfrm>
        </p:spPr>
        <p:txBody>
          <a:bodyPr/>
          <a:lstStyle/>
          <a:p>
            <a:pPr algn="l"/>
            <a:r>
              <a:rPr lang="cs-CZ" sz="4000" smtClean="0">
                <a:solidFill>
                  <a:srgbClr val="C00000"/>
                </a:solidFill>
                <a:latin typeface="+mn-lt"/>
              </a:rPr>
              <a:t>Bylo odpovězeno na dnešní otázky?</a:t>
            </a:r>
            <a:endParaRPr lang="en-US" sz="400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37346"/>
            <a:ext cx="8229600" cy="43022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je a k čemu se hodí </a:t>
            </a:r>
            <a:br>
              <a:rPr lang="cs-CZ" dirty="0" smtClean="0"/>
            </a:br>
            <a:r>
              <a:rPr lang="cs-CZ" dirty="0" smtClean="0"/>
              <a:t>informační gramotnost?</a:t>
            </a:r>
            <a:br>
              <a:rPr lang="cs-CZ" dirty="0" smtClean="0"/>
            </a:b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Lze naše středoškoláky a kolegy učitele považovat za dostatečně „informačně gramotné“?</a:t>
            </a:r>
            <a:br>
              <a:rPr lang="cs-CZ" dirty="0" smtClean="0"/>
            </a:br>
            <a:r>
              <a:rPr lang="cs-CZ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Další nezodpovězené otázky?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18</a:t>
            </a:fld>
            <a:r>
              <a:rPr lang="cs-CZ" smtClean="0"/>
              <a:t> z </a:t>
            </a:r>
            <a:r>
              <a:rPr lang="en-US" smtClean="0"/>
              <a:t>2</a:t>
            </a:r>
            <a:r>
              <a:rPr lang="cs-CZ" smtClean="0"/>
              <a:t>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5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1749" y="659297"/>
            <a:ext cx="8229600" cy="1143000"/>
          </a:xfrm>
        </p:spPr>
        <p:txBody>
          <a:bodyPr/>
          <a:lstStyle/>
          <a:p>
            <a:pPr algn="l"/>
            <a:r>
              <a:rPr lang="en-US" sz="4000" err="1" smtClean="0">
                <a:solidFill>
                  <a:srgbClr val="C00000"/>
                </a:solidFill>
                <a:latin typeface="+mn-lt"/>
              </a:rPr>
              <a:t>Doporu</a:t>
            </a:r>
            <a:r>
              <a:rPr lang="cs-CZ" sz="4000" err="1" smtClean="0">
                <a:solidFill>
                  <a:srgbClr val="C00000"/>
                </a:solidFill>
                <a:latin typeface="+mn-lt"/>
              </a:rPr>
              <a:t>čená</a:t>
            </a:r>
            <a:r>
              <a:rPr lang="cs-CZ" sz="4000" smtClean="0">
                <a:solidFill>
                  <a:srgbClr val="C00000"/>
                </a:solidFill>
                <a:latin typeface="+mn-lt"/>
              </a:rPr>
              <a:t> literatura:</a:t>
            </a:r>
            <a:r>
              <a:rPr lang="en-US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mtClean="0">
                <a:solidFill>
                  <a:srgbClr val="C00000"/>
                </a:solidFill>
                <a:latin typeface="+mn-lt"/>
              </a:rPr>
            </a:br>
            <a:r>
              <a:rPr lang="cs-CZ" smtClean="0">
                <a:latin typeface="+mn-lt"/>
              </a:rPr>
              <a:t/>
            </a:r>
            <a:br>
              <a:rPr lang="cs-CZ" smtClean="0">
                <a:latin typeface="+mn-lt"/>
              </a:rPr>
            </a:br>
            <a:endParaRPr lang="en-US" sz="160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19</a:t>
            </a:fld>
            <a:r>
              <a:rPr lang="cs-CZ" smtClean="0"/>
              <a:t> z </a:t>
            </a:r>
            <a:r>
              <a:rPr lang="en-US" smtClean="0"/>
              <a:t>20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170295" y="366003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chemeClr val="bg1"/>
                </a:solidFill>
              </a:rPr>
              <a:t>Motivované učitele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0140" y="158172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BENTLEY-DAVIES, </a:t>
            </a:r>
            <a:r>
              <a:rPr lang="en-US" sz="2000" smtClean="0"/>
              <a:t>C</a:t>
            </a:r>
            <a:r>
              <a:rPr lang="cs-CZ" sz="2000" err="1" smtClean="0"/>
              <a:t>aroline</a:t>
            </a:r>
            <a:r>
              <a:rPr lang="en-US" sz="2000" smtClean="0"/>
              <a:t>. </a:t>
            </a:r>
            <a:r>
              <a:rPr lang="en-US" sz="2000" i="1"/>
              <a:t>Literacy across the curriculum pocketbook : great ideas and simple strategies to embed effective literacy skills across all subjects</a:t>
            </a:r>
            <a:r>
              <a:rPr lang="en-US" sz="2000"/>
              <a:t>. Alresford : Teachers' Pocketbooks, 2012</a:t>
            </a:r>
            <a:r>
              <a:rPr lang="en-US" sz="2000" smtClean="0"/>
              <a:t>.</a:t>
            </a:r>
            <a:r>
              <a:rPr lang="cs-CZ" sz="2000" smtClean="0"/>
              <a:t> </a:t>
            </a:r>
            <a:r>
              <a:rPr lang="cs-CZ" sz="2000"/>
              <a:t>ISBN </a:t>
            </a:r>
            <a:r>
              <a:rPr lang="cs-CZ" sz="2000" smtClean="0"/>
              <a:t>978-19-06610487</a:t>
            </a:r>
            <a:br>
              <a:rPr lang="cs-CZ" sz="2000" smtClean="0"/>
            </a:br>
            <a:endParaRPr lang="en-US" sz="2000"/>
          </a:p>
          <a:p>
            <a:pPr marL="0" indent="0">
              <a:buNone/>
            </a:pPr>
            <a:r>
              <a:rPr lang="en-US" sz="2000" cap="all" smtClean="0"/>
              <a:t>Eco</a:t>
            </a:r>
            <a:r>
              <a:rPr lang="en-US" sz="2000"/>
              <a:t>, Umberto. </a:t>
            </a:r>
            <a:r>
              <a:rPr lang="en-US" sz="2000" i="1" err="1"/>
              <a:t>Nulté</a:t>
            </a:r>
            <a:r>
              <a:rPr lang="en-US" sz="2000" i="1"/>
              <a:t> </a:t>
            </a:r>
            <a:r>
              <a:rPr lang="en-US" sz="2000" i="1" err="1"/>
              <a:t>číslo</a:t>
            </a:r>
            <a:r>
              <a:rPr lang="en-US" sz="2000"/>
              <a:t>. </a:t>
            </a:r>
            <a:r>
              <a:rPr lang="en-US" sz="2000" err="1"/>
              <a:t>Překlad</a:t>
            </a:r>
            <a:r>
              <a:rPr lang="en-US" sz="2000"/>
              <a:t> </a:t>
            </a:r>
            <a:r>
              <a:rPr lang="en-US" sz="2000" err="1"/>
              <a:t>Anežka</a:t>
            </a:r>
            <a:r>
              <a:rPr lang="en-US" sz="2000"/>
              <a:t> </a:t>
            </a:r>
            <a:r>
              <a:rPr lang="en-US" sz="2000" err="1"/>
              <a:t>Charvátová</a:t>
            </a:r>
            <a:r>
              <a:rPr lang="en-US" sz="2000"/>
              <a:t>. </a:t>
            </a:r>
            <a:r>
              <a:rPr lang="en-US" sz="2000" err="1"/>
              <a:t>Vydání</a:t>
            </a:r>
            <a:r>
              <a:rPr lang="en-US" sz="2000"/>
              <a:t> </a:t>
            </a:r>
            <a:r>
              <a:rPr lang="en-US" sz="2000" err="1"/>
              <a:t>první</a:t>
            </a:r>
            <a:r>
              <a:rPr lang="en-US" sz="2000"/>
              <a:t>. Praha: Argo, 2015. 243 </a:t>
            </a:r>
            <a:r>
              <a:rPr lang="en-US" sz="2000" err="1"/>
              <a:t>stran</a:t>
            </a:r>
            <a:r>
              <a:rPr lang="en-US" sz="2000"/>
              <a:t>. ISBN </a:t>
            </a:r>
            <a:r>
              <a:rPr lang="en-US" sz="2000" smtClean="0"/>
              <a:t>978-80-257-1589-</a:t>
            </a:r>
            <a:r>
              <a:rPr lang="en-US" sz="2000"/>
              <a:t>5</a:t>
            </a:r>
            <a:r>
              <a:rPr lang="en-US" sz="2000" smtClean="0"/>
              <a:t>.</a:t>
            </a:r>
            <a:r>
              <a:rPr lang="cs-CZ" sz="2000" smtClean="0"/>
              <a:t> </a:t>
            </a:r>
            <a:endParaRPr lang="en-US" sz="2000"/>
          </a:p>
          <a:p>
            <a:pPr marL="0" indent="0">
              <a:buNone/>
            </a:pPr>
            <a:r>
              <a:rPr lang="cs-CZ" sz="2000" cap="all" smtClean="0"/>
              <a:t/>
            </a:r>
            <a:br>
              <a:rPr lang="cs-CZ" sz="2000" cap="all" smtClean="0"/>
            </a:br>
            <a:r>
              <a:rPr lang="en-US" sz="2000" cap="all" err="1" smtClean="0"/>
              <a:t>Feřtek</a:t>
            </a:r>
            <a:r>
              <a:rPr lang="en-US" sz="2000"/>
              <a:t>, </a:t>
            </a:r>
            <a:r>
              <a:rPr lang="en-US" sz="2000" err="1"/>
              <a:t>Tomáš</a:t>
            </a:r>
            <a:r>
              <a:rPr lang="en-US" sz="2000"/>
              <a:t>. </a:t>
            </a:r>
            <a:r>
              <a:rPr lang="en-US" sz="2000" i="1"/>
              <a:t>Co je </a:t>
            </a:r>
            <a:r>
              <a:rPr lang="en-US" sz="2000" i="1" err="1"/>
              <a:t>nového</a:t>
            </a:r>
            <a:r>
              <a:rPr lang="en-US" sz="2000" i="1"/>
              <a:t> </a:t>
            </a:r>
            <a:r>
              <a:rPr lang="en-US" sz="2000" i="1" err="1"/>
              <a:t>ve</a:t>
            </a:r>
            <a:r>
              <a:rPr lang="en-US" sz="2000" i="1"/>
              <a:t> </a:t>
            </a:r>
            <a:r>
              <a:rPr lang="en-US" sz="2000" i="1" err="1"/>
              <a:t>vzdělávání</a:t>
            </a:r>
            <a:r>
              <a:rPr lang="en-US" sz="2000"/>
              <a:t>. 1. </a:t>
            </a:r>
            <a:r>
              <a:rPr lang="en-US" sz="2000" err="1"/>
              <a:t>vydání</a:t>
            </a:r>
            <a:r>
              <a:rPr lang="en-US" sz="2000"/>
              <a:t>. Praha: </a:t>
            </a:r>
            <a:r>
              <a:rPr lang="en-US" sz="2000" err="1"/>
              <a:t>Nová</a:t>
            </a:r>
            <a:r>
              <a:rPr lang="en-US" sz="2000"/>
              <a:t> </a:t>
            </a:r>
            <a:r>
              <a:rPr lang="en-US" sz="2000" err="1"/>
              <a:t>beseda</a:t>
            </a:r>
            <a:r>
              <a:rPr lang="en-US" sz="2000"/>
              <a:t>, 2015. 97 </a:t>
            </a:r>
            <a:r>
              <a:rPr lang="en-US" sz="2000" err="1"/>
              <a:t>stran</a:t>
            </a:r>
            <a:r>
              <a:rPr lang="en-US" sz="2000"/>
              <a:t>. CJN; 002. ISBN 978-80-906089-2-4.</a:t>
            </a:r>
            <a:endParaRPr lang="en-US" sz="2000" smtClean="0"/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 smtClean="0"/>
          </a:p>
          <a:p>
            <a:pPr marL="0" indent="0" algn="ctr">
              <a:buNone/>
            </a:pPr>
            <a:endParaRPr lang="en-US" sz="2800" smtClean="0"/>
          </a:p>
          <a:p>
            <a:pPr marL="0" indent="0" algn="ctr">
              <a:buNone/>
            </a:pPr>
            <a:endParaRPr lang="en-US" sz="2800"/>
          </a:p>
          <a:p>
            <a:pPr marL="0" indent="0" algn="ctr">
              <a:buNone/>
            </a:pPr>
            <a:endParaRPr lang="en-US" sz="2800" smtClean="0">
              <a:hlinkClick r:id="rId2"/>
            </a:endParaRPr>
          </a:p>
          <a:p>
            <a:pPr marL="0" indent="0" algn="ctr">
              <a:buNone/>
            </a:pPr>
            <a:r>
              <a:rPr lang="en-US" sz="2800" smtClean="0">
                <a:hlinkClick r:id="rId2"/>
              </a:rPr>
              <a:t>\</a:t>
            </a:r>
          </a:p>
          <a:p>
            <a:pPr marL="0" indent="0" algn="ctr">
              <a:buNone/>
            </a:pPr>
            <a:r>
              <a:rPr lang="en-US" sz="2800" smtClean="0">
                <a:hlinkClick r:id="rId2"/>
              </a:rPr>
              <a:t/>
            </a:r>
            <a:br>
              <a:rPr lang="en-US" sz="2800" smtClean="0">
                <a:hlinkClick r:id="rId2"/>
              </a:rPr>
            </a:br>
            <a:r>
              <a:rPr lang="en-US" sz="2800" smtClean="0"/>
              <a:t> 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36212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pPr algn="l"/>
            <a:r>
              <a:rPr lang="cs-CZ" sz="4000" smtClean="0">
                <a:latin typeface="+mn-lt"/>
              </a:rPr>
              <a:t>Vítejte v NTK</a:t>
            </a:r>
            <a:r>
              <a:rPr lang="cs-CZ" smtClean="0">
                <a:latin typeface="+mn-lt"/>
              </a:rPr>
              <a:t/>
            </a:r>
            <a:br>
              <a:rPr lang="cs-CZ" smtClean="0">
                <a:latin typeface="+mn-lt"/>
              </a:rPr>
            </a:br>
            <a:r>
              <a:rPr lang="cs-CZ" sz="2000">
                <a:latin typeface="+mn-lt"/>
              </a:rPr>
              <a:t>n</a:t>
            </a:r>
            <a:r>
              <a:rPr lang="cs-CZ" sz="2000" smtClean="0">
                <a:latin typeface="+mn-lt"/>
              </a:rPr>
              <a:t>aše </a:t>
            </a:r>
            <a:r>
              <a:rPr lang="cs-CZ" sz="2000">
                <a:latin typeface="+mn-lt"/>
              </a:rPr>
              <a:t>motto: </a:t>
            </a:r>
            <a:r>
              <a:rPr lang="cs-CZ" sz="2000">
                <a:solidFill>
                  <a:srgbClr val="C00000"/>
                </a:solidFill>
                <a:latin typeface="+mn-lt"/>
              </a:rPr>
              <a:t>demystifikovat a inspirovat</a:t>
            </a:r>
            <a:r>
              <a:rPr lang="cs-CZ">
                <a:solidFill>
                  <a:srgbClr val="C00000"/>
                </a:solidFill>
              </a:rPr>
              <a:t/>
            </a:r>
            <a:br>
              <a:rPr lang="cs-CZ">
                <a:solidFill>
                  <a:srgbClr val="C00000"/>
                </a:solidFill>
              </a:rPr>
            </a:br>
            <a:endParaRPr lang="en-US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2</a:t>
            </a:fld>
            <a:r>
              <a:rPr lang="cs-CZ" smtClean="0"/>
              <a:t> z </a:t>
            </a:r>
            <a:r>
              <a:rPr lang="en-US" smtClean="0"/>
              <a:t>2</a:t>
            </a:r>
            <a:r>
              <a:rPr lang="cs-CZ" smtClean="0"/>
              <a:t>0</a:t>
            </a:r>
            <a:endParaRPr lang="cs-CZ"/>
          </a:p>
        </p:txBody>
      </p:sp>
      <p:pic>
        <p:nvPicPr>
          <p:cNvPr id="1026" name="Picture 2" descr="https://www.techlib.cz/public/slideshow/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04" y="1600200"/>
            <a:ext cx="820102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14704" y="4572000"/>
            <a:ext cx="8201025" cy="1569660"/>
          </a:xfrm>
          <a:prstGeom prst="rect">
            <a:avLst/>
          </a:prstGeom>
          <a:solidFill>
            <a:srgbClr val="0D0D0D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Pomáháme vytvářet a pečovat o intelektuální prostředí, v němž se informace transformují v poznatky, které podporují výzkum i praxi, jsou dále sdíleny akademickou obcí a živí proces vzdělávání.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1749" y="659297"/>
            <a:ext cx="8229600" cy="1143000"/>
          </a:xfrm>
        </p:spPr>
        <p:txBody>
          <a:bodyPr/>
          <a:lstStyle/>
          <a:p>
            <a:r>
              <a:rPr lang="cs-CZ" sz="3200" smtClean="0">
                <a:solidFill>
                  <a:srgbClr val="C00000"/>
                </a:solidFill>
                <a:latin typeface="+mn-lt"/>
              </a:rPr>
              <a:t>Děkuji za pozornost, disku</a:t>
            </a:r>
            <a:r>
              <a:rPr lang="en-US" sz="3200">
                <a:solidFill>
                  <a:srgbClr val="C00000"/>
                </a:solidFill>
                <a:latin typeface="+mn-lt"/>
              </a:rPr>
              <a:t>z</a:t>
            </a:r>
            <a:r>
              <a:rPr lang="cs-CZ" sz="3200" smtClean="0">
                <a:solidFill>
                  <a:srgbClr val="C00000"/>
                </a:solidFill>
                <a:latin typeface="+mn-lt"/>
              </a:rPr>
              <a:t>i a podněty!</a:t>
            </a:r>
            <a:r>
              <a:rPr lang="en-US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mtClean="0">
                <a:solidFill>
                  <a:srgbClr val="C00000"/>
                </a:solidFill>
                <a:latin typeface="+mn-lt"/>
              </a:rPr>
            </a:br>
            <a:r>
              <a:rPr lang="cs-CZ" smtClean="0">
                <a:latin typeface="+mn-lt"/>
              </a:rPr>
              <a:t/>
            </a:r>
            <a:br>
              <a:rPr lang="cs-CZ" smtClean="0">
                <a:latin typeface="+mn-lt"/>
              </a:rPr>
            </a:br>
            <a:endParaRPr lang="en-US" sz="160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20</a:t>
            </a:fld>
            <a:r>
              <a:rPr lang="cs-CZ" smtClean="0"/>
              <a:t> z </a:t>
            </a:r>
            <a:r>
              <a:rPr lang="en-US" smtClean="0"/>
              <a:t>20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165746" y="123079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chemeClr val="bg1"/>
                </a:solidFill>
              </a:rPr>
              <a:t>Nadané studenty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70295" y="366003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chemeClr val="bg1"/>
                </a:solidFill>
              </a:rPr>
              <a:t>Motivované učitele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0140" y="141880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err="1" smtClean="0">
                <a:hlinkClick r:id="rId2"/>
              </a:rPr>
              <a:t>Sasha.Skenderija</a:t>
            </a:r>
            <a:r>
              <a:rPr lang="en-US" sz="2400" smtClean="0">
                <a:hlinkClick r:id="rId2"/>
              </a:rPr>
              <a:t>@techlib.cz</a:t>
            </a:r>
            <a:r>
              <a:rPr lang="en-US" sz="2400" smtClean="0"/>
              <a:t> </a:t>
            </a:r>
          </a:p>
          <a:p>
            <a:pPr marL="0" indent="0" algn="ctr">
              <a:buNone/>
            </a:pPr>
            <a:endParaRPr lang="en-US" sz="2400" smtClean="0"/>
          </a:p>
          <a:p>
            <a:pPr marL="0" indent="0">
              <a:buNone/>
            </a:pPr>
            <a:endParaRPr lang="en-US" sz="2800" smtClean="0"/>
          </a:p>
          <a:p>
            <a:pPr marL="0" indent="0" algn="ctr">
              <a:buNone/>
            </a:pPr>
            <a:endParaRPr lang="en-US" sz="2800" smtClean="0"/>
          </a:p>
          <a:p>
            <a:pPr marL="0" indent="0" algn="ctr">
              <a:buNone/>
            </a:pPr>
            <a:endParaRPr lang="en-US" sz="2800"/>
          </a:p>
          <a:p>
            <a:pPr marL="0" indent="0" algn="ctr">
              <a:buNone/>
            </a:pPr>
            <a:endParaRPr lang="en-US" sz="2800" smtClean="0">
              <a:hlinkClick r:id="rId3"/>
            </a:endParaRPr>
          </a:p>
          <a:p>
            <a:pPr marL="0" indent="0" algn="ctr">
              <a:buNone/>
            </a:pPr>
            <a:endParaRPr lang="en-US" sz="2800" smtClean="0">
              <a:hlinkClick r:id="rId3"/>
            </a:endParaRPr>
          </a:p>
          <a:p>
            <a:pPr marL="0" indent="0" algn="ctr">
              <a:buNone/>
            </a:pPr>
            <a:r>
              <a:rPr lang="en-US" sz="2800" smtClean="0">
                <a:hlinkClick r:id="rId3"/>
              </a:rPr>
              <a:t/>
            </a:r>
            <a:br>
              <a:rPr lang="en-US" sz="2800" smtClean="0">
                <a:hlinkClick r:id="rId3"/>
              </a:rPr>
            </a:br>
            <a:endParaRPr lang="en-US" sz="2800" smtClean="0"/>
          </a:p>
          <a:p>
            <a:pPr marL="0" indent="0" algn="ctr">
              <a:buNone/>
            </a:pPr>
            <a:r>
              <a:rPr lang="en-US" sz="2400" smtClean="0">
                <a:hlinkClick r:id="rId4"/>
              </a:rPr>
              <a:t>https</a:t>
            </a:r>
            <a:r>
              <a:rPr lang="en-US" sz="2400">
                <a:hlinkClick r:id="rId4"/>
              </a:rPr>
              <a:t>://</a:t>
            </a:r>
            <a:r>
              <a:rPr lang="en-US" sz="2400" smtClean="0">
                <a:hlinkClick r:id="rId4"/>
              </a:rPr>
              <a:t>www.techlib.cz/cs/83767</a:t>
            </a:r>
            <a:r>
              <a:rPr lang="en-US" sz="2800" smtClean="0"/>
              <a:t>  </a:t>
            </a:r>
            <a:endParaRPr lang="cs-CZ" sz="2800"/>
          </a:p>
        </p:txBody>
      </p:sp>
      <p:pic>
        <p:nvPicPr>
          <p:cNvPr id="16386" name="Picture 2" descr="Fotka: Naši specialisté: (stojí) Petr Nouza, Jan &amp;Ccaron;ervenka, Saša Skenderija, Petra Procházková, Alena Chodounská, Ji&amp;rcaron;í Henzl, Stephanie Krueger, V&amp;ecaron;ra Krásová, Tomáš Razím, Pavlína Tvrdá, (d&amp;rcaron;epí) Martin Stehlík, Jana Orlová, Vojt&amp;ecaron;ch Turek, Olga Martinová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303" y="2293371"/>
            <a:ext cx="5097273" cy="338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3</a:t>
            </a:fld>
            <a:r>
              <a:rPr lang="cs-CZ" smtClean="0"/>
              <a:t> z </a:t>
            </a:r>
            <a:r>
              <a:rPr lang="en-US" smtClean="0"/>
              <a:t>20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6" y="1524000"/>
            <a:ext cx="8378837" cy="49118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cs-CZ" sz="2000" smtClean="0">
                <a:latin typeface="+mn-lt"/>
              </a:rPr>
              <a:t>Navazujeme</a:t>
            </a:r>
            <a:r>
              <a:rPr lang="cs-CZ" sz="4000" smtClean="0">
                <a:solidFill>
                  <a:srgbClr val="C00000"/>
                </a:solidFill>
                <a:latin typeface="+mn-lt"/>
              </a:rPr>
              <a:t/>
            </a:r>
            <a:br>
              <a:rPr lang="cs-CZ" sz="4000" smtClean="0">
                <a:solidFill>
                  <a:srgbClr val="C00000"/>
                </a:solidFill>
                <a:latin typeface="+mn-lt"/>
              </a:rPr>
            </a:br>
            <a:r>
              <a:rPr lang="cs-CZ" sz="4000" smtClean="0">
                <a:solidFill>
                  <a:srgbClr val="C00000"/>
                </a:solidFill>
                <a:latin typeface="+mn-lt"/>
              </a:rPr>
              <a:t>partnerství ve vzdělávání</a:t>
            </a:r>
            <a:endParaRPr lang="en-US" sz="400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75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4</a:t>
            </a:fld>
            <a:r>
              <a:rPr lang="cs-CZ" smtClean="0"/>
              <a:t> z </a:t>
            </a:r>
            <a:r>
              <a:rPr lang="en-US" smtClean="0"/>
              <a:t>20</a:t>
            </a:r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cs-CZ" sz="2000">
                <a:latin typeface="+mn-lt"/>
              </a:rPr>
              <a:t>Prohlubujeme</a:t>
            </a:r>
            <a:r>
              <a:rPr lang="cs-CZ" sz="4000" smtClean="0">
                <a:solidFill>
                  <a:srgbClr val="C00000"/>
                </a:solidFill>
                <a:latin typeface="+mn-lt"/>
              </a:rPr>
              <a:t/>
            </a:r>
            <a:br>
              <a:rPr lang="cs-CZ" sz="4000" smtClean="0">
                <a:solidFill>
                  <a:srgbClr val="C00000"/>
                </a:solidFill>
                <a:latin typeface="+mn-lt"/>
              </a:rPr>
            </a:br>
            <a:r>
              <a:rPr lang="cs-CZ" sz="4000" smtClean="0">
                <a:solidFill>
                  <a:srgbClr val="C00000"/>
                </a:solidFill>
                <a:latin typeface="+mn-lt"/>
              </a:rPr>
              <a:t>partnerství ve vzdělávání</a:t>
            </a:r>
            <a:endParaRPr lang="en-US" sz="400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77378"/>
            <a:ext cx="7410914" cy="459215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5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914" y="1168087"/>
            <a:ext cx="3414886" cy="25611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177467"/>
            <a:ext cx="4536505" cy="255178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886200"/>
            <a:ext cx="3981162" cy="270506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86200"/>
            <a:ext cx="3793577" cy="2705066"/>
          </a:xfrm>
          <a:prstGeom prst="rect">
            <a:avLst/>
          </a:prstGeom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457200" y="50389"/>
            <a:ext cx="8229600" cy="1143000"/>
          </a:xfrm>
        </p:spPr>
        <p:txBody>
          <a:bodyPr/>
          <a:lstStyle/>
          <a:p>
            <a:pPr algn="l"/>
            <a:r>
              <a:rPr lang="cs-CZ" sz="4000" smtClean="0">
                <a:solidFill>
                  <a:srgbClr val="C00000"/>
                </a:solidFill>
                <a:latin typeface="+mn-lt"/>
              </a:rPr>
              <a:t>Jak to děláme?</a:t>
            </a:r>
            <a:r>
              <a:rPr lang="cs-CZ" smtClean="0">
                <a:solidFill>
                  <a:srgbClr val="C00000"/>
                </a:solidFill>
                <a:latin typeface="+mn-lt"/>
              </a:rPr>
              <a:t/>
            </a:r>
            <a:br>
              <a:rPr lang="cs-CZ" smtClean="0">
                <a:solidFill>
                  <a:srgbClr val="C00000"/>
                </a:solidFill>
                <a:latin typeface="+mn-lt"/>
              </a:rPr>
            </a:br>
            <a:r>
              <a:rPr lang="cs-CZ" sz="2000" smtClean="0">
                <a:latin typeface="+mn-lt"/>
              </a:rPr>
              <a:t>ve spolupráci </a:t>
            </a:r>
            <a:r>
              <a:rPr lang="cs-CZ" sz="2000" smtClean="0">
                <a:solidFill>
                  <a:srgbClr val="C00000"/>
                </a:solidFill>
                <a:latin typeface="+mn-lt"/>
              </a:rPr>
              <a:t>s vámi</a:t>
            </a:r>
            <a:endParaRPr lang="en-US" sz="200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92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4000" smtClean="0">
                <a:solidFill>
                  <a:srgbClr val="C00000"/>
                </a:solidFill>
                <a:latin typeface="+mn-lt"/>
              </a:rPr>
              <a:t>Otázky pro dnešní setkání</a:t>
            </a:r>
            <a:endParaRPr lang="en-US" sz="400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mtClean="0"/>
              <a:t>Co je a k čemu se hodí </a:t>
            </a:r>
            <a:br>
              <a:rPr lang="cs-CZ" smtClean="0"/>
            </a:br>
            <a:r>
              <a:rPr lang="cs-CZ" smtClean="0"/>
              <a:t>informační gramotnost?</a:t>
            </a:r>
            <a:br>
              <a:rPr lang="cs-CZ" smtClean="0"/>
            </a:br>
            <a:endParaRPr lang="cs-CZ" smtClean="0"/>
          </a:p>
          <a:p>
            <a:pPr marL="514350" indent="-514350">
              <a:buFont typeface="+mj-lt"/>
              <a:buAutoNum type="arabicPeriod"/>
            </a:pPr>
            <a:r>
              <a:rPr lang="en-US" err="1" smtClean="0"/>
              <a:t>Lze</a:t>
            </a:r>
            <a:r>
              <a:rPr lang="en-US" smtClean="0"/>
              <a:t> </a:t>
            </a:r>
            <a:r>
              <a:rPr lang="cs-CZ" smtClean="0"/>
              <a:t>n</a:t>
            </a:r>
            <a:r>
              <a:rPr lang="en-US" err="1" smtClean="0"/>
              <a:t>aše</a:t>
            </a:r>
            <a:r>
              <a:rPr lang="en-US" smtClean="0"/>
              <a:t> </a:t>
            </a:r>
            <a:r>
              <a:rPr lang="en-US" err="1"/>
              <a:t>středoškoláky</a:t>
            </a:r>
            <a:r>
              <a:rPr lang="en-US"/>
              <a:t> </a:t>
            </a:r>
            <a:r>
              <a:rPr lang="cs-CZ" smtClean="0"/>
              <a:t>a </a:t>
            </a:r>
            <a:r>
              <a:rPr lang="en-US" err="1"/>
              <a:t>kolegy</a:t>
            </a:r>
            <a:r>
              <a:rPr lang="en-US"/>
              <a:t> </a:t>
            </a:r>
            <a:r>
              <a:rPr lang="en-US" err="1"/>
              <a:t>učitele</a:t>
            </a:r>
            <a:r>
              <a:rPr lang="en-US"/>
              <a:t> </a:t>
            </a:r>
            <a:r>
              <a:rPr lang="en-US" err="1" smtClean="0"/>
              <a:t>považovat</a:t>
            </a:r>
            <a:r>
              <a:rPr lang="en-US" smtClean="0"/>
              <a:t> </a:t>
            </a:r>
            <a:r>
              <a:rPr lang="en-US" err="1"/>
              <a:t>za</a:t>
            </a:r>
            <a:r>
              <a:rPr lang="en-US"/>
              <a:t> </a:t>
            </a:r>
            <a:r>
              <a:rPr lang="en-US" err="1" smtClean="0"/>
              <a:t>dostate</a:t>
            </a:r>
            <a:r>
              <a:rPr lang="cs-CZ" smtClean="0"/>
              <a:t>čně „</a:t>
            </a:r>
            <a:r>
              <a:rPr lang="en-US" err="1" smtClean="0"/>
              <a:t>informačně</a:t>
            </a:r>
            <a:r>
              <a:rPr lang="en-US" smtClean="0"/>
              <a:t> </a:t>
            </a:r>
            <a:r>
              <a:rPr lang="en-US" err="1" smtClean="0"/>
              <a:t>gramotné</a:t>
            </a:r>
            <a:r>
              <a:rPr lang="cs-CZ" smtClean="0"/>
              <a:t>“</a:t>
            </a:r>
            <a:r>
              <a:rPr lang="en-US" smtClean="0"/>
              <a:t>? </a:t>
            </a:r>
            <a:endParaRPr lang="cs-CZ" smtClean="0"/>
          </a:p>
          <a:p>
            <a:pPr marL="514350" indent="-514350">
              <a:buFont typeface="+mj-lt"/>
              <a:buAutoNum type="arabicPeriod"/>
            </a:pPr>
            <a:endParaRPr lang="cs-CZ"/>
          </a:p>
          <a:p>
            <a:pPr marL="514350" indent="-514350">
              <a:buFont typeface="+mj-lt"/>
              <a:buAutoNum type="arabicPeriod"/>
            </a:pPr>
            <a:r>
              <a:rPr lang="cs-CZ" smtClean="0"/>
              <a:t>Vaše otázky?</a:t>
            </a:r>
          </a:p>
          <a:p>
            <a:pPr marL="0" indent="0">
              <a:buNone/>
            </a:pPr>
            <a:endParaRPr lang="cs-CZ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</a:t>
            </a:r>
            <a:r>
              <a:rPr lang="cs-CZ" smtClean="0"/>
              <a:t> z </a:t>
            </a:r>
            <a:r>
              <a:rPr lang="en-US" smtClean="0"/>
              <a:t>2</a:t>
            </a:r>
            <a:r>
              <a:rPr lang="cs-CZ" smtClean="0"/>
              <a:t>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0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0" y="1921173"/>
            <a:ext cx="2592288" cy="209477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waldorfské lyce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310" y="2759686"/>
            <a:ext cx="3733800" cy="109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79" y="4378121"/>
            <a:ext cx="3171753" cy="93773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97" y="4015952"/>
            <a:ext cx="4434532" cy="119433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67237"/>
            <a:ext cx="6624532" cy="53155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57200" y="289957"/>
            <a:ext cx="86419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mtClean="0">
                <a:solidFill>
                  <a:srgbClr val="C00000"/>
                </a:solidFill>
              </a:rPr>
              <a:t>Nejdříve se podívejme, </a:t>
            </a:r>
            <a:br>
              <a:rPr lang="cs-CZ" sz="4000" smtClean="0">
                <a:solidFill>
                  <a:srgbClr val="C00000"/>
                </a:solidFill>
              </a:rPr>
            </a:br>
            <a:r>
              <a:rPr lang="cs-CZ" sz="4000" smtClean="0">
                <a:solidFill>
                  <a:srgbClr val="C00000"/>
                </a:solidFill>
              </a:rPr>
              <a:t>co </a:t>
            </a:r>
            <a:r>
              <a:rPr lang="cs-CZ" sz="4000">
                <a:solidFill>
                  <a:srgbClr val="C00000"/>
                </a:solidFill>
              </a:rPr>
              <a:t>mají </a:t>
            </a:r>
            <a:r>
              <a:rPr lang="cs-CZ" sz="4000" smtClean="0">
                <a:solidFill>
                  <a:srgbClr val="C00000"/>
                </a:solidFill>
              </a:rPr>
              <a:t>společného…</a:t>
            </a:r>
            <a:r>
              <a:rPr lang="cs-CZ"/>
              <a:t/>
            </a:r>
            <a:br>
              <a:rPr lang="cs-CZ"/>
            </a:br>
            <a:endParaRPr lang="en-US" sz="2000"/>
          </a:p>
        </p:txBody>
      </p:sp>
      <p:sp>
        <p:nvSpPr>
          <p:cNvPr id="9" name="TextovéPole 8"/>
          <p:cNvSpPr txBox="1"/>
          <p:nvPr/>
        </p:nvSpPr>
        <p:spPr>
          <a:xfrm>
            <a:off x="4836266" y="1921173"/>
            <a:ext cx="340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smtClean="0"/>
              <a:t>Vaše škola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7841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1416" y="457129"/>
            <a:ext cx="8229600" cy="1143000"/>
          </a:xfrm>
        </p:spPr>
        <p:txBody>
          <a:bodyPr/>
          <a:lstStyle/>
          <a:p>
            <a:pPr algn="l"/>
            <a:r>
              <a:rPr lang="cs-CZ" sz="2800" dirty="0" smtClean="0">
                <a:solidFill>
                  <a:srgbClr val="C00000"/>
                </a:solidFill>
                <a:latin typeface="+mn-lt"/>
              </a:rPr>
              <a:t>…kromě spolupráce </a:t>
            </a:r>
            <a:r>
              <a:rPr lang="cs-CZ" sz="2800" dirty="0">
                <a:solidFill>
                  <a:srgbClr val="C00000"/>
                </a:solidFill>
                <a:latin typeface="+mn-lt"/>
              </a:rPr>
              <a:t>s </a:t>
            </a:r>
            <a:r>
              <a:rPr lang="cs-CZ" sz="2800" dirty="0" smtClean="0">
                <a:solidFill>
                  <a:srgbClr val="C00000"/>
                </a:solidFill>
                <a:latin typeface="+mn-lt"/>
              </a:rPr>
              <a:t>NTK?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8</a:t>
            </a:fld>
            <a:r>
              <a:rPr lang="cs-CZ" smtClean="0"/>
              <a:t> z </a:t>
            </a:r>
            <a:r>
              <a:rPr lang="en-US" smtClean="0"/>
              <a:t>2</a:t>
            </a:r>
            <a:r>
              <a:rPr lang="cs-CZ" smtClean="0"/>
              <a:t>0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12" y="3651348"/>
            <a:ext cx="6673965" cy="279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269453" y="3709181"/>
            <a:ext cx="3321741" cy="646331"/>
          </a:xfrm>
          <a:prstGeom prst="rect">
            <a:avLst/>
          </a:prstGeom>
          <a:solidFill>
            <a:srgbClr val="0D0D0D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Učitele, rodiče a vedení, kterým na studentech záleží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14" y="1066800"/>
            <a:ext cx="6705600" cy="239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724633" y="1154668"/>
            <a:ext cx="2044149" cy="369332"/>
          </a:xfrm>
          <a:prstGeom prst="rect">
            <a:avLst/>
          </a:prstGeom>
          <a:solidFill>
            <a:srgbClr val="0D0D0D">
              <a:alpha val="65098"/>
            </a:srgbClr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Nadané studenty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1749" y="272687"/>
            <a:ext cx="8229600" cy="1143000"/>
          </a:xfrm>
        </p:spPr>
        <p:txBody>
          <a:bodyPr/>
          <a:lstStyle/>
          <a:p>
            <a:pPr algn="l"/>
            <a:r>
              <a:rPr lang="cs-CZ" sz="4000" smtClean="0">
                <a:solidFill>
                  <a:srgbClr val="C00000"/>
                </a:solidFill>
                <a:latin typeface="+mn-lt"/>
              </a:rPr>
              <a:t>Co ještě mají společného?</a:t>
            </a:r>
            <a:r>
              <a:rPr lang="cs-CZ" smtClean="0">
                <a:latin typeface="+mn-lt"/>
              </a:rPr>
              <a:t/>
            </a:r>
            <a:br>
              <a:rPr lang="cs-CZ" smtClean="0">
                <a:latin typeface="+mn-lt"/>
              </a:rPr>
            </a:br>
            <a:endParaRPr lang="en-US" sz="160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97083-9A32-4753-BC49-8869E2A0E43D}" type="slidenum">
              <a:rPr lang="cs-CZ" smtClean="0"/>
              <a:pPr>
                <a:defRPr/>
              </a:pPr>
              <a:t>9</a:t>
            </a:fld>
            <a:r>
              <a:rPr lang="cs-CZ" smtClean="0"/>
              <a:t> z </a:t>
            </a:r>
            <a:r>
              <a:rPr lang="en-US" smtClean="0"/>
              <a:t>2</a:t>
            </a:r>
            <a:r>
              <a:rPr lang="cs-CZ" smtClean="0"/>
              <a:t>0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165746" y="123079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chemeClr val="bg1"/>
                </a:solidFill>
              </a:rPr>
              <a:t>Nadané studenty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70295" y="366003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chemeClr val="bg1"/>
                </a:solidFill>
              </a:rPr>
              <a:t>Motivované učitele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749" y="1467422"/>
            <a:ext cx="8229600" cy="4754563"/>
          </a:xfrm>
        </p:spPr>
        <p:txBody>
          <a:bodyPr/>
          <a:lstStyle/>
          <a:p>
            <a:r>
              <a:rPr lang="cs-CZ" sz="2800" smtClean="0"/>
              <a:t>Stejné možnosti přístupu ke světu informací a znalostí (Internet, knihovny, IT infrastruktura)</a:t>
            </a:r>
            <a:br>
              <a:rPr lang="cs-CZ" sz="2800" smtClean="0"/>
            </a:br>
            <a:endParaRPr lang="cs-CZ" sz="2800"/>
          </a:p>
          <a:p>
            <a:r>
              <a:rPr lang="cs-CZ" sz="2800" smtClean="0"/>
              <a:t>Podobné možností pro osobní a profesionální rozvoj, úspěch a uplatnění pro studenty (EU)</a:t>
            </a:r>
            <a:br>
              <a:rPr lang="cs-CZ" sz="2800" smtClean="0"/>
            </a:br>
            <a:endParaRPr lang="cs-CZ" sz="2800" smtClean="0"/>
          </a:p>
          <a:p>
            <a:pPr marL="0" indent="0">
              <a:buNone/>
            </a:pPr>
            <a:r>
              <a:rPr lang="cs-CZ" sz="2800" smtClean="0"/>
              <a:t>Jako východisko nám to může (a prozatím i musí) stačit.</a:t>
            </a:r>
            <a:r>
              <a:rPr lang="cs-CZ" sz="2800" smtClean="0">
                <a:solidFill>
                  <a:srgbClr val="C00000"/>
                </a:solidFill>
              </a:rPr>
              <a:t> </a:t>
            </a:r>
            <a:r>
              <a:rPr lang="cs-CZ" sz="2800" smtClean="0"/>
              <a:t>Začněme tedy u </a:t>
            </a:r>
            <a:r>
              <a:rPr lang="cs-CZ" sz="4000" smtClean="0">
                <a:solidFill>
                  <a:srgbClr val="C00000"/>
                </a:solidFill>
              </a:rPr>
              <a:t>informační gramotnosti</a:t>
            </a:r>
            <a:r>
              <a:rPr lang="cs-CZ" sz="4000" smtClean="0"/>
              <a:t>…   </a:t>
            </a:r>
          </a:p>
          <a:p>
            <a:pPr marL="0" indent="0">
              <a:buNone/>
            </a:pP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19788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FI_2015-template">
  <a:themeElements>
    <a:clrScheme name="NTK">
      <a:dk1>
        <a:sysClr val="windowText" lastClr="000000"/>
      </a:dk1>
      <a:lt1>
        <a:sysClr val="window" lastClr="FFFFFF"/>
      </a:lt1>
      <a:dk2>
        <a:srgbClr val="CE3736"/>
      </a:dk2>
      <a:lt2>
        <a:srgbClr val="E8E8E8"/>
      </a:lt2>
      <a:accent1>
        <a:srgbClr val="CE3736"/>
      </a:accent1>
      <a:accent2>
        <a:srgbClr val="000000"/>
      </a:accent2>
      <a:accent3>
        <a:srgbClr val="7F7F7F"/>
      </a:accent3>
      <a:accent4>
        <a:srgbClr val="F2F2F2"/>
      </a:accent4>
      <a:accent5>
        <a:srgbClr val="595959"/>
      </a:accent5>
      <a:accent6>
        <a:srgbClr val="BFBFBF"/>
      </a:accent6>
      <a:hlink>
        <a:srgbClr val="CE3736"/>
      </a:hlink>
      <a:folHlink>
        <a:srgbClr val="595959"/>
      </a:folHlink>
    </a:clrScheme>
    <a:fontScheme name="NTK">
      <a:majorFont>
        <a:latin typeface="Univers Com 65 Bold"/>
        <a:ea typeface=""/>
        <a:cs typeface=""/>
      </a:majorFont>
      <a:minorFont>
        <a:latin typeface="Univers Com 55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e1" id="{4EF430AE-2FFA-4FB2-9CDE-BA2E6C4326C8}" vid="{C47249E1-F705-4CED-9BB6-1ABB73529FDC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EFI_2015-template</Template>
  <TotalTime>1300</TotalTime>
  <Words>1460</Words>
  <Application>Microsoft Office PowerPoint</Application>
  <PresentationFormat>Předvádění na obrazovce (4:3)</PresentationFormat>
  <Paragraphs>178</Paragraphs>
  <Slides>20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EFI_2015-template</vt:lpstr>
      <vt:lpstr>Bezpečná cesta informačním bludištěm: Kurz pro středoškolské pedagogy ze Středočeského kraje</vt:lpstr>
      <vt:lpstr>Vítejte v NTK naše motto: demystifikovat a inspirovat </vt:lpstr>
      <vt:lpstr>Navazujeme partnerství ve vzdělávání</vt:lpstr>
      <vt:lpstr>Prohlubujeme partnerství ve vzdělávání</vt:lpstr>
      <vt:lpstr>Jak to děláme? ve spolupráci s vámi</vt:lpstr>
      <vt:lpstr>Otázky pro dnešní setkání</vt:lpstr>
      <vt:lpstr>Prezentace aplikace PowerPoint</vt:lpstr>
      <vt:lpstr>…kromě spolupráce s NTK?  </vt:lpstr>
      <vt:lpstr>Co ještě mají společného? </vt:lpstr>
      <vt:lpstr>Nejedná se o žádný předmět ani  vědu, nýbrž o sadu dovedností: </vt:lpstr>
      <vt:lpstr>Ale také o schopnost a ochotu: </vt:lpstr>
      <vt:lpstr>K dosažení  akademické gramotnosti…  </vt:lpstr>
      <vt:lpstr>Lze univerzálně stanovit optimální úroveň informační gramotnosti?</vt:lpstr>
      <vt:lpstr>Jak informačně gramotné je Česko? </vt:lpstr>
      <vt:lpstr>5.8 Informatika a informační a komunikační technologie </vt:lpstr>
      <vt:lpstr>Kdo má učit žáky informační gramotnosti, než vláda vydá nařízení? </vt:lpstr>
      <vt:lpstr>Kdo má naučit učitele, jak učit žáky informační gramotnosti, než vláda vydá nařízení? </vt:lpstr>
      <vt:lpstr>Bylo odpovězeno na dnešní otázky?</vt:lpstr>
      <vt:lpstr>Doporučená literatura:  </vt:lpstr>
      <vt:lpstr>Děkuji za pozornost, diskuzi a podněty!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Stephanie Krueger</dc:creator>
  <cp:lastModifiedBy>sashas</cp:lastModifiedBy>
  <cp:revision>228</cp:revision>
  <cp:lastPrinted>2015-11-02T11:39:55Z</cp:lastPrinted>
  <dcterms:created xsi:type="dcterms:W3CDTF">2015-10-26T10:46:24Z</dcterms:created>
  <dcterms:modified xsi:type="dcterms:W3CDTF">2017-10-26T06:45:38Z</dcterms:modified>
</cp:coreProperties>
</file>