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42"/>
  </p:notesMasterIdLst>
  <p:handoutMasterIdLst>
    <p:handoutMasterId r:id="rId43"/>
  </p:handoutMasterIdLst>
  <p:sldIdLst>
    <p:sldId id="256" r:id="rId4"/>
    <p:sldId id="258" r:id="rId5"/>
    <p:sldId id="268" r:id="rId6"/>
    <p:sldId id="266" r:id="rId7"/>
    <p:sldId id="269" r:id="rId8"/>
    <p:sldId id="263" r:id="rId9"/>
    <p:sldId id="271" r:id="rId10"/>
    <p:sldId id="270" r:id="rId11"/>
    <p:sldId id="303" r:id="rId12"/>
    <p:sldId id="273" r:id="rId13"/>
    <p:sldId id="279" r:id="rId14"/>
    <p:sldId id="280" r:id="rId15"/>
    <p:sldId id="278" r:id="rId16"/>
    <p:sldId id="275" r:id="rId17"/>
    <p:sldId id="274" r:id="rId18"/>
    <p:sldId id="276" r:id="rId19"/>
    <p:sldId id="282" r:id="rId20"/>
    <p:sldId id="287" r:id="rId21"/>
    <p:sldId id="304" r:id="rId22"/>
    <p:sldId id="307" r:id="rId23"/>
    <p:sldId id="308" r:id="rId24"/>
    <p:sldId id="309" r:id="rId25"/>
    <p:sldId id="310" r:id="rId26"/>
    <p:sldId id="306" r:id="rId27"/>
    <p:sldId id="305" r:id="rId28"/>
    <p:sldId id="318" r:id="rId29"/>
    <p:sldId id="291" r:id="rId30"/>
    <p:sldId id="294" r:id="rId31"/>
    <p:sldId id="289" r:id="rId32"/>
    <p:sldId id="295" r:id="rId33"/>
    <p:sldId id="296" r:id="rId34"/>
    <p:sldId id="312" r:id="rId35"/>
    <p:sldId id="311" r:id="rId36"/>
    <p:sldId id="313" r:id="rId37"/>
    <p:sldId id="314" r:id="rId38"/>
    <p:sldId id="317" r:id="rId39"/>
    <p:sldId id="315" r:id="rId40"/>
    <p:sldId id="316" r:id="rId4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5696"/>
    <a:srgbClr val="D36103"/>
    <a:srgbClr val="FC7404"/>
    <a:srgbClr val="CE373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620" autoAdjust="0"/>
  </p:normalViewPr>
  <p:slideViewPr>
    <p:cSldViewPr>
      <p:cViewPr varScale="1">
        <p:scale>
          <a:sx n="112" d="100"/>
          <a:sy n="112" d="100"/>
        </p:scale>
        <p:origin x="9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47F24-D3E9-42B3-80F6-8D15A3B63341}" type="datetime1">
              <a:rPr lang="cs-CZ" smtClean="0"/>
              <a:t>19.4.2016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5646-F3DE-4327-AADA-C91C84FF61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235570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187AC-DC70-46B4-9BFC-C8FE46AAEAA3}" type="datetime1">
              <a:rPr lang="cs-CZ" smtClean="0"/>
              <a:t>19.4.2016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E4C72-D706-4AB6-8EC4-DE83AD6622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948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B3115587-234B-4FCB-BE99-4FF5CFBA4DA8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237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48731E54-96A3-4D3E-AA80-FC0364D9C3C0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361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450EDA75-694E-43E9-8F8B-E32A76694ED3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678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A2381DA9-9AC0-400D-815E-CE9291987C3A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771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861C23E5-6A0B-43BF-BB1C-D78601ACE596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201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A51F8CAA-A157-4087-8C98-74757DC54B38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933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03C4115B-71D5-491D-A455-FF76D6F33342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161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1B6667B5-4E2C-4211-A744-162CB4B5FD49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973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DB1E796B-E659-48EE-BCB9-FAD47E0D1B36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7341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CD340C6B-FF73-468D-BD1A-0776DF103B6F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27136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E352E52F-3BBC-4232-8455-85233540ACE2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301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FCC4EDBC-F940-4568-B730-24CB91BBD113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8915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4BDCAFAC-2F61-4BBC-8515-66EAB7B19718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3464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F5F27D32-012A-434A-9CC4-A49B895B743E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818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549EB4B4-49DF-450D-A484-1DADF9D25690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7795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D2782224-C111-42C6-93C5-D9C369923C2A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8585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5F3A320B-A471-4AD0-BB4C-ABC397250B73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91669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565CC772-0F94-4F71-88FD-C810A60F2FCC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4955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AA40E1CD-F827-4E3A-B47E-DB10D8413BCC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3907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E13D79D9-E90F-4D98-ABCD-5E4069588B34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57269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5BF33091-9E9F-4D69-B511-507A97AF9397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8456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CCB39950-FBF5-4EB7-83B5-54B40D1B7D61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924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B4B9D92A-A25F-4704-B306-6106BADBB7D6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10552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924EF163-A1A5-4329-9A0A-BCE03D2A6F95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48740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E695E8BB-AEE3-4583-9BBE-915939618E21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4543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3320AAA0-E817-403F-A7BA-357285634174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4259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4624A735-04C3-41EC-B9E8-CE18CC3D92E3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4305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F1349F9D-33BE-4272-89D7-5AE009CE0248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4487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50EE7A6A-AD21-4E9C-86AB-3746FFD0E45E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41829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0256B7A2-546B-489F-A4CB-B85BC461DD95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1458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5734CC04-22E2-4A66-927B-0FA29EBF3F0E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490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18D8658B-BE70-40A5-85E7-B40FF122B937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648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012010D3-FAA9-40D7-A5F0-D592C26966C0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192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402DC43E-6DF3-44A2-9EE6-1BD2B4986F3E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782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2998EAA3-5942-49CE-8CDA-8F896818059C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470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9C67423B-21B1-4B42-9E5F-F696F4B28846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4869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fld id="{EA228575-27A6-4919-9679-4FD9725927BF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72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96CA7-4033-4097-96E2-134558D14C74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66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226E-CC9D-4E8C-84F6-44D0454710AC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50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AB28C-9852-4228-B7CC-6BB6BF7EF514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661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DA6F-CE11-4C8F-A6E3-330DCC2F43E6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2370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FC879-CF41-4CA2-B838-92C122741B0D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2712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C31CB-DC8E-48CB-A2F8-A973B633E9D7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141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D3BB-6223-4D03-8746-34AFA023E6EA}" type="datetime1">
              <a:rPr lang="cs-CZ" smtClean="0"/>
              <a:t>19.4.2016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745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0BD2-FAA3-4BBF-B76C-6443517FA692}" type="datetime1">
              <a:rPr lang="cs-CZ" smtClean="0"/>
              <a:t>19.4.2016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683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7B7D-8C23-44A9-AD38-A83006A165C7}" type="datetime1">
              <a:rPr lang="cs-CZ" smtClean="0"/>
              <a:t>19.4.2016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466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0590-FC94-464E-9AEB-EF5C34CF7FD4}" type="datetime1">
              <a:rPr lang="cs-CZ" smtClean="0"/>
              <a:t>19.4.2016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8999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782F7-1683-414D-85EE-751E0C07FA19}" type="datetime1">
              <a:rPr lang="cs-CZ" smtClean="0"/>
              <a:t>19.4.2016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853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6C308-6E96-4D2B-B4F7-66854EDD488B}" type="datetime1">
              <a:rPr lang="cs-CZ" smtClean="0"/>
              <a:t>19.4.2016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0300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D872C-048B-408B-82CF-C218E326641E}" type="datetime1">
              <a:rPr lang="cs-CZ" smtClean="0"/>
              <a:t>19.4.2016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882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78E4-EC40-4C68-A367-8C1658210817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862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1DD8-4E02-464D-BCA7-00B7431713C8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49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117ED-84A2-4C1C-BE40-9563A6DDA904}" type="datetime1">
              <a:rPr lang="cs-CZ" smtClean="0"/>
              <a:t>19.4.2016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5762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F3665-B9C0-4E7E-8A2E-C80C5FD628A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41DE4-2E84-4BFA-ADDB-636F36C73D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28875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C63AA-83C4-4E21-9F59-1383C761CA7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FC1-2E11-48ED-844D-B71A95C941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309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8357F-A066-4C62-99A1-9F35FA25459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2C14C-2BC2-468A-8E51-08916B5D35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075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0D0B0-549C-4A5C-9319-0FE46D255D4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B476C-6596-42D2-BAF0-1A4F1D2E9A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6246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3B582-0487-45F2-9619-7608E3811FAC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E9B7F-3EEB-4E57-A0E3-664535C8A2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224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A56B5-E917-4717-B1E4-2B56A82BB50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EBAD-FFC7-4AA9-A0C7-C58B675D4C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54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E08DD-BDFD-4E35-A01D-EFDF8AD8E2F1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5984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B6123-F582-4434-9CAE-CF92B8DD98D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BE8C5-3E26-4C33-BB9A-6EC2B80DBA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9011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A68E-38FC-40F9-82A3-40B05011ED0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6FF24-900D-4048-9747-D9C1C499D2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74369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06CFA-B8C2-4851-B661-9783AD636A5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99E39-05B0-4E1A-AB6C-05B73DAF33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278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C52BA-9D09-4603-91EE-6F86F0EC649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5AC75-B209-4E15-9B3D-393D56FC43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0978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5841F-22D5-403D-87CC-080C5BF6FD57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CC14-D095-4A92-830B-E7648F6B4E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985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E4CC-E327-4B13-9F3D-DB71690EEB1A}" type="datetime1">
              <a:rPr lang="cs-CZ" smtClean="0"/>
              <a:t>19.4.2016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66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0D49F-07A3-42E5-B456-4E16B05D40FB}" type="datetime1">
              <a:rPr lang="cs-CZ" smtClean="0"/>
              <a:t>19.4.2016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82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82D3-0030-4294-BAA6-436017EFA7A5}" type="datetime1">
              <a:rPr lang="cs-CZ" smtClean="0"/>
              <a:t>19.4.2016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56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9EB-B3C8-4BF2-A4F0-EAB507273E52}" type="datetime1">
              <a:rPr lang="cs-CZ" smtClean="0"/>
              <a:t>19.4.2016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48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C03D-46E0-4E42-AAA3-46A8675E36F3}" type="datetime1">
              <a:rPr lang="cs-CZ" smtClean="0"/>
              <a:t>19.4.2016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667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27D7-74E8-4BC0-A11F-10A1D1FC74A5}" type="datetime1">
              <a:rPr lang="cs-CZ" smtClean="0"/>
              <a:t>19.4.2016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NTK, 6. 4. 2016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52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DD810-7E94-4311-B9BC-DC8345739FDE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B5C3E-3A23-4563-862F-0852F52E01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389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65C7B-F781-4D6E-8AAF-0C2D72F8C0AF}" type="datetime1">
              <a:rPr lang="cs-CZ" smtClean="0"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NTK, 6. 4. 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90D34-F9A3-44C7-B4BE-6BCEDC992F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C36FEE-F388-4519-9C37-4835CD2FE965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NTK, 6. 4. 2016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9AEA41-2AE9-4D3F-B352-6DCFDE828464}" type="slidenum">
              <a:rPr lang="cs-CZ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28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hyperlink" Target="mailto:marcela.ouzka@techlib.cz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hyperlink" Target="http://www.nkp.cz/sluzby/mvs-metpokyny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kp.cz/sluzby/czech-ifla-voucher-scheme" TargetMode="External"/><Relationship Id="rId5" Type="http://schemas.openxmlformats.org/officeDocument/2006/relationships/hyperlink" Target="http://ipk.nkp.cz/legislativa/mezinarodni-doporuceni/Zasady_a_smerniceMMVS.htm" TargetMode="External"/><Relationship Id="rId4" Type="http://schemas.openxmlformats.org/officeDocument/2006/relationships/hyperlink" Target="http://www.nkp.cz/sluzby/mvs-metpokyny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hyperlink" Target="http://ipk.nkp.cz/programy-podpory/regionalni-funkce-verejnych-knihoven/adresar-metodickych-oddeleni-krajskych-a-poverenych-knihoven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hyperlink" Target="http://oldknihovnam.nkp.cz/sekce.php3?page=03_Leg/01_LegPod/FAQ.htm&amp;PHPSESSID=931ca6c6ed1026ac269cf7dbd2cc231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chlib.cz/cs/82793-objednani-mms" TargetMode="External"/><Relationship Id="rId5" Type="http://schemas.openxmlformats.org/officeDocument/2006/relationships/hyperlink" Target="https://www.techlib.cz/cs/2859-vnitrostatni-meziknihovni-sluzby" TargetMode="External"/><Relationship Id="rId4" Type="http://schemas.openxmlformats.org/officeDocument/2006/relationships/hyperlink" Target="http://www.techlib.cz/cs/2859-vnitrostatni-meziknihovni-sluzby#tab_library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hyperlink" Target="http://kvk.bibliothek.kit.edu/?kataloge=SWB&amp;kataloge=BVB&amp;kataloge=NRW&amp;kataloge=HEBIS&amp;kataloge=HEBIS_RETRO&amp;kataloge=KOBV_SOLR&amp;kataloge=GBV&amp;kataloge=DDB&amp;kataloge=STABI_BERLIN&amp;kataloge=BIBOPAC&amp;kataloge=LBOE&amp;kataloge=OENB&amp;kataloge=SWISSBIB&amp;kataloge=ETH&amp;kataloge=NB_FINNLAND&amp;kataloge=FINNLAND_VERBUND&amp;kataloge=BNF_PARIS&amp;kataloge=ABES&amp;kataloge=COPAC&amp;kataloge=BL&amp;kataloge=ITALIEN_VERBUND&amp;kataloge=VERBUND_NORWEGEN&amp;kataloge=NB_POLEN&amp;kataloge=VERBUND_SCHWEDEN&amp;kataloge=WORLDCAT&amp;lang=en&amp;digitalOnly=0&amp;embedFulltitle=0&amp;newTab=0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lum bright="8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31" y="1268760"/>
            <a:ext cx="8421855" cy="4425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lIns="0" tIns="0" rIns="0" bIns="0" anchor="t">
            <a:normAutofit/>
          </a:bodyPr>
          <a:lstStyle/>
          <a:p>
            <a:r>
              <a:rPr lang="cs-CZ" sz="4800" dirty="0" smtClean="0">
                <a:solidFill>
                  <a:srgbClr val="C00000"/>
                </a:solidFill>
              </a:rPr>
              <a:t>Meziknihovní služby</a:t>
            </a:r>
            <a:endParaRPr lang="cs-CZ" sz="4800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088832" cy="1752600"/>
          </a:xfrm>
        </p:spPr>
        <p:txBody>
          <a:bodyPr lIns="0" tIns="0" rIns="0" bIns="0">
            <a:normAutofit fontScale="92500" lnSpcReduction="10000"/>
          </a:bodyPr>
          <a:lstStyle/>
          <a:p>
            <a:r>
              <a:rPr lang="cs-CZ" dirty="0" smtClean="0">
                <a:solidFill>
                  <a:schemeClr val="tx1"/>
                </a:solidFill>
                <a:latin typeface="+mj-lt"/>
              </a:rPr>
              <a:t>Mgr. Marcela Ouzká</a:t>
            </a:r>
            <a:br>
              <a:rPr lang="cs-CZ" dirty="0" smtClean="0">
                <a:solidFill>
                  <a:schemeClr val="tx1"/>
                </a:solidFill>
                <a:latin typeface="+mj-lt"/>
              </a:rPr>
            </a:br>
            <a:r>
              <a:rPr lang="cs-CZ" dirty="0" smtClean="0">
                <a:solidFill>
                  <a:srgbClr val="002060"/>
                </a:solidFill>
                <a:latin typeface="+mj-lt"/>
                <a:hlinkClick r:id="rId4"/>
              </a:rPr>
              <a:t>marcela.ouzka@techlib.cz</a:t>
            </a:r>
            <a:endParaRPr lang="cs-CZ" dirty="0" smtClean="0">
              <a:solidFill>
                <a:srgbClr val="002060"/>
              </a:solidFill>
              <a:latin typeface="+mj-lt"/>
            </a:endParaRPr>
          </a:p>
          <a:p>
            <a:r>
              <a:rPr lang="cs-CZ" dirty="0" smtClean="0">
                <a:solidFill>
                  <a:schemeClr val="tx1"/>
                </a:solidFill>
                <a:latin typeface="+mj-lt"/>
              </a:rPr>
              <a:t>Národní technická knihovna</a:t>
            </a:r>
            <a:br>
              <a:rPr lang="cs-CZ" dirty="0" smtClean="0">
                <a:solidFill>
                  <a:schemeClr val="tx1"/>
                </a:solidFill>
                <a:latin typeface="+mj-lt"/>
              </a:rPr>
            </a:br>
            <a:r>
              <a:rPr lang="cs-CZ" dirty="0" smtClean="0">
                <a:solidFill>
                  <a:schemeClr val="tx1"/>
                </a:solidFill>
                <a:latin typeface="+mj-lt"/>
              </a:rPr>
              <a:t>Praha</a:t>
            </a:r>
            <a:endParaRPr lang="cs-CZ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56" y="683552"/>
            <a:ext cx="1281153" cy="773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4857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82EA-5298-44CD-B17F-ECE9D3C5440A}" type="datetime1">
              <a:rPr lang="cs-CZ" smtClean="0"/>
              <a:t>19.4.2016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32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Legislativa - </a:t>
            </a:r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vnitrostátní </a:t>
            </a:r>
            <a:r>
              <a:rPr lang="cs-CZ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MS </a:t>
            </a:r>
            <a:r>
              <a:rPr lang="cs-CZ" sz="36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cs-CZ" sz="36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cs-CZ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040560"/>
          </a:xfrm>
        </p:spPr>
        <p:txBody>
          <a:bodyPr lIns="0" tIns="0" rIns="0" bIns="0">
            <a:normAutofit lnSpcReduction="10000"/>
          </a:bodyPr>
          <a:lstStyle/>
          <a:p>
            <a:pPr>
              <a:buClr>
                <a:srgbClr val="CE3736"/>
              </a:buClr>
            </a:pPr>
            <a:r>
              <a:rPr lang="cs-CZ" sz="2200" dirty="0" smtClean="0">
                <a:latin typeface="Calibri" panose="020F0502020204030204" pitchFamily="34" charset="0"/>
              </a:rPr>
              <a:t>Zákon </a:t>
            </a:r>
            <a:r>
              <a:rPr lang="cs-CZ" sz="2200" dirty="0">
                <a:latin typeface="Calibri" panose="020F0502020204030204" pitchFamily="34" charset="0"/>
              </a:rPr>
              <a:t>č. 257/2001 Sb. o knihovnách a podmínkách provozování veřejných knihoven a informačních služeb (knihovní zákon)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Vyhláška Ministerstva kultury k provedení zákona č. 257/2001 Sb</a:t>
            </a:r>
            <a:r>
              <a:rPr lang="cs-CZ" sz="2200" dirty="0" smtClean="0">
                <a:latin typeface="Calibri" panose="020F0502020204030204" pitchFamily="34" charset="0"/>
              </a:rPr>
              <a:t>.</a:t>
            </a:r>
          </a:p>
          <a:p>
            <a:pPr>
              <a:buClr>
                <a:srgbClr val="CE3736"/>
              </a:buClr>
            </a:pPr>
            <a:endParaRPr lang="cs-CZ" sz="900" dirty="0" smtClean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endParaRPr lang="cs-CZ" sz="9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b="1" dirty="0" smtClean="0">
                <a:latin typeface="Calibri" panose="020F0502020204030204" pitchFamily="34" charset="0"/>
              </a:rPr>
              <a:t>Knihovní zákon č. </a:t>
            </a:r>
            <a:r>
              <a:rPr lang="cs-CZ" sz="2400" b="1" dirty="0">
                <a:latin typeface="Calibri" panose="020F0502020204030204" pitchFamily="34" charset="0"/>
              </a:rPr>
              <a:t>257/2001 Sb</a:t>
            </a:r>
            <a:r>
              <a:rPr lang="cs-CZ" sz="2400" b="1" dirty="0" smtClean="0">
                <a:latin typeface="Calibri" panose="020F0502020204030204" pitchFamily="34" charset="0"/>
              </a:rPr>
              <a:t>.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900" dirty="0">
                <a:latin typeface="Calibri" panose="020F0502020204030204" pitchFamily="34" charset="0"/>
              </a:rPr>
              <a:t/>
            </a:r>
            <a:br>
              <a:rPr lang="cs-CZ" sz="9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(1) Pokud v knihovním fondu knihovny není požadovaný dokument, má </a:t>
            </a:r>
            <a:r>
              <a:rPr lang="cs-CZ" sz="2400" b="1" dirty="0">
                <a:latin typeface="Calibri" panose="020F0502020204030204" pitchFamily="34" charset="0"/>
              </a:rPr>
              <a:t>žádající knihovna povinnost požádat </a:t>
            </a:r>
            <a:r>
              <a:rPr lang="cs-CZ" sz="2400" dirty="0">
                <a:latin typeface="Calibri" panose="020F0502020204030204" pitchFamily="34" charset="0"/>
              </a:rPr>
              <a:t>v rámci meziknihovních </a:t>
            </a:r>
            <a:r>
              <a:rPr lang="cs-CZ" sz="2400" dirty="0" smtClean="0">
                <a:latin typeface="Calibri" panose="020F0502020204030204" pitchFamily="34" charset="0"/>
              </a:rPr>
              <a:t>služeb </a:t>
            </a:r>
            <a:r>
              <a:rPr lang="cs-CZ" sz="2400" dirty="0">
                <a:latin typeface="Calibri" panose="020F0502020204030204" pitchFamily="34" charset="0"/>
              </a:rPr>
              <a:t>dožádanou </a:t>
            </a:r>
            <a:r>
              <a:rPr lang="cs-CZ" sz="2400" dirty="0" smtClean="0">
                <a:latin typeface="Calibri" panose="020F0502020204030204" pitchFamily="34" charset="0"/>
              </a:rPr>
              <a:t>knihovnu </a:t>
            </a:r>
            <a:r>
              <a:rPr lang="cs-CZ" sz="2400" b="1" dirty="0" smtClean="0">
                <a:latin typeface="Calibri" panose="020F0502020204030204" pitchFamily="34" charset="0"/>
              </a:rPr>
              <a:t>o zprostředkování tohoto dokumentu</a:t>
            </a:r>
            <a:r>
              <a:rPr lang="cs-CZ" sz="2400" dirty="0" smtClean="0">
                <a:latin typeface="Calibri" panose="020F0502020204030204" pitchFamily="34" charset="0"/>
              </a:rPr>
              <a:t>, </a:t>
            </a:r>
            <a:r>
              <a:rPr lang="cs-CZ" sz="2400" dirty="0">
                <a:latin typeface="Calibri" panose="020F0502020204030204" pitchFamily="34" charset="0"/>
              </a:rPr>
              <a:t>popřípadě o poskytnutí informace o něm 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(2) Dožádaná knihovna je </a:t>
            </a:r>
            <a:r>
              <a:rPr lang="cs-CZ" sz="2400" b="1" dirty="0">
                <a:latin typeface="Calibri" panose="020F0502020204030204" pitchFamily="34" charset="0"/>
              </a:rPr>
              <a:t>povinna žádající knihovně dokument ze svého knihovního fondu zprostředkovat </a:t>
            </a:r>
            <a:r>
              <a:rPr lang="cs-CZ" sz="2400" dirty="0">
                <a:latin typeface="Calibri" panose="020F0502020204030204" pitchFamily="34" charset="0"/>
              </a:rPr>
              <a:t>tak, že jí ho </a:t>
            </a:r>
            <a:r>
              <a:rPr lang="cs-CZ" sz="2400" b="1" dirty="0">
                <a:latin typeface="Calibri" panose="020F0502020204030204" pitchFamily="34" charset="0"/>
              </a:rPr>
              <a:t>zapůjčí nebo jí poskytne jeho kopii</a:t>
            </a:r>
            <a:r>
              <a:rPr lang="cs-CZ" sz="2400" dirty="0">
                <a:latin typeface="Calibri" panose="020F0502020204030204" pitchFamily="34" charset="0"/>
              </a:rPr>
              <a:t>, popřípadě jí poskytne informace, kde se požadovaný knihovní dokument nalézá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764AB-49C6-4E34-A751-A4D5EE238293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13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Legislativa</a:t>
            </a:r>
            <a:endParaRPr lang="cs-CZ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040560"/>
          </a:xfrm>
        </p:spPr>
        <p:txBody>
          <a:bodyPr lIns="0" tIns="0" rIns="0" bIns="0">
            <a:normAutofit fontScale="85000" lnSpcReduction="20000"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800" b="1" dirty="0" smtClean="0">
                <a:latin typeface="Calibri" panose="020F0502020204030204" pitchFamily="34" charset="0"/>
              </a:rPr>
              <a:t>Knihovní zákon č. </a:t>
            </a:r>
            <a:r>
              <a:rPr lang="cs-CZ" sz="2800" b="1" dirty="0">
                <a:latin typeface="Calibri" panose="020F0502020204030204" pitchFamily="34" charset="0"/>
              </a:rPr>
              <a:t>257/2001 Sb</a:t>
            </a:r>
            <a:r>
              <a:rPr lang="cs-CZ" sz="2800" b="1" dirty="0" smtClean="0">
                <a:latin typeface="Calibri" panose="020F0502020204030204" pitchFamily="34" charset="0"/>
              </a:rPr>
              <a:t>.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900" dirty="0">
                <a:latin typeface="Calibri" panose="020F0502020204030204" pitchFamily="34" charset="0"/>
              </a:rPr>
              <a:t/>
            </a:r>
            <a:br>
              <a:rPr lang="cs-CZ" sz="9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(3) Pokud je žádost o zprostředkování knihovního dokumentu vyřízena jeho zapůjčením, je žádající knihovna povinna vrátit zapůjčený knihovní dokument v dohodnuté lhůtě a odpovídajícím stavu</a:t>
            </a:r>
            <a:r>
              <a:rPr lang="cs-CZ" sz="2400" b="1" dirty="0">
                <a:latin typeface="Calibri" panose="020F0502020204030204" pitchFamily="34" charset="0"/>
              </a:rPr>
              <a:t>. Po dobu výpůjčky </a:t>
            </a:r>
            <a:r>
              <a:rPr lang="cs-CZ" sz="2400" dirty="0">
                <a:latin typeface="Calibri" panose="020F0502020204030204" pitchFamily="34" charset="0"/>
              </a:rPr>
              <a:t>knihovního dokumentu nese </a:t>
            </a:r>
            <a:r>
              <a:rPr lang="cs-CZ" sz="2400" b="1" dirty="0">
                <a:latin typeface="Calibri" panose="020F0502020204030204" pitchFamily="34" charset="0"/>
              </a:rPr>
              <a:t>odpovědnost</a:t>
            </a:r>
            <a:r>
              <a:rPr lang="cs-CZ" sz="2400" dirty="0">
                <a:latin typeface="Calibri" panose="020F0502020204030204" pitchFamily="34" charset="0"/>
              </a:rPr>
              <a:t> za jeho poškození nebo ztrátu </a:t>
            </a:r>
            <a:r>
              <a:rPr lang="cs-CZ" sz="2400" b="1" dirty="0">
                <a:latin typeface="Calibri" panose="020F0502020204030204" pitchFamily="34" charset="0"/>
              </a:rPr>
              <a:t>ŽÁDAJÍCÍ </a:t>
            </a:r>
            <a:r>
              <a:rPr lang="cs-CZ" sz="2400" b="1" dirty="0" smtClean="0">
                <a:latin typeface="Calibri" panose="020F0502020204030204" pitchFamily="34" charset="0"/>
              </a:rPr>
              <a:t>knihovna</a:t>
            </a:r>
            <a:endParaRPr lang="cs-CZ" sz="2400" b="1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(4) MVS a MIS je knihovna povinna poskytovat </a:t>
            </a:r>
            <a:r>
              <a:rPr lang="cs-CZ" sz="2400" b="1" dirty="0">
                <a:latin typeface="Calibri" panose="020F0502020204030204" pitchFamily="34" charset="0"/>
              </a:rPr>
              <a:t>bezplatně</a:t>
            </a:r>
            <a:r>
              <a:rPr lang="cs-CZ" sz="2400" dirty="0">
                <a:latin typeface="Calibri" panose="020F0502020204030204" pitchFamily="34" charset="0"/>
              </a:rPr>
              <a:t>. Za poskytnutí kopie knihovního dokumentu v rámci MRS může dožádaná knihovna požadovat úhradu vynaložených nákladů. Provozovatelé knihoven mohou požadovat úhradu nákladů na dopravu knihovního dokumentu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(5) Provozovatel knihovny je povinen vést </a:t>
            </a:r>
            <a:r>
              <a:rPr lang="cs-CZ" sz="2400" b="1" dirty="0">
                <a:latin typeface="Calibri" panose="020F0502020204030204" pitchFamily="34" charset="0"/>
              </a:rPr>
              <a:t>evidenci MS</a:t>
            </a:r>
            <a:r>
              <a:rPr lang="cs-CZ" sz="2400" dirty="0">
                <a:latin typeface="Calibri" panose="020F0502020204030204" pitchFamily="34" charset="0"/>
              </a:rPr>
              <a:t>, které poskytl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(6) Náležitosti žádosti o zprostředkování dokumentu stanoví prováděcí právní předpis. Prováděcí právní předpis určí, </a:t>
            </a:r>
            <a:r>
              <a:rPr lang="cs-CZ" sz="2400" b="1" dirty="0">
                <a:latin typeface="Calibri" panose="020F0502020204030204" pitchFamily="34" charset="0"/>
              </a:rPr>
              <a:t>kteří provozovatelé knihoven </a:t>
            </a:r>
            <a:r>
              <a:rPr lang="cs-CZ" sz="2400" dirty="0">
                <a:latin typeface="Calibri" panose="020F0502020204030204" pitchFamily="34" charset="0"/>
              </a:rPr>
              <a:t>jsou povinni předávat </a:t>
            </a:r>
            <a:r>
              <a:rPr lang="cs-CZ" sz="2400" b="1" dirty="0">
                <a:latin typeface="Calibri" panose="020F0502020204030204" pitchFamily="34" charset="0"/>
              </a:rPr>
              <a:t>žádosti o zprostředkování knihovního dokumentu v rámci MMS zahraničním knihovnám</a:t>
            </a:r>
            <a:r>
              <a:rPr lang="cs-CZ" sz="2400" dirty="0">
                <a:latin typeface="Calibri" panose="020F0502020204030204" pitchFamily="34" charset="0"/>
              </a:rPr>
              <a:t>, popřípadě poskytnout provozovateli knihovny účastnící se MMS metodickou pomoc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D0293-E8AD-4299-9F96-C936C096FF0B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72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Legislativa</a:t>
            </a:r>
            <a:endParaRPr lang="cs-CZ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84576"/>
          </a:xfrm>
        </p:spPr>
        <p:txBody>
          <a:bodyPr lIns="0" tIns="0" rIns="0" bIns="0">
            <a:normAutofit fontScale="62500" lnSpcReduction="20000"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b="1" dirty="0">
                <a:latin typeface="Calibri" panose="020F0502020204030204" pitchFamily="34" charset="0"/>
              </a:rPr>
              <a:t>Vyhláška MK ČR (88/2002 Sb.)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800" b="1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stanoví náležitosti žádosti o zprostředkování knihovního dokumentu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8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14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Ostatní pokyny a doporučení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11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800" b="1" dirty="0">
                <a:latin typeface="Calibri" panose="020F0502020204030204" pitchFamily="34" charset="0"/>
              </a:rPr>
              <a:t>Metodické pokyny pro meziknihovní služby v České republice </a:t>
            </a:r>
            <a:r>
              <a:rPr lang="cs-CZ" sz="2800" dirty="0">
                <a:latin typeface="Calibri" panose="020F0502020204030204" pitchFamily="34" charset="0"/>
              </a:rPr>
              <a:t>(NK ČR, 2002): </a:t>
            </a:r>
            <a:r>
              <a:rPr lang="cs-CZ" sz="2800" dirty="0">
                <a:latin typeface="Calibri" panose="020F0502020204030204" pitchFamily="34" charset="0"/>
                <a:hlinkClick r:id="rId4"/>
              </a:rPr>
              <a:t>http://</a:t>
            </a:r>
            <a:r>
              <a:rPr lang="cs-CZ" sz="2800" dirty="0" smtClean="0">
                <a:latin typeface="Calibri" panose="020F0502020204030204" pitchFamily="34" charset="0"/>
                <a:hlinkClick r:id="rId4"/>
              </a:rPr>
              <a:t>www.nkp.cz/sluzby/mvs-metpokyny</a:t>
            </a:r>
            <a:endParaRPr lang="cs-CZ" sz="28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11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800" b="1" dirty="0">
                <a:latin typeface="Calibri" panose="020F0502020204030204" pitchFamily="34" charset="0"/>
              </a:rPr>
              <a:t>Doporučení Ústřední knihovnické rady </a:t>
            </a:r>
            <a:r>
              <a:rPr lang="cs-CZ" sz="2800" dirty="0">
                <a:latin typeface="Calibri" panose="020F0502020204030204" pitchFamily="34" charset="0"/>
              </a:rPr>
              <a:t>(Ústřední knihovnická rada, 2003</a:t>
            </a:r>
            <a:r>
              <a:rPr lang="cs-CZ" sz="2800" dirty="0" smtClean="0">
                <a:latin typeface="Calibri" panose="020F0502020204030204" pitchFamily="34" charset="0"/>
              </a:rPr>
              <a:t>)</a:t>
            </a:r>
            <a:br>
              <a:rPr lang="cs-CZ" sz="2800" dirty="0" smtClean="0">
                <a:latin typeface="Calibri" panose="020F0502020204030204" pitchFamily="34" charset="0"/>
              </a:rPr>
            </a:br>
            <a:r>
              <a:rPr lang="cs-CZ" sz="2800" dirty="0" smtClean="0">
                <a:latin typeface="Calibri" panose="020F0502020204030204" pitchFamily="34" charset="0"/>
              </a:rPr>
              <a:t>ÚKR se obrací na</a:t>
            </a:r>
            <a:br>
              <a:rPr lang="cs-CZ" sz="2800" dirty="0" smtClean="0">
                <a:latin typeface="Calibri" panose="020F0502020204030204" pitchFamily="34" charset="0"/>
              </a:rPr>
            </a:br>
            <a:r>
              <a:rPr lang="cs-CZ" sz="2800" dirty="0" smtClean="0">
                <a:latin typeface="Calibri" panose="020F0502020204030204" pitchFamily="34" charset="0"/>
              </a:rPr>
              <a:t>1. </a:t>
            </a:r>
            <a:r>
              <a:rPr lang="cs-CZ" sz="2800" i="1" u="sng" dirty="0" smtClean="0">
                <a:latin typeface="Calibri" panose="020F0502020204030204" pitchFamily="34" charset="0"/>
              </a:rPr>
              <a:t>zřizovatele </a:t>
            </a:r>
            <a:r>
              <a:rPr lang="cs-CZ" sz="2800" i="1" u="sng" dirty="0">
                <a:latin typeface="Calibri" panose="020F0502020204030204" pitchFamily="34" charset="0"/>
              </a:rPr>
              <a:t>a provozovatele </a:t>
            </a:r>
            <a:r>
              <a:rPr lang="cs-CZ" sz="2800" i="1" u="sng" dirty="0" smtClean="0">
                <a:latin typeface="Calibri" panose="020F0502020204030204" pitchFamily="34" charset="0"/>
              </a:rPr>
              <a:t>knihoven</a:t>
            </a:r>
            <a:r>
              <a:rPr lang="cs-CZ" sz="2800" i="1" dirty="0" smtClean="0">
                <a:latin typeface="Calibri" panose="020F0502020204030204" pitchFamily="34" charset="0"/>
              </a:rPr>
              <a:t>, </a:t>
            </a:r>
            <a:r>
              <a:rPr lang="cs-CZ" sz="2800" i="1" dirty="0">
                <a:latin typeface="Calibri" panose="020F0502020204030204" pitchFamily="34" charset="0"/>
              </a:rPr>
              <a:t>aby </a:t>
            </a:r>
            <a:r>
              <a:rPr lang="cs-CZ" sz="2800" i="1" dirty="0" smtClean="0">
                <a:latin typeface="Calibri" panose="020F0502020204030204" pitchFamily="34" charset="0"/>
              </a:rPr>
              <a:t/>
            </a:r>
            <a:br>
              <a:rPr lang="cs-CZ" sz="2800" i="1" dirty="0" smtClean="0">
                <a:latin typeface="Calibri" panose="020F0502020204030204" pitchFamily="34" charset="0"/>
              </a:rPr>
            </a:br>
            <a:r>
              <a:rPr lang="cs-CZ" sz="2800" i="1" dirty="0" smtClean="0">
                <a:latin typeface="Calibri" panose="020F0502020204030204" pitchFamily="34" charset="0"/>
              </a:rPr>
              <a:t>a</a:t>
            </a:r>
            <a:r>
              <a:rPr lang="cs-CZ" sz="2800" i="1" dirty="0">
                <a:latin typeface="Calibri" panose="020F0502020204030204" pitchFamily="34" charset="0"/>
              </a:rPr>
              <a:t>) dožádaná knihovna </a:t>
            </a:r>
            <a:r>
              <a:rPr lang="cs-CZ" sz="2800" i="1" dirty="0" smtClean="0">
                <a:latin typeface="Calibri" panose="020F0502020204030204" pitchFamily="34" charset="0"/>
              </a:rPr>
              <a:t>neúčtovala </a:t>
            </a:r>
            <a:r>
              <a:rPr lang="cs-CZ" sz="2800" i="1" dirty="0">
                <a:latin typeface="Calibri" panose="020F0502020204030204" pitchFamily="34" charset="0"/>
              </a:rPr>
              <a:t>žádající knihovně; </a:t>
            </a:r>
            <a:r>
              <a:rPr lang="cs-CZ" sz="2800" i="1" dirty="0" smtClean="0">
                <a:latin typeface="Calibri" panose="020F0502020204030204" pitchFamily="34" charset="0"/>
              </a:rPr>
              <a:t/>
            </a:r>
            <a:br>
              <a:rPr lang="cs-CZ" sz="2800" i="1" dirty="0" smtClean="0">
                <a:latin typeface="Calibri" panose="020F0502020204030204" pitchFamily="34" charset="0"/>
              </a:rPr>
            </a:br>
            <a:r>
              <a:rPr lang="cs-CZ" sz="2800" i="1" dirty="0" smtClean="0">
                <a:latin typeface="Calibri" panose="020F0502020204030204" pitchFamily="34" charset="0"/>
              </a:rPr>
              <a:t>b</a:t>
            </a:r>
            <a:r>
              <a:rPr lang="cs-CZ" sz="2800" i="1" dirty="0">
                <a:latin typeface="Calibri" panose="020F0502020204030204" pitchFamily="34" charset="0"/>
              </a:rPr>
              <a:t>) žádající knihovna </a:t>
            </a:r>
            <a:r>
              <a:rPr lang="cs-CZ" sz="2800" i="1" dirty="0" smtClean="0">
                <a:latin typeface="Calibri" panose="020F0502020204030204" pitchFamily="34" charset="0"/>
              </a:rPr>
              <a:t>nepřenášela </a:t>
            </a:r>
            <a:r>
              <a:rPr lang="cs-CZ" sz="2800" i="1" dirty="0">
                <a:latin typeface="Calibri" panose="020F0502020204030204" pitchFamily="34" charset="0"/>
              </a:rPr>
              <a:t>své náklady na svého uživatele</a:t>
            </a:r>
            <a:r>
              <a:rPr lang="cs-CZ" sz="2800" dirty="0">
                <a:latin typeface="Calibri" panose="020F0502020204030204" pitchFamily="34" charset="0"/>
              </a:rPr>
              <a:t/>
            </a:r>
            <a:br>
              <a:rPr lang="cs-CZ" sz="2800" dirty="0">
                <a:latin typeface="Calibri" panose="020F0502020204030204" pitchFamily="34" charset="0"/>
              </a:rPr>
            </a:br>
            <a:r>
              <a:rPr lang="cs-CZ" sz="2800" dirty="0" smtClean="0">
                <a:latin typeface="Calibri" panose="020F0502020204030204" pitchFamily="34" charset="0"/>
              </a:rPr>
              <a:t>2. </a:t>
            </a:r>
            <a:r>
              <a:rPr lang="cs-CZ" sz="2800" i="1" u="sng" dirty="0">
                <a:latin typeface="Calibri" panose="020F0502020204030204" pitchFamily="34" charset="0"/>
              </a:rPr>
              <a:t>krajské knihovny a jejich </a:t>
            </a:r>
            <a:r>
              <a:rPr lang="cs-CZ" sz="2800" i="1" u="sng" dirty="0" smtClean="0">
                <a:latin typeface="Calibri" panose="020F0502020204030204" pitchFamily="34" charset="0"/>
              </a:rPr>
              <a:t>zřizovatele</a:t>
            </a:r>
            <a:r>
              <a:rPr lang="cs-CZ" sz="2800" i="1" dirty="0" smtClean="0">
                <a:latin typeface="Calibri" panose="020F0502020204030204" pitchFamily="34" charset="0"/>
              </a:rPr>
              <a:t>, </a:t>
            </a:r>
            <a:r>
              <a:rPr lang="cs-CZ" sz="2800" i="1" dirty="0">
                <a:latin typeface="Calibri" panose="020F0502020204030204" pitchFamily="34" charset="0"/>
              </a:rPr>
              <a:t>aby jako krajská centra meziknihovních </a:t>
            </a:r>
            <a:r>
              <a:rPr lang="cs-CZ" sz="2800" i="1" dirty="0" smtClean="0">
                <a:latin typeface="Calibri" panose="020F0502020204030204" pitchFamily="34" charset="0"/>
              </a:rPr>
              <a:t>služeb vytvořily </a:t>
            </a:r>
            <a:r>
              <a:rPr lang="cs-CZ" sz="2800" i="1" dirty="0">
                <a:latin typeface="Calibri" panose="020F0502020204030204" pitchFamily="34" charset="0"/>
              </a:rPr>
              <a:t>podmínky pro fungování krajského systému </a:t>
            </a:r>
            <a:r>
              <a:rPr lang="cs-CZ" sz="2800" i="1" dirty="0" smtClean="0">
                <a:latin typeface="Calibri" panose="020F0502020204030204" pitchFamily="34" charset="0"/>
              </a:rPr>
              <a:t>MS… a v </a:t>
            </a:r>
            <a:r>
              <a:rPr lang="cs-CZ" sz="2800" i="1" dirty="0">
                <a:latin typeface="Calibri" panose="020F0502020204030204" pitchFamily="34" charset="0"/>
              </a:rPr>
              <a:t>rámci svého regionu poskytovaly </a:t>
            </a:r>
            <a:r>
              <a:rPr lang="cs-CZ" sz="2800" i="1" dirty="0" smtClean="0">
                <a:latin typeface="Calibri" panose="020F0502020204030204" pitchFamily="34" charset="0"/>
              </a:rPr>
              <a:t>MVS </a:t>
            </a:r>
            <a:r>
              <a:rPr lang="cs-CZ" sz="2800" i="1" dirty="0">
                <a:latin typeface="Calibri" panose="020F0502020204030204" pitchFamily="34" charset="0"/>
              </a:rPr>
              <a:t>ze svých knihovních fondů zdarma</a:t>
            </a:r>
            <a:br>
              <a:rPr lang="cs-CZ" sz="2800" i="1" dirty="0">
                <a:latin typeface="Calibri" panose="020F0502020204030204" pitchFamily="34" charset="0"/>
              </a:rPr>
            </a:br>
            <a:r>
              <a:rPr lang="cs-CZ" sz="2800" i="1" dirty="0" smtClean="0">
                <a:latin typeface="Calibri" panose="020F0502020204030204" pitchFamily="34" charset="0"/>
              </a:rPr>
              <a:t>3. </a:t>
            </a:r>
            <a:r>
              <a:rPr lang="cs-CZ" sz="2800" i="1" u="sng" dirty="0">
                <a:latin typeface="Calibri" panose="020F0502020204030204" pitchFamily="34" charset="0"/>
              </a:rPr>
              <a:t>knihovny s celostátní působností </a:t>
            </a:r>
            <a:r>
              <a:rPr lang="cs-CZ" sz="2800" i="1" dirty="0">
                <a:latin typeface="Calibri" panose="020F0502020204030204" pitchFamily="34" charset="0"/>
              </a:rPr>
              <a:t>(NK ČR, MZK, VKOL</a:t>
            </a:r>
            <a:r>
              <a:rPr lang="cs-CZ" sz="2800" i="1" dirty="0" smtClean="0">
                <a:latin typeface="Calibri" panose="020F0502020204030204" pitchFamily="34" charset="0"/>
              </a:rPr>
              <a:t>), </a:t>
            </a:r>
            <a:r>
              <a:rPr lang="cs-CZ" sz="2800" i="1" dirty="0">
                <a:latin typeface="Calibri" panose="020F0502020204030204" pitchFamily="34" charset="0"/>
              </a:rPr>
              <a:t>aby nepožadovaly úhradu nákladů na dopravu knihovního </a:t>
            </a:r>
            <a:r>
              <a:rPr lang="cs-CZ" sz="2800" i="1" dirty="0" smtClean="0">
                <a:latin typeface="Calibri" panose="020F0502020204030204" pitchFamily="34" charset="0"/>
              </a:rPr>
              <a:t>dokumentu a poskytovaly MVS v </a:t>
            </a:r>
            <a:r>
              <a:rPr lang="cs-CZ" sz="2800" i="1" dirty="0">
                <a:latin typeface="Calibri" panose="020F0502020204030204" pitchFamily="34" charset="0"/>
              </a:rPr>
              <a:t>celé ČR zdarma</a:t>
            </a:r>
            <a:br>
              <a:rPr lang="cs-CZ" sz="2800" i="1" dirty="0">
                <a:latin typeface="Calibri" panose="020F0502020204030204" pitchFamily="34" charset="0"/>
              </a:rPr>
            </a:br>
            <a:r>
              <a:rPr lang="cs-CZ" sz="2800" i="1" dirty="0" smtClean="0">
                <a:latin typeface="Calibri" panose="020F0502020204030204" pitchFamily="34" charset="0"/>
              </a:rPr>
              <a:t>4. </a:t>
            </a:r>
            <a:r>
              <a:rPr lang="cs-CZ" sz="2800" i="1" u="sng" dirty="0">
                <a:latin typeface="Calibri" panose="020F0502020204030204" pitchFamily="34" charset="0"/>
              </a:rPr>
              <a:t>všechny knihovny v České republice</a:t>
            </a:r>
            <a:r>
              <a:rPr lang="cs-CZ" sz="2800" i="1" dirty="0">
                <a:latin typeface="Calibri" panose="020F0502020204030204" pitchFamily="34" charset="0"/>
              </a:rPr>
              <a:t>, aby primárně využívaly systém </a:t>
            </a:r>
            <a:r>
              <a:rPr lang="cs-CZ" sz="2800" i="1" dirty="0" smtClean="0">
                <a:latin typeface="Calibri" panose="020F0502020204030204" pitchFamily="34" charset="0"/>
              </a:rPr>
              <a:t>MS </a:t>
            </a:r>
            <a:r>
              <a:rPr lang="cs-CZ" sz="2800" i="1" dirty="0">
                <a:latin typeface="Calibri" panose="020F0502020204030204" pitchFamily="34" charset="0"/>
              </a:rPr>
              <a:t>svého regionu, kraje a příslušné krajské knihovny. 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10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knihovní </a:t>
            </a:r>
            <a:r>
              <a:rPr lang="cs-CZ" sz="2800" dirty="0">
                <a:latin typeface="Calibri" panose="020F0502020204030204" pitchFamily="34" charset="0"/>
              </a:rPr>
              <a:t>řády (konkrétní podmínky služby)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28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83DA-4E55-4C67-A10D-D9DA3135C5B5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90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Legislativa – mezinárodní MS</a:t>
            </a:r>
            <a:endParaRPr lang="cs-CZ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 lIns="0" tIns="0" rIns="0" bIns="0">
            <a:normAutofit fontScale="92500"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400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Mezinárodní MS definovány  </a:t>
            </a:r>
            <a:endParaRPr lang="cs-CZ" sz="2400" b="1" u="sng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200" dirty="0" smtClean="0">
                <a:latin typeface="Calibri" panose="020F0502020204030204" pitchFamily="34" charset="0"/>
              </a:rPr>
              <a:t>§ </a:t>
            </a:r>
            <a:r>
              <a:rPr lang="cs-CZ" sz="2200" dirty="0">
                <a:latin typeface="Calibri" panose="020F0502020204030204" pitchFamily="34" charset="0"/>
              </a:rPr>
              <a:t>14 odst. 6 knihovního zákona (Zákon č. 257/2001 Sb.),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Vyhláškou č. 88/2002 Sb.</a:t>
            </a:r>
            <a:br>
              <a:rPr lang="cs-CZ" sz="2200" dirty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- určuje</a:t>
            </a:r>
            <a:r>
              <a:rPr lang="cs-CZ" sz="2200" dirty="0">
                <a:latin typeface="Calibri" panose="020F0502020204030204" pitchFamily="34" charset="0"/>
              </a:rPr>
              <a:t>, kteří provozovatelé knihoven jsou povinni předávat žádosti MS zahraničním </a:t>
            </a:r>
            <a:r>
              <a:rPr lang="cs-CZ" sz="2200" dirty="0" smtClean="0">
                <a:latin typeface="Calibri" panose="020F0502020204030204" pitchFamily="34" charset="0"/>
              </a:rPr>
              <a:t>knihovnám</a:t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- povinnost těchto knihoven poskytnout metodickou pomoc jiným knihovnám </a:t>
            </a:r>
          </a:p>
          <a:p>
            <a:pPr>
              <a:buClr>
                <a:srgbClr val="CE3736"/>
              </a:buClr>
            </a:pPr>
            <a:r>
              <a:rPr lang="cs-CZ" sz="2200" dirty="0" smtClean="0">
                <a:latin typeface="Calibri" panose="020F0502020204030204" pitchFamily="34" charset="0"/>
              </a:rPr>
              <a:t>Vyhláškou </a:t>
            </a:r>
            <a:r>
              <a:rPr lang="cs-CZ" sz="2200" dirty="0">
                <a:latin typeface="Calibri" panose="020F0502020204030204" pitchFamily="34" charset="0"/>
              </a:rPr>
              <a:t>č. 12/1965 o Úmluvě o mezinárodní výměně </a:t>
            </a:r>
            <a:r>
              <a:rPr lang="cs-CZ" sz="2200" dirty="0" smtClean="0">
                <a:latin typeface="Calibri" panose="020F0502020204030204" pitchFamily="34" charset="0"/>
              </a:rPr>
              <a:t>publikací</a:t>
            </a:r>
          </a:p>
          <a:p>
            <a:pPr>
              <a:buClr>
                <a:srgbClr val="CE3736"/>
              </a:buClr>
            </a:pPr>
            <a:r>
              <a:rPr lang="cs-CZ" sz="2200" dirty="0" smtClean="0">
                <a:latin typeface="Calibri" panose="020F0502020204030204" pitchFamily="34" charset="0"/>
              </a:rPr>
              <a:t>Metodickými </a:t>
            </a:r>
            <a:r>
              <a:rPr lang="cs-CZ" sz="2200" dirty="0">
                <a:latin typeface="Calibri" panose="020F0502020204030204" pitchFamily="34" charset="0"/>
              </a:rPr>
              <a:t>pokyny pro meziknihovní služby v České </a:t>
            </a:r>
            <a:r>
              <a:rPr lang="cs-CZ" sz="2200" dirty="0" smtClean="0">
                <a:latin typeface="Calibri" panose="020F0502020204030204" pitchFamily="34" charset="0"/>
              </a:rPr>
              <a:t>republice, sekce 3 </a:t>
            </a:r>
            <a:r>
              <a:rPr lang="cs-CZ" sz="2200" dirty="0">
                <a:latin typeface="Calibri" panose="020F0502020204030204" pitchFamily="34" charset="0"/>
              </a:rPr>
              <a:t>(NK ČR, 2002): </a:t>
            </a:r>
            <a:r>
              <a:rPr lang="cs-CZ" sz="2200" dirty="0">
                <a:latin typeface="Calibri" panose="020F0502020204030204" pitchFamily="34" charset="0"/>
                <a:hlinkClick r:id="rId4"/>
              </a:rPr>
              <a:t>http://</a:t>
            </a:r>
            <a:r>
              <a:rPr lang="cs-CZ" sz="2200" dirty="0" smtClean="0">
                <a:latin typeface="Calibri" panose="020F0502020204030204" pitchFamily="34" charset="0"/>
                <a:hlinkClick r:id="rId4"/>
              </a:rPr>
              <a:t>www.nkp.cz/sluzby/mvs-metpokyny</a:t>
            </a:r>
            <a:endParaRPr lang="cs-CZ" sz="2200" dirty="0" smtClean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směrnicemi a doporučeními IFLA </a:t>
            </a:r>
            <a:r>
              <a:rPr lang="cs-CZ" sz="2200" dirty="0" smtClean="0">
                <a:latin typeface="Calibri" panose="020F0502020204030204" pitchFamily="34" charset="0"/>
              </a:rPr>
              <a:t>pro </a:t>
            </a:r>
            <a:r>
              <a:rPr lang="cs-CZ" sz="2200" dirty="0">
                <a:latin typeface="Calibri" panose="020F0502020204030204" pitchFamily="34" charset="0"/>
              </a:rPr>
              <a:t>MMS </a:t>
            </a:r>
            <a:r>
              <a:rPr lang="cs-CZ" sz="2200" dirty="0" smtClean="0">
                <a:latin typeface="Calibri" panose="020F0502020204030204" pitchFamily="34" charset="0"/>
              </a:rPr>
              <a:t/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200" dirty="0">
                <a:latin typeface="Calibri" panose="020F0502020204030204" pitchFamily="34" charset="0"/>
              </a:rPr>
              <a:t>(</a:t>
            </a:r>
            <a:r>
              <a:rPr lang="cs-CZ" sz="2200" dirty="0">
                <a:latin typeface="Calibri" panose="020F0502020204030204" pitchFamily="34" charset="0"/>
                <a:hlinkClick r:id="rId5"/>
              </a:rPr>
              <a:t>http://ipk.nkp.cz/legislativa/</a:t>
            </a:r>
            <a:r>
              <a:rPr lang="cs-CZ" sz="2200" dirty="0" err="1">
                <a:latin typeface="Calibri" panose="020F0502020204030204" pitchFamily="34" charset="0"/>
                <a:hlinkClick r:id="rId5"/>
              </a:rPr>
              <a:t>mezinarodni-doporuceni</a:t>
            </a:r>
            <a:r>
              <a:rPr lang="cs-CZ" sz="2200" dirty="0">
                <a:latin typeface="Calibri" panose="020F0502020204030204" pitchFamily="34" charset="0"/>
                <a:hlinkClick r:id="rId5"/>
              </a:rPr>
              <a:t>/Zasady_a_smerniceMMVS.htm</a:t>
            </a:r>
            <a:r>
              <a:rPr lang="cs-CZ" sz="2200" dirty="0" smtClean="0">
                <a:latin typeface="Calibri" panose="020F0502020204030204" pitchFamily="34" charset="0"/>
              </a:rPr>
              <a:t>)</a:t>
            </a:r>
            <a:endParaRPr lang="cs-CZ" sz="22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200" dirty="0">
                <a:latin typeface="Calibri" panose="020F0502020204030204" pitchFamily="34" charset="0"/>
              </a:rPr>
              <a:t> </a:t>
            </a:r>
            <a:r>
              <a:rPr lang="cs-CZ" sz="2200" dirty="0" smtClean="0">
                <a:latin typeface="Calibri" panose="020F0502020204030204" pitchFamily="34" charset="0"/>
              </a:rPr>
              <a:t>     IFLA </a:t>
            </a:r>
            <a:r>
              <a:rPr lang="cs-CZ" sz="2200" dirty="0">
                <a:latin typeface="Calibri" panose="020F0502020204030204" pitchFamily="34" charset="0"/>
              </a:rPr>
              <a:t>Voucher </a:t>
            </a:r>
            <a:r>
              <a:rPr lang="cs-CZ" sz="2200" dirty="0" err="1">
                <a:latin typeface="Calibri" panose="020F0502020204030204" pitchFamily="34" charset="0"/>
              </a:rPr>
              <a:t>Scheme</a:t>
            </a:r>
            <a:r>
              <a:rPr lang="cs-CZ" sz="2200" dirty="0">
                <a:latin typeface="Calibri" panose="020F0502020204030204" pitchFamily="34" charset="0"/>
              </a:rPr>
              <a:t> (</a:t>
            </a:r>
            <a:r>
              <a:rPr lang="cs-CZ" sz="2200" dirty="0" err="1">
                <a:latin typeface="Calibri" panose="020F0502020204030204" pitchFamily="34" charset="0"/>
              </a:rPr>
              <a:t>Payment</a:t>
            </a:r>
            <a:r>
              <a:rPr lang="cs-CZ" sz="2200" dirty="0">
                <a:latin typeface="Calibri" panose="020F0502020204030204" pitchFamily="34" charset="0"/>
              </a:rPr>
              <a:t> </a:t>
            </a:r>
            <a:r>
              <a:rPr lang="cs-CZ" sz="2200" dirty="0" err="1">
                <a:latin typeface="Calibri" panose="020F0502020204030204" pitchFamily="34" charset="0"/>
              </a:rPr>
              <a:t>System</a:t>
            </a:r>
            <a:r>
              <a:rPr lang="cs-CZ" sz="2200" dirty="0">
                <a:latin typeface="Calibri" panose="020F0502020204030204" pitchFamily="34" charset="0"/>
              </a:rPr>
              <a:t> </a:t>
            </a:r>
            <a:r>
              <a:rPr lang="cs-CZ" sz="2200" dirty="0" err="1">
                <a:latin typeface="Calibri" panose="020F0502020204030204" pitchFamily="34" charset="0"/>
              </a:rPr>
              <a:t>for</a:t>
            </a:r>
            <a:r>
              <a:rPr lang="cs-CZ" sz="2200" dirty="0">
                <a:latin typeface="Calibri" panose="020F0502020204030204" pitchFamily="34" charset="0"/>
              </a:rPr>
              <a:t> International </a:t>
            </a:r>
            <a:r>
              <a:rPr lang="cs-CZ" sz="2200" dirty="0" err="1">
                <a:latin typeface="Calibri" panose="020F0502020204030204" pitchFamily="34" charset="0"/>
              </a:rPr>
              <a:t>Interlibrary</a:t>
            </a:r>
            <a:r>
              <a:rPr lang="cs-CZ" sz="2200" dirty="0">
                <a:latin typeface="Calibri" panose="020F0502020204030204" pitchFamily="34" charset="0"/>
              </a:rPr>
              <a:t> </a:t>
            </a:r>
            <a:r>
              <a:rPr lang="cs-CZ" sz="2200" dirty="0" smtClean="0">
                <a:latin typeface="Calibri" panose="020F0502020204030204" pitchFamily="34" charset="0"/>
              </a:rPr>
              <a:t>     	</a:t>
            </a:r>
            <a:r>
              <a:rPr lang="cs-CZ" sz="2200" dirty="0" err="1" smtClean="0">
                <a:latin typeface="Calibri" panose="020F0502020204030204" pitchFamily="34" charset="0"/>
              </a:rPr>
              <a:t>Transactions</a:t>
            </a:r>
            <a:r>
              <a:rPr lang="cs-CZ" sz="2200" dirty="0">
                <a:latin typeface="Calibri" panose="020F0502020204030204" pitchFamily="34" charset="0"/>
              </a:rPr>
              <a:t>): </a:t>
            </a:r>
            <a:r>
              <a:rPr lang="cs-CZ" sz="2200" dirty="0">
                <a:latin typeface="Calibri" panose="020F0502020204030204" pitchFamily="34" charset="0"/>
                <a:hlinkClick r:id="rId6"/>
              </a:rPr>
              <a:t>http://</a:t>
            </a:r>
            <a:r>
              <a:rPr lang="cs-CZ" sz="2200" dirty="0" smtClean="0">
                <a:latin typeface="Calibri" panose="020F0502020204030204" pitchFamily="34" charset="0"/>
                <a:hlinkClick r:id="rId6"/>
              </a:rPr>
              <a:t>www.nkp.cz/sluzby/czech-ifla-voucher-scheme</a:t>
            </a:r>
            <a:endParaRPr lang="cs-CZ" sz="22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200" dirty="0" smtClean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endParaRPr lang="cs-CZ" sz="19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011A7-460E-405D-AA7A-DF063A266B53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727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47248" cy="4575746"/>
          </a:xfrm>
        </p:spPr>
        <p:txBody>
          <a:bodyPr lIns="0" tIns="0" rIns="0" bIns="0">
            <a:normAutofit lnSpcReduction="10000"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600" b="1" dirty="0">
                <a:solidFill>
                  <a:srgbClr val="002060"/>
                </a:solidFill>
                <a:latin typeface="Calibri" panose="020F0502020204030204" pitchFamily="34" charset="0"/>
              </a:rPr>
              <a:t>Knihovny</a:t>
            </a:r>
            <a:r>
              <a:rPr lang="cs-CZ" sz="2600" dirty="0">
                <a:latin typeface="Calibri" panose="020F0502020204030204" pitchFamily="34" charset="0"/>
              </a:rPr>
              <a:t> oprávněné předávat žádosti o zprostředkování knihovního dokumentu v rámci MS</a:t>
            </a:r>
            <a:r>
              <a:rPr lang="cs-CZ" sz="2600" b="1" dirty="0">
                <a:solidFill>
                  <a:srgbClr val="002060"/>
                </a:solidFill>
                <a:latin typeface="Calibri" panose="020F0502020204030204" pitchFamily="34" charset="0"/>
              </a:rPr>
              <a:t> zahraničním knihovnám</a:t>
            </a:r>
            <a:r>
              <a:rPr lang="cs-CZ" sz="2600" dirty="0">
                <a:latin typeface="Calibri" panose="020F0502020204030204" pitchFamily="34" charset="0"/>
              </a:rPr>
              <a:t>, případně poskytnout provozovateli knihovny účastnící se MMS metodickou </a:t>
            </a:r>
            <a:r>
              <a:rPr lang="cs-CZ" sz="2600" dirty="0" smtClean="0">
                <a:latin typeface="Calibri" panose="020F0502020204030204" pitchFamily="34" charset="0"/>
              </a:rPr>
              <a:t>pomoc:</a:t>
            </a:r>
            <a:br>
              <a:rPr lang="cs-CZ" sz="2600" dirty="0" smtClean="0">
                <a:latin typeface="Calibri" panose="020F0502020204030204" pitchFamily="34" charset="0"/>
              </a:rPr>
            </a:br>
            <a:endParaRPr lang="cs-CZ" sz="2600" dirty="0" smtClean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q"/>
            </a:pPr>
            <a:r>
              <a:rPr lang="cs-CZ" sz="2400" dirty="0">
                <a:latin typeface="Calibri" panose="020F0502020204030204" pitchFamily="34" charset="0"/>
              </a:rPr>
              <a:t>Národní </a:t>
            </a:r>
            <a:r>
              <a:rPr lang="cs-CZ" sz="2400" dirty="0" smtClean="0">
                <a:latin typeface="Calibri" panose="020F0502020204030204" pitchFamily="34" charset="0"/>
              </a:rPr>
              <a:t>knihovna </a:t>
            </a:r>
            <a:r>
              <a:rPr lang="cs-CZ" sz="2400" dirty="0">
                <a:latin typeface="Calibri" panose="020F0502020204030204" pitchFamily="34" charset="0"/>
              </a:rPr>
              <a:t>České republiky 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q"/>
            </a:pPr>
            <a:r>
              <a:rPr lang="cs-CZ" sz="2400" dirty="0">
                <a:latin typeface="Calibri" panose="020F0502020204030204" pitchFamily="34" charset="0"/>
              </a:rPr>
              <a:t>Národní </a:t>
            </a:r>
            <a:r>
              <a:rPr lang="cs-CZ" sz="2400" dirty="0" smtClean="0">
                <a:latin typeface="Calibri" panose="020F0502020204030204" pitchFamily="34" charset="0"/>
              </a:rPr>
              <a:t>technická knihovna </a:t>
            </a:r>
            <a:endParaRPr lang="cs-CZ" sz="24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q"/>
            </a:pPr>
            <a:r>
              <a:rPr lang="cs-CZ" sz="2400" dirty="0" smtClean="0">
                <a:latin typeface="Calibri" panose="020F0502020204030204" pitchFamily="34" charset="0"/>
              </a:rPr>
              <a:t>Knihovna </a:t>
            </a:r>
            <a:r>
              <a:rPr lang="cs-CZ" sz="2400" dirty="0">
                <a:latin typeface="Calibri" panose="020F0502020204030204" pitchFamily="34" charset="0"/>
              </a:rPr>
              <a:t>Akademie věd České republiky 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q"/>
            </a:pPr>
            <a:r>
              <a:rPr lang="cs-CZ" sz="2400" dirty="0" smtClean="0">
                <a:latin typeface="Calibri" panose="020F0502020204030204" pitchFamily="34" charset="0"/>
              </a:rPr>
              <a:t>Moravská zemská knihovna </a:t>
            </a:r>
            <a:r>
              <a:rPr lang="cs-CZ" sz="2400" dirty="0">
                <a:latin typeface="Calibri" panose="020F0502020204030204" pitchFamily="34" charset="0"/>
              </a:rPr>
              <a:t>v Brně 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q"/>
            </a:pPr>
            <a:r>
              <a:rPr lang="cs-CZ" sz="2400" dirty="0" smtClean="0">
                <a:latin typeface="Calibri" panose="020F0502020204030204" pitchFamily="34" charset="0"/>
              </a:rPr>
              <a:t>Vědecká knihovna </a:t>
            </a:r>
            <a:r>
              <a:rPr lang="cs-CZ" sz="2400" dirty="0">
                <a:latin typeface="Calibri" panose="020F0502020204030204" pitchFamily="34" charset="0"/>
              </a:rPr>
              <a:t>v Olomouci 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q"/>
            </a:pPr>
            <a:r>
              <a:rPr lang="cs-CZ" sz="2400" dirty="0">
                <a:latin typeface="Calibri" panose="020F0502020204030204" pitchFamily="34" charset="0"/>
              </a:rPr>
              <a:t>Národní </a:t>
            </a:r>
            <a:r>
              <a:rPr lang="cs-CZ" sz="2400" dirty="0" smtClean="0">
                <a:latin typeface="Calibri" panose="020F0502020204030204" pitchFamily="34" charset="0"/>
              </a:rPr>
              <a:t>lékařská knihovna</a:t>
            </a: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5443A-1A93-4B6E-AEC1-900D0F686F87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0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sah 6"/>
          <p:cNvSpPr>
            <a:spLocks noGrp="1"/>
          </p:cNvSpPr>
          <p:nvPr>
            <p:ph idx="1"/>
          </p:nvPr>
        </p:nvSpPr>
        <p:spPr>
          <a:xfrm>
            <a:off x="395288" y="692696"/>
            <a:ext cx="8225073" cy="5616624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b="1" dirty="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cs-CZ" altLang="cs-CZ" b="1" dirty="0" smtClean="0"/>
              <a:t>Meziknihovní služby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dirty="0" smtClean="0"/>
              <a:t> </a:t>
            </a:r>
            <a:r>
              <a:rPr lang="cs-CZ" altLang="cs-CZ" sz="2800" dirty="0" smtClean="0"/>
              <a:t>meziknihovní 	  </a:t>
            </a:r>
            <a:r>
              <a:rPr lang="cs-CZ" altLang="cs-CZ" sz="2400" dirty="0" smtClean="0"/>
              <a:t>meziknihovní </a:t>
            </a:r>
            <a:r>
              <a:rPr lang="cs-CZ" altLang="cs-CZ" sz="2800" dirty="0" smtClean="0"/>
              <a:t>            meziknihovní</a:t>
            </a:r>
          </a:p>
          <a:p>
            <a:pPr eaLnBrk="1" hangingPunct="1">
              <a:buNone/>
            </a:pPr>
            <a:r>
              <a:rPr lang="cs-CZ" altLang="cs-CZ" sz="2800" dirty="0" smtClean="0"/>
              <a:t>výpůjční služby	</a:t>
            </a:r>
            <a:r>
              <a:rPr lang="cs-CZ" altLang="cs-CZ" sz="2800" dirty="0"/>
              <a:t> </a:t>
            </a:r>
            <a:r>
              <a:rPr lang="cs-CZ" altLang="cs-CZ" sz="2400" dirty="0"/>
              <a:t>reprografické</a:t>
            </a:r>
            <a:r>
              <a:rPr lang="cs-CZ" altLang="cs-CZ" sz="2800" dirty="0"/>
              <a:t> </a:t>
            </a:r>
            <a:r>
              <a:rPr lang="cs-CZ" altLang="cs-CZ" sz="2800" dirty="0" smtClean="0"/>
              <a:t>	           informační služby</a:t>
            </a:r>
          </a:p>
          <a:p>
            <a:pPr eaLnBrk="1" hangingPunct="1">
              <a:buNone/>
            </a:pPr>
            <a:r>
              <a:rPr lang="cs-CZ" altLang="cs-CZ" sz="2800" dirty="0"/>
              <a:t>                                        </a:t>
            </a:r>
            <a:r>
              <a:rPr lang="cs-CZ" altLang="cs-CZ" sz="2400" dirty="0" smtClean="0"/>
              <a:t>služby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sz="28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2600" dirty="0" smtClean="0"/>
              <a:t>meziknihovní výpůjční služby    meziknihovní výpůjční služby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2600" dirty="0" smtClean="0"/>
              <a:t>		</a:t>
            </a:r>
            <a:r>
              <a:rPr lang="cs-CZ" altLang="cs-CZ" sz="2600" b="1" dirty="0" smtClean="0"/>
              <a:t>mezinárodní</a:t>
            </a:r>
            <a:r>
              <a:rPr lang="cs-CZ" altLang="cs-CZ" sz="2600" dirty="0" smtClean="0"/>
              <a:t>				</a:t>
            </a:r>
            <a:r>
              <a:rPr lang="cs-CZ" altLang="cs-CZ" sz="2600" b="1" dirty="0" smtClean="0"/>
              <a:t>vnitrostátní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sz="2600" b="1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dirty="0" smtClean="0"/>
              <a:t> </a:t>
            </a:r>
          </a:p>
        </p:txBody>
      </p:sp>
      <p:sp>
        <p:nvSpPr>
          <p:cNvPr id="2" name="Ovál 1"/>
          <p:cNvSpPr/>
          <p:nvPr/>
        </p:nvSpPr>
        <p:spPr>
          <a:xfrm>
            <a:off x="395288" y="1557338"/>
            <a:ext cx="2592387" cy="165576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prstClr val="white"/>
              </a:solidFill>
            </a:endParaRPr>
          </a:p>
        </p:txBody>
      </p:sp>
      <p:cxnSp>
        <p:nvCxnSpPr>
          <p:cNvPr id="4" name="Přímá spojnice se šipkou 3"/>
          <p:cNvCxnSpPr/>
          <p:nvPr/>
        </p:nvCxnSpPr>
        <p:spPr>
          <a:xfrm>
            <a:off x="4160912" y="2465497"/>
            <a:ext cx="0" cy="792162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>
            <a:off x="4126970" y="2489703"/>
            <a:ext cx="2560353" cy="723397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H="1">
            <a:off x="1952022" y="2510056"/>
            <a:ext cx="2180253" cy="703044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H="1">
            <a:off x="1619672" y="2483807"/>
            <a:ext cx="2541240" cy="2673301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4166023" y="2483807"/>
            <a:ext cx="3094194" cy="2673301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900" b="1" dirty="0" smtClean="0"/>
              <a:t/>
            </a:r>
            <a:br>
              <a:rPr lang="cs-CZ" sz="900" b="1" dirty="0" smtClean="0"/>
            </a:br>
            <a:r>
              <a:rPr lang="cs-CZ" sz="3600" b="1" dirty="0" smtClean="0">
                <a:solidFill>
                  <a:srgbClr val="C00000"/>
                </a:solidFill>
              </a:rPr>
              <a:t>Meziknihovní služby - dělení</a:t>
            </a:r>
            <a:endParaRPr lang="cs-CZ" sz="3600" b="1" dirty="0">
              <a:solidFill>
                <a:srgbClr val="C00000"/>
              </a:solidFill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F4A6CA-DFFF-4DB3-B9CA-CFA3A8283CF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t>19.4.2016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14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200" dirty="0" smtClean="0">
                <a:solidFill>
                  <a:srgbClr val="CE3736"/>
                </a:solidFill>
              </a:rPr>
              <a:t>Hierarchie</a:t>
            </a: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47248" cy="4575746"/>
          </a:xfrm>
        </p:spPr>
        <p:txBody>
          <a:bodyPr lIns="0" tIns="0" rIns="0" bIns="0">
            <a:normAutofit fontScale="92500"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Národní knihovna ČR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= národní centrum MS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koordinuje a metodicky usměrňuje spolupráci knihoven v MS v ČR a metodicky odpovídá za oblast MS v ČR, reprezentuje v zahraničí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24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Specializované knihovny</a:t>
            </a:r>
            <a:endParaRPr lang="cs-CZ" sz="26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ve spolupráci s NK ČR plní funkci center MS v oblasti své </a:t>
            </a:r>
            <a:r>
              <a:rPr lang="cs-CZ" sz="2400" dirty="0" smtClean="0">
                <a:latin typeface="Calibri" panose="020F0502020204030204" pitchFamily="34" charset="0"/>
              </a:rPr>
              <a:t>specializace</a:t>
            </a:r>
          </a:p>
          <a:p>
            <a:pPr>
              <a:buClr>
                <a:srgbClr val="CE3736"/>
              </a:buClr>
            </a:pPr>
            <a:r>
              <a:rPr lang="cs-CZ" sz="2400" dirty="0" smtClean="0">
                <a:latin typeface="Calibri" panose="020F0502020204030204" pitchFamily="34" charset="0"/>
              </a:rPr>
              <a:t>knihovny </a:t>
            </a:r>
            <a:r>
              <a:rPr lang="cs-CZ" sz="2400" dirty="0">
                <a:latin typeface="Calibri" panose="020F0502020204030204" pitchFamily="34" charset="0"/>
              </a:rPr>
              <a:t>se specializovaným knihovním fondem, které jsou  součástí systému knihoven </a:t>
            </a:r>
            <a:r>
              <a:rPr lang="cs-CZ" sz="2400" dirty="0" smtClean="0">
                <a:latin typeface="Calibri" panose="020F0502020204030204" pitchFamily="34" charset="0"/>
              </a:rPr>
              <a:t>vykonávajících </a:t>
            </a:r>
            <a:r>
              <a:rPr lang="cs-CZ" sz="2400" dirty="0">
                <a:latin typeface="Calibri" panose="020F0502020204030204" pitchFamily="34" charset="0"/>
              </a:rPr>
              <a:t>koordinační, odborné, informační, vzdělávací, analytické, výzkumné, metodické a poradenské  činnosti. 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400" dirty="0" smtClean="0">
                <a:latin typeface="Calibri" panose="020F0502020204030204" pitchFamily="34" charset="0"/>
              </a:rPr>
              <a:t>např</a:t>
            </a:r>
            <a:r>
              <a:rPr lang="cs-CZ" sz="2400" dirty="0">
                <a:latin typeface="Calibri" panose="020F0502020204030204" pitchFamily="34" charset="0"/>
              </a:rPr>
              <a:t>.: NTK, NLK, KNAV…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5D6D-2B2B-4D0F-97FF-A0F377516211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00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47248" cy="4575746"/>
          </a:xfrm>
        </p:spPr>
        <p:txBody>
          <a:bodyPr lIns="0" tIns="0" rIns="0" bIns="0">
            <a:normAutofit fontScale="92500" lnSpcReduction="20000"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400" b="1" dirty="0">
                <a:solidFill>
                  <a:srgbClr val="002060"/>
                </a:solidFill>
                <a:latin typeface="Calibri" panose="020F0502020204030204" pitchFamily="34" charset="0"/>
              </a:rPr>
              <a:t>Krajské knihovny (krajská centra MS</a:t>
            </a:r>
            <a: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  <a:endParaRPr lang="cs-CZ" sz="24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koordinují a metodicky usměrňují ve spolupráci s Národním centrem MS činnost a spolupráci knihoven v MS v jednotlivých krajích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garantují dostupnost domácí produkce knihovních dokumentů pro knihovny v regionu a dostupnost regionální produkce dokumentů pro knihovny ČR (povinný výtisk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</a:p>
          <a:p>
            <a:pPr>
              <a:buClr>
                <a:srgbClr val="CE3736"/>
              </a:buClr>
            </a:pP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Knihovny pověřené </a:t>
            </a:r>
            <a:r>
              <a:rPr lang="cs-CZ" sz="2400" b="1" dirty="0">
                <a:solidFill>
                  <a:srgbClr val="002060"/>
                </a:solidFill>
                <a:latin typeface="Calibri" panose="020F0502020204030204" pitchFamily="34" charset="0"/>
              </a:rPr>
              <a:t>výkonem </a:t>
            </a:r>
            <a: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regionálních funkcí</a:t>
            </a:r>
          </a:p>
          <a:p>
            <a:pPr>
              <a:buClr>
                <a:srgbClr val="CE3736"/>
              </a:buClr>
            </a:pPr>
            <a:r>
              <a:rPr lang="cs-CZ" sz="2400" dirty="0" smtClean="0">
                <a:latin typeface="Calibri" panose="020F0502020204030204" pitchFamily="34" charset="0"/>
              </a:rPr>
              <a:t>knihovnám doporučeno využívat přednostně zdrojů v regionu (k pokrytí nákladů na MS využívány prostředky na zabezpečení regionálních </a:t>
            </a:r>
            <a:r>
              <a:rPr lang="cs-CZ" sz="2400" dirty="0" err="1" smtClean="0">
                <a:latin typeface="Calibri" panose="020F0502020204030204" pitchFamily="34" charset="0"/>
              </a:rPr>
              <a:t>fcí</a:t>
            </a:r>
            <a:r>
              <a:rPr lang="cs-CZ" sz="2400" dirty="0" smtClean="0">
                <a:latin typeface="Calibri" panose="020F0502020204030204" pitchFamily="34" charset="0"/>
              </a:rPr>
              <a:t>) =˃ v rámci svého regionu poskytují MS ze svých fondů zdarma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2400" b="1" dirty="0" smtClean="0">
                <a:latin typeface="Calibri" panose="020F0502020204030204" pitchFamily="34" charset="0"/>
              </a:rPr>
              <a:t>Krajské a pověřené knihovny: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  <a:hlinkClick r:id="rId4"/>
              </a:rPr>
              <a:t>http://</a:t>
            </a:r>
            <a:r>
              <a:rPr lang="cs-CZ" sz="2400" dirty="0" smtClean="0">
                <a:latin typeface="Calibri" panose="020F0502020204030204" pitchFamily="34" charset="0"/>
                <a:hlinkClick r:id="rId4"/>
              </a:rPr>
              <a:t>ipk.nkp.cz/programy-podpory/regionalni-funkce-verejnych-knihoven/adresar-metodickych-oddeleni-krajskych-a-poverenych-knihoven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2400" dirty="0" smtClean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5FDE-587C-4689-98E9-DA3DB9751B14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61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9768" y="492432"/>
            <a:ext cx="8229600" cy="962781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Doporučení </a:t>
            </a:r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IFLA*</a:t>
            </a:r>
            <a:r>
              <a:rPr lang="cs-CZ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cs-CZ" sz="36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endParaRPr lang="cs-CZ" sz="3600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92788"/>
            <a:ext cx="8147248" cy="4888540"/>
          </a:xfrm>
        </p:spPr>
        <p:txBody>
          <a:bodyPr lIns="0" tIns="0" rIns="0" bIns="0">
            <a:normAutofit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…pro dožádanou knihovnu</a:t>
            </a:r>
          </a:p>
          <a:p>
            <a:pPr>
              <a:buClr>
                <a:srgbClr val="CE3736"/>
              </a:buClr>
            </a:pPr>
            <a:r>
              <a:rPr lang="cs-CZ" sz="2200" dirty="0" smtClean="0">
                <a:latin typeface="Calibri" panose="020F0502020204030204" pitchFamily="34" charset="0"/>
              </a:rPr>
              <a:t>užít </a:t>
            </a:r>
            <a:r>
              <a:rPr lang="cs-CZ" sz="2200" dirty="0">
                <a:latin typeface="Calibri" panose="020F0502020204030204" pitchFamily="34" charset="0"/>
              </a:rPr>
              <a:t>zkušeností svých zaměstnanců při vyřizování požadavků a expedici dokumentů ze skladišť pro minimalizaci chyb a omylů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používat nejrychlejší možnou metodu doručení 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vyřídit požadavek nejlepším možným způsobem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mít jistotu, že licenční smlouvy obsahují i ustanovení o využití online zdrojů pro MS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vytvořit </a:t>
            </a:r>
            <a:r>
              <a:rPr lang="cs-CZ" sz="2200" dirty="0" smtClean="0">
                <a:latin typeface="Calibri" panose="020F0502020204030204" pitchFamily="34" charset="0"/>
              </a:rPr>
              <a:t>vlastní online </a:t>
            </a:r>
            <a:r>
              <a:rPr lang="cs-CZ" sz="2200" dirty="0">
                <a:latin typeface="Calibri" panose="020F0502020204030204" pitchFamily="34" charset="0"/>
              </a:rPr>
              <a:t>formulář pro objednání dokumentů a/nebo spolupracovat s dalšími MS/DDS systémy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zpracovat svoji strategii a zásady MS a vystavit je na www stránkách</a:t>
            </a:r>
          </a:p>
          <a:p>
            <a:pPr>
              <a:buClr>
                <a:srgbClr val="CE3736"/>
              </a:buClr>
            </a:pPr>
            <a:r>
              <a:rPr lang="cs-CZ" sz="2200" dirty="0">
                <a:latin typeface="Calibri" panose="020F0502020204030204" pitchFamily="34" charset="0"/>
              </a:rPr>
              <a:t>přijímat IFLA vouchery jako platidlo za poskytnuté služby 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8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endParaRPr lang="cs-CZ" sz="800" dirty="0" smtClean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1800" i="1" dirty="0" smtClean="0">
                <a:latin typeface="Calibri" panose="020F0502020204030204" pitchFamily="34" charset="0"/>
              </a:rPr>
              <a:t>* IFLA = </a:t>
            </a:r>
            <a:r>
              <a:rPr lang="cs-CZ" sz="1800" b="1" i="1" dirty="0" smtClean="0">
                <a:latin typeface="Calibri" panose="020F0502020204030204" pitchFamily="34" charset="0"/>
              </a:rPr>
              <a:t>I</a:t>
            </a:r>
            <a:r>
              <a:rPr lang="cs-CZ" sz="1800" i="1" dirty="0" smtClean="0">
                <a:latin typeface="Calibri" panose="020F0502020204030204" pitchFamily="34" charset="0"/>
              </a:rPr>
              <a:t>nternational </a:t>
            </a:r>
            <a:r>
              <a:rPr lang="cs-CZ" sz="1800" b="1" i="1" dirty="0" err="1" smtClean="0">
                <a:latin typeface="Calibri" panose="020F0502020204030204" pitchFamily="34" charset="0"/>
              </a:rPr>
              <a:t>F</a:t>
            </a:r>
            <a:r>
              <a:rPr lang="cs-CZ" sz="1800" i="1" dirty="0" err="1" smtClean="0">
                <a:latin typeface="Calibri" panose="020F0502020204030204" pitchFamily="34" charset="0"/>
              </a:rPr>
              <a:t>ederation</a:t>
            </a:r>
            <a:r>
              <a:rPr lang="cs-CZ" sz="1800" i="1" dirty="0" smtClean="0">
                <a:latin typeface="Calibri" panose="020F0502020204030204" pitchFamily="34" charset="0"/>
              </a:rPr>
              <a:t> </a:t>
            </a:r>
            <a:r>
              <a:rPr lang="cs-CZ" sz="1800" i="1" dirty="0" err="1" smtClean="0">
                <a:latin typeface="Calibri" panose="020F0502020204030204" pitchFamily="34" charset="0"/>
              </a:rPr>
              <a:t>of</a:t>
            </a:r>
            <a:r>
              <a:rPr lang="cs-CZ" sz="1800" i="1" dirty="0" smtClean="0">
                <a:latin typeface="Calibri" panose="020F0502020204030204" pitchFamily="34" charset="0"/>
              </a:rPr>
              <a:t> </a:t>
            </a:r>
            <a:r>
              <a:rPr lang="cs-CZ" sz="1800" b="1" i="1" dirty="0" err="1" smtClean="0">
                <a:latin typeface="Calibri" panose="020F0502020204030204" pitchFamily="34" charset="0"/>
              </a:rPr>
              <a:t>L</a:t>
            </a:r>
            <a:r>
              <a:rPr lang="cs-CZ" sz="1800" i="1" dirty="0" err="1" smtClean="0">
                <a:latin typeface="Calibri" panose="020F0502020204030204" pitchFamily="34" charset="0"/>
              </a:rPr>
              <a:t>ibrary</a:t>
            </a:r>
            <a:r>
              <a:rPr lang="cs-CZ" sz="1800" i="1" dirty="0" smtClean="0">
                <a:latin typeface="Calibri" panose="020F0502020204030204" pitchFamily="34" charset="0"/>
              </a:rPr>
              <a:t> </a:t>
            </a:r>
            <a:r>
              <a:rPr lang="cs-CZ" sz="1800" b="1" i="1" dirty="0" err="1" smtClean="0">
                <a:latin typeface="Calibri" panose="020F0502020204030204" pitchFamily="34" charset="0"/>
              </a:rPr>
              <a:t>A</a:t>
            </a:r>
            <a:r>
              <a:rPr lang="cs-CZ" sz="1800" i="1" dirty="0" err="1" smtClean="0">
                <a:latin typeface="Calibri" panose="020F0502020204030204" pitchFamily="34" charset="0"/>
              </a:rPr>
              <a:t>ssociations</a:t>
            </a:r>
            <a:r>
              <a:rPr lang="cs-CZ" sz="1800" i="1" dirty="0" smtClean="0">
                <a:latin typeface="Calibri" panose="020F0502020204030204" pitchFamily="34" charset="0"/>
              </a:rPr>
              <a:t> and </a:t>
            </a:r>
            <a:r>
              <a:rPr lang="cs-CZ" sz="1800" i="1" dirty="0" err="1" smtClean="0">
                <a:latin typeface="Calibri" panose="020F0502020204030204" pitchFamily="34" charset="0"/>
              </a:rPr>
              <a:t>Institutions</a:t>
            </a:r>
            <a:endParaRPr lang="cs-CZ" sz="1800" i="1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155BE-713C-4CA2-9632-6DD62CBA8C7E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005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Autorský zákon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719762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Předmětem práva autorského je dílo literární a jiné dílo umělecké a dílo vědecké, které je jedinečným výsledkem tvůrčí činnosti </a:t>
            </a:r>
            <a:r>
              <a:rPr lang="cs-CZ" sz="2400" dirty="0" smtClean="0">
                <a:latin typeface="Calibri" panose="020F0502020204030204" pitchFamily="34" charset="0"/>
              </a:rPr>
              <a:t>autora…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Majetková práva trvají, pokud není dále stanoveno jinak, po dobu autorova života a </a:t>
            </a:r>
            <a:r>
              <a:rPr lang="cs-CZ" sz="2400" b="1" dirty="0">
                <a:latin typeface="Calibri" panose="020F0502020204030204" pitchFamily="34" charset="0"/>
              </a:rPr>
              <a:t>70 let po jeho smrti</a:t>
            </a:r>
            <a:r>
              <a:rPr lang="cs-CZ" sz="2400" dirty="0" smtClean="0">
                <a:latin typeface="Calibri" panose="020F0502020204030204" pitchFamily="34" charset="0"/>
              </a:rPr>
              <a:t>.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Dílo, u kterého uplynula doba trvání majetkových práv, může každý bez dalšího </a:t>
            </a:r>
            <a:r>
              <a:rPr lang="cs-CZ" sz="2400" b="1" dirty="0">
                <a:latin typeface="Calibri" panose="020F0502020204030204" pitchFamily="34" charset="0"/>
              </a:rPr>
              <a:t>volně</a:t>
            </a:r>
            <a:r>
              <a:rPr lang="cs-CZ" sz="2400" dirty="0">
                <a:latin typeface="Calibri" panose="020F0502020204030204" pitchFamily="34" charset="0"/>
              </a:rPr>
              <a:t> </a:t>
            </a:r>
            <a:r>
              <a:rPr lang="cs-CZ" sz="2400" dirty="0" smtClean="0">
                <a:latin typeface="Calibri" panose="020F0502020204030204" pitchFamily="34" charset="0"/>
              </a:rPr>
              <a:t>užít...</a:t>
            </a: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39E9-DD31-4252-B6EF-A7FF8B0EDED3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365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7028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>
                <a:solidFill>
                  <a:srgbClr val="CE3736"/>
                </a:solidFill>
                <a:latin typeface="Calibri" panose="020F0502020204030204" pitchFamily="34" charset="0"/>
              </a:rPr>
              <a:t>Osnova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lIns="0" tIns="0" rIns="0" bIns="0">
            <a:normAutofit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Situace v knihovnictví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Vymezení pojmů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Legislativní rámec MS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Systém knihoven a doporučení IFLA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Metodika práce a žádanky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MS pro praxi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MS v NTK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BAB0-10EA-4C47-85BA-39EDA5EB70D2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26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Autorský zákon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719762"/>
          </a:xfr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800" b="1" dirty="0">
                <a:latin typeface="Calibri" panose="020F0502020204030204" pitchFamily="34" charset="0"/>
              </a:rPr>
              <a:t>Volná </a:t>
            </a:r>
            <a:r>
              <a:rPr lang="cs-CZ" sz="2800" b="1" dirty="0" smtClean="0">
                <a:latin typeface="Calibri" panose="020F0502020204030204" pitchFamily="34" charset="0"/>
              </a:rPr>
              <a:t>užití</a:t>
            </a:r>
            <a:endParaRPr lang="cs-CZ" sz="2800" b="1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(1) Za užití díla podle tohoto zákona se nepovažuje </a:t>
            </a:r>
            <a:r>
              <a:rPr lang="cs-CZ" sz="2400" b="1" dirty="0">
                <a:latin typeface="Calibri" panose="020F0502020204030204" pitchFamily="34" charset="0"/>
              </a:rPr>
              <a:t>užití pro osobní potřebu fyzické osoby</a:t>
            </a:r>
            <a:r>
              <a:rPr lang="cs-CZ" sz="2400" dirty="0">
                <a:latin typeface="Calibri" panose="020F0502020204030204" pitchFamily="34" charset="0"/>
              </a:rPr>
              <a:t>, jehož účelem není dosažení přímého nebo nepřímého hospodářského nebo obchodního prospěchu, nestanoví-li tento zákon jinak</a:t>
            </a:r>
            <a:r>
              <a:rPr lang="cs-CZ" sz="2400" dirty="0" smtClean="0">
                <a:latin typeface="Calibri" panose="020F0502020204030204" pitchFamily="34" charset="0"/>
              </a:rPr>
              <a:t>.</a:t>
            </a: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(2) Do práva autorského tak nezasahuje ten, kdo </a:t>
            </a:r>
            <a:r>
              <a:rPr lang="cs-CZ" sz="2400" b="1" dirty="0">
                <a:latin typeface="Calibri" panose="020F0502020204030204" pitchFamily="34" charset="0"/>
              </a:rPr>
              <a:t>pro svou osobní potřebu zhotoví záznam, rozmnoženinu nebo napodobeninu</a:t>
            </a:r>
            <a:r>
              <a:rPr lang="cs-CZ" sz="2400" dirty="0">
                <a:latin typeface="Calibri" panose="020F0502020204030204" pitchFamily="34" charset="0"/>
              </a:rPr>
              <a:t> díla</a:t>
            </a:r>
            <a:r>
              <a:rPr lang="cs-CZ" sz="2400" dirty="0" smtClean="0">
                <a:latin typeface="Calibri" panose="020F0502020204030204" pitchFamily="34" charset="0"/>
              </a:rPr>
              <a:t>.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990D-3A96-4FC6-B4F0-4FFF01D6235A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93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Autorský zákon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147248" cy="4858917"/>
          </a:xfrm>
        </p:spPr>
        <p:txBody>
          <a:bodyPr lIns="0" tIns="0" rIns="0" bIns="0">
            <a:normAutofit fontScale="92500" lnSpcReduction="20000"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3000" b="1" dirty="0">
                <a:latin typeface="Calibri" panose="020F0502020204030204" pitchFamily="34" charset="0"/>
              </a:rPr>
              <a:t>Volná </a:t>
            </a:r>
            <a:r>
              <a:rPr lang="cs-CZ" sz="3000" b="1" dirty="0" smtClean="0">
                <a:latin typeface="Calibri" panose="020F0502020204030204" pitchFamily="34" charset="0"/>
              </a:rPr>
              <a:t>užití</a:t>
            </a:r>
            <a:endParaRPr lang="cs-CZ" sz="3000" b="1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Rozmnožování na papír nebo na podobný </a:t>
            </a:r>
            <a:r>
              <a:rPr lang="cs-CZ" sz="2400" dirty="0" smtClean="0">
                <a:latin typeface="Calibri" panose="020F0502020204030204" pitchFamily="34" charset="0"/>
              </a:rPr>
              <a:t>podklad</a:t>
            </a: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(1) Do práva autorského </a:t>
            </a:r>
            <a:r>
              <a:rPr lang="cs-CZ" sz="2400" dirty="0" smtClean="0">
                <a:latin typeface="Calibri" panose="020F0502020204030204" pitchFamily="34" charset="0"/>
              </a:rPr>
              <a:t>nezasahuje</a:t>
            </a: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i="1" dirty="0">
                <a:latin typeface="Calibri" panose="020F0502020204030204" pitchFamily="34" charset="0"/>
              </a:rPr>
              <a:t>a) fyzická osoba, která pro svou osobní potřebu</a:t>
            </a:r>
            <a:r>
              <a:rPr lang="cs-CZ" sz="2400" i="1" dirty="0" smtClean="0">
                <a:latin typeface="Calibri" panose="020F0502020204030204" pitchFamily="34" charset="0"/>
              </a:rPr>
              <a:t>,</a:t>
            </a:r>
            <a:endParaRPr lang="cs-CZ" sz="2400" i="1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i="1" dirty="0">
                <a:latin typeface="Calibri" panose="020F0502020204030204" pitchFamily="34" charset="0"/>
              </a:rPr>
              <a:t>b) právnická osoba nebo podnikající fyzická osoba, která pro svou vlastní vnitřní potřebu</a:t>
            </a:r>
            <a:r>
              <a:rPr lang="cs-CZ" sz="2400" i="1" dirty="0" smtClean="0">
                <a:latin typeface="Calibri" panose="020F0502020204030204" pitchFamily="34" charset="0"/>
              </a:rPr>
              <a:t>,</a:t>
            </a:r>
            <a:endParaRPr lang="cs-CZ" sz="2400" i="1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i="1" dirty="0">
                <a:latin typeface="Calibri" panose="020F0502020204030204" pitchFamily="34" charset="0"/>
              </a:rPr>
              <a:t>c) ten, kdo na objednávku pro osobní potřebu fyzické osoby</a:t>
            </a:r>
            <a:r>
              <a:rPr lang="cs-CZ" sz="2400" i="1" dirty="0" smtClean="0">
                <a:latin typeface="Calibri" panose="020F0502020204030204" pitchFamily="34" charset="0"/>
              </a:rPr>
              <a:t>,</a:t>
            </a:r>
            <a:endParaRPr lang="cs-CZ" sz="2400" i="1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i="1" dirty="0">
                <a:latin typeface="Calibri" panose="020F0502020204030204" pitchFamily="34" charset="0"/>
              </a:rPr>
              <a:t>d) ten, kdo na objednávku pro vlastní vnitřní potřebu právnické osoby nebo podnikající fyzické </a:t>
            </a:r>
            <a:r>
              <a:rPr lang="cs-CZ" sz="2400" i="1" dirty="0" smtClean="0">
                <a:latin typeface="Calibri" panose="020F0502020204030204" pitchFamily="34" charset="0"/>
              </a:rPr>
              <a:t>osoby</a:t>
            </a:r>
            <a:endParaRPr lang="cs-CZ" sz="2400" i="1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</a:rPr>
              <a:t>zhotoví tiskovou rozmnoženinu díla na papír nebo podobný podklad fotografickou technikou nebo jiným postupem s podobnými </a:t>
            </a:r>
            <a:r>
              <a:rPr lang="cs-CZ" sz="2400" dirty="0" smtClean="0">
                <a:latin typeface="Calibri" panose="020F0502020204030204" pitchFamily="34" charset="0"/>
              </a:rPr>
              <a:t>účinky…</a:t>
            </a: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E169-60AE-4604-B7A7-F0BB0EEE8D85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78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Autorský zákon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147248" cy="4858917"/>
          </a:xfrm>
        </p:spPr>
        <p:txBody>
          <a:bodyPr lIns="0" tIns="0" rIns="0" bIns="0">
            <a:normAutofit lnSpcReduction="10000"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b="1" dirty="0">
                <a:latin typeface="Calibri" panose="020F0502020204030204" pitchFamily="34" charset="0"/>
              </a:rPr>
              <a:t>Volná </a:t>
            </a:r>
            <a:r>
              <a:rPr lang="cs-CZ" sz="2800" b="1" dirty="0" smtClean="0">
                <a:latin typeface="Calibri" panose="020F0502020204030204" pitchFamily="34" charset="0"/>
              </a:rPr>
              <a:t>užití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… </a:t>
            </a:r>
            <a:r>
              <a:rPr lang="cs-CZ" sz="2400" dirty="0">
                <a:latin typeface="Calibri" panose="020F0502020204030204" pitchFamily="34" charset="0"/>
              </a:rPr>
              <a:t>je dovoleno pořídit si za podmínek § 30 odst. 2 AZ (nekomerčně, pro svou potřebu) jakoukoliv - tedy i digitální - kopii autorského díla. Pokud knihovna při tom asistuje - ať pasivně poskytnutím skeneru nebo aktivně asistencí knihovníka - jen a pouze pomáhá uplatnění subjektivního ústavně garantovaného politického práva vyhledávat a šířit informace (viz čl. 17 odst. 4 Listiny základních práv a svobod). </a:t>
            </a:r>
            <a:r>
              <a:rPr lang="cs-CZ" sz="2400" b="1" dirty="0" smtClean="0">
                <a:latin typeface="Calibri" panose="020F0502020204030204" pitchFamily="34" charset="0"/>
              </a:rPr>
              <a:t/>
            </a:r>
            <a:br>
              <a:rPr lang="cs-CZ" sz="2400" b="1" dirty="0" smtClean="0">
                <a:latin typeface="Calibri" panose="020F0502020204030204" pitchFamily="34" charset="0"/>
              </a:rPr>
            </a:br>
            <a:endParaRPr lang="cs-CZ" sz="900" b="1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900" b="1" dirty="0">
                <a:latin typeface="Calibri" panose="020F0502020204030204" pitchFamily="34" charset="0"/>
              </a:rPr>
              <a:t/>
            </a:r>
            <a:br>
              <a:rPr lang="cs-CZ" sz="900" b="1" dirty="0">
                <a:latin typeface="Calibri" panose="020F0502020204030204" pitchFamily="34" charset="0"/>
              </a:rPr>
            </a:br>
            <a:r>
              <a:rPr lang="cs-CZ" sz="1800" b="1" dirty="0">
                <a:latin typeface="Calibri" panose="020F0502020204030204" pitchFamily="34" charset="0"/>
                <a:hlinkClick r:id="rId4"/>
              </a:rPr>
              <a:t>http://</a:t>
            </a:r>
            <a:r>
              <a:rPr lang="cs-CZ" sz="1800" b="1" dirty="0" smtClean="0">
                <a:latin typeface="Calibri" panose="020F0502020204030204" pitchFamily="34" charset="0"/>
                <a:hlinkClick r:id="rId4"/>
              </a:rPr>
              <a:t>oldknihovnam.nkp.cz/sekce.php3?page=03_Leg/01_LegPod/FAQ.htm&amp;PHPSESSID=931ca6c6ed1026ac269cf7dbd2cc231f</a:t>
            </a:r>
            <a:endParaRPr lang="cs-CZ" sz="1800" b="1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b="1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3C08-02FE-4355-9096-769304FE9801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168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Autorský zákon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40"/>
            <a:ext cx="8147248" cy="5328403"/>
          </a:xfrm>
        </p:spPr>
        <p:txBody>
          <a:bodyPr lIns="0" tIns="0" rIns="0" bIns="0">
            <a:normAutofit fontScale="92500" lnSpcReduction="20000"/>
          </a:bodyPr>
          <a:lstStyle/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3300" b="1" dirty="0" smtClean="0">
                <a:latin typeface="Calibri" panose="020F0502020204030204" pitchFamily="34" charset="0"/>
              </a:rPr>
              <a:t>Knihovní licence</a:t>
            </a:r>
            <a:endParaRPr lang="cs-CZ" sz="3300" b="1" dirty="0">
              <a:latin typeface="Calibri" panose="020F0502020204030204" pitchFamily="34" charset="0"/>
            </a:endParaRPr>
          </a:p>
          <a:p>
            <a:pPr marL="457200" indent="-457200">
              <a:lnSpc>
                <a:spcPct val="130000"/>
              </a:lnSpc>
              <a:buClr>
                <a:srgbClr val="CE3736"/>
              </a:buClr>
              <a:buAutoNum type="arabicParenBoth"/>
            </a:pPr>
            <a:r>
              <a:rPr lang="cs-CZ" sz="2400" b="1" dirty="0" smtClean="0">
                <a:latin typeface="Calibri" panose="020F0502020204030204" pitchFamily="34" charset="0"/>
              </a:rPr>
              <a:t>Do </a:t>
            </a:r>
            <a:r>
              <a:rPr lang="cs-CZ" sz="2400" b="1" dirty="0">
                <a:latin typeface="Calibri" panose="020F0502020204030204" pitchFamily="34" charset="0"/>
              </a:rPr>
              <a:t>práva autorského nezasahuje knihovna, archiv, muzeum, galerie, škola, vysoká škola a jiné nevýdělečné školské a vzdělávací </a:t>
            </a:r>
            <a:r>
              <a:rPr lang="cs-CZ" sz="2400" b="1" dirty="0" smtClean="0">
                <a:latin typeface="Calibri" panose="020F0502020204030204" pitchFamily="34" charset="0"/>
              </a:rPr>
              <a:t>zařízení </a:t>
            </a:r>
            <a:r>
              <a:rPr lang="cs-CZ" sz="2400" b="1" baseline="30000" dirty="0" smtClean="0">
                <a:latin typeface="Calibri" panose="020F0502020204030204" pitchFamily="34" charset="0"/>
              </a:rPr>
              <a:t>4)</a:t>
            </a:r>
            <a:r>
              <a:rPr lang="cs-CZ" sz="2400" b="1" dirty="0" smtClean="0">
                <a:latin typeface="Calibri" panose="020F0502020204030204" pitchFamily="34" charset="0"/>
              </a:rPr>
              <a:t>,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   c</a:t>
            </a:r>
            <a:r>
              <a:rPr lang="cs-CZ" sz="2400" dirty="0">
                <a:latin typeface="Calibri" panose="020F0502020204030204" pitchFamily="34" charset="0"/>
              </a:rPr>
              <a:t>) zpřístupňuje-li dílo, včetně </a:t>
            </a:r>
            <a:r>
              <a:rPr lang="cs-CZ" sz="2400" b="1" dirty="0">
                <a:latin typeface="Calibri" panose="020F0502020204030204" pitchFamily="34" charset="0"/>
              </a:rPr>
              <a:t>zhotovení jeho rozmnoženiny </a:t>
            </a:r>
            <a:r>
              <a:rPr lang="cs-CZ" sz="2400" dirty="0">
                <a:latin typeface="Calibri" panose="020F0502020204030204" pitchFamily="34" charset="0"/>
              </a:rPr>
              <a:t>nezbytné pro takové zpřístupnění, </a:t>
            </a:r>
            <a:r>
              <a:rPr lang="cs-CZ" sz="2400" b="1" dirty="0">
                <a:latin typeface="Calibri" panose="020F0502020204030204" pitchFamily="34" charset="0"/>
              </a:rPr>
              <a:t>které je součástí jeho sbírek </a:t>
            </a:r>
            <a:r>
              <a:rPr lang="cs-CZ" sz="2400" dirty="0">
                <a:latin typeface="Calibri" panose="020F0502020204030204" pitchFamily="34" charset="0"/>
              </a:rPr>
              <a:t>a jehož užití není předmětem prodejních nebo licenčních podmínek, s výjimkou sdělování díla způsobem uvedeným v § 18 odst. 2, jednotlivcům ze strany veřejnosti prostřednictvím k tomu určených technických zařízení umístěných v jeho objektech, a to </a:t>
            </a:r>
            <a:r>
              <a:rPr lang="cs-CZ" sz="2400" b="1" dirty="0">
                <a:latin typeface="Calibri" panose="020F0502020204030204" pitchFamily="34" charset="0"/>
              </a:rPr>
              <a:t>výhradně pro účely výzkumu nebo soukromého studia </a:t>
            </a:r>
            <a:r>
              <a:rPr lang="cs-CZ" sz="2400" dirty="0">
                <a:latin typeface="Calibri" panose="020F0502020204030204" pitchFamily="34" charset="0"/>
              </a:rPr>
              <a:t>takových osob, </a:t>
            </a:r>
            <a:r>
              <a:rPr lang="cs-CZ" sz="2400" b="1" dirty="0">
                <a:latin typeface="Calibri" panose="020F0502020204030204" pitchFamily="34" charset="0"/>
              </a:rPr>
              <a:t>a zamezí-li takovým osobám zhotovit rozmnoženinu díla</a:t>
            </a:r>
            <a:r>
              <a:rPr lang="cs-CZ" sz="2400" dirty="0">
                <a:latin typeface="Calibri" panose="020F0502020204030204" pitchFamily="34" charset="0"/>
              </a:rPr>
              <a:t>; ustanovení § 30a odst. 1 písm. c) a d) tím nejsou dotčena,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92A2-EA0B-49D8-9FCB-04BBEEA79F6E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241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719762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Zakládací listina </a:t>
            </a:r>
            <a:r>
              <a:rPr lang="cs-CZ" sz="2400" dirty="0" smtClean="0">
                <a:latin typeface="Calibri" panose="020F0502020204030204" pitchFamily="34" charset="0"/>
              </a:rPr>
              <a:t>NTK; Statut </a:t>
            </a:r>
            <a:r>
              <a:rPr lang="cs-CZ" sz="2400" dirty="0">
                <a:latin typeface="Calibri" panose="020F0502020204030204" pitchFamily="34" charset="0"/>
              </a:rPr>
              <a:t>NTK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Knihovní řád společnosti TECH, Knihovní řád VPK</a:t>
            </a:r>
            <a:r>
              <a:rPr lang="cs-CZ" sz="2400" b="1" dirty="0">
                <a:latin typeface="Calibri" panose="020F0502020204030204" pitchFamily="34" charset="0"/>
              </a:rPr>
              <a:t> 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Licenční smlouvy</a:t>
            </a:r>
          </a:p>
          <a:p>
            <a:pPr marL="0" indent="0">
              <a:buClr>
                <a:srgbClr val="CE3736"/>
              </a:buClr>
              <a:buNone/>
            </a:pPr>
            <a:endParaRPr lang="cs-CZ" sz="9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  <a:buFontTx/>
              <a:buChar char="-"/>
            </a:pPr>
            <a:r>
              <a:rPr lang="cs-CZ" sz="2400" dirty="0" smtClean="0">
                <a:latin typeface="Calibri" panose="020F0502020204030204" pitchFamily="34" charset="0"/>
              </a:rPr>
              <a:t>přesněji vymezují a upravují poskytování MS v konkrétních podmínkách (v NTK, v rámci konsorcia…)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- </a:t>
            </a:r>
            <a:r>
              <a:rPr lang="cs-CZ" sz="2400" smtClean="0">
                <a:latin typeface="Calibri" panose="020F0502020204030204" pitchFamily="34" charset="0"/>
              </a:rPr>
              <a:t>KŘ </a:t>
            </a:r>
            <a:r>
              <a:rPr lang="cs-CZ" sz="2400" smtClean="0">
                <a:latin typeface="Calibri" panose="020F0502020204030204" pitchFamily="34" charset="0"/>
              </a:rPr>
              <a:t>- </a:t>
            </a:r>
            <a:r>
              <a:rPr lang="cs-CZ" sz="2400" dirty="0" smtClean="0">
                <a:latin typeface="Calibri" panose="020F0502020204030204" pitchFamily="34" charset="0"/>
              </a:rPr>
              <a:t>bod 2 (vnitrostátní) a bod 3 (mezinárodní)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- licenční smlouvy: MS ano či ne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                            specifikace MS (pro koho, forma, rozsah)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př. </a:t>
            </a:r>
            <a:r>
              <a:rPr lang="cs-CZ" sz="2400" dirty="0" err="1" smtClean="0">
                <a:latin typeface="Calibri" panose="020F0502020204030204" pitchFamily="34" charset="0"/>
              </a:rPr>
              <a:t>Springer</a:t>
            </a:r>
            <a:r>
              <a:rPr lang="cs-CZ" sz="2400" dirty="0" smtClean="0">
                <a:latin typeface="Calibri" panose="020F0502020204030204" pitchFamily="34" charset="0"/>
              </a:rPr>
              <a:t>, </a:t>
            </a:r>
            <a:r>
              <a:rPr lang="cs-CZ" sz="2400" dirty="0" err="1" smtClean="0">
                <a:latin typeface="Calibri" panose="020F0502020204030204" pitchFamily="34" charset="0"/>
              </a:rPr>
              <a:t>ProQuest</a:t>
            </a:r>
            <a:endParaRPr lang="cs-CZ" sz="2400" dirty="0" smtClean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4B267-0561-4795-84DC-F8D50DA8D303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345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Metodika práce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43834"/>
            <a:ext cx="8147248" cy="5281791"/>
          </a:xfrm>
        </p:spPr>
        <p:txBody>
          <a:bodyPr lIns="0" tIns="0" rIns="0" bIns="0">
            <a:normAutofit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24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Podmínky meziknihovní </a:t>
            </a:r>
            <a:r>
              <a:rPr lang="cs-CZ" sz="2400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služby</a:t>
            </a:r>
            <a:r>
              <a:rPr lang="cs-CZ" sz="2400" b="1" u="sng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aktivní </a:t>
            </a:r>
            <a:r>
              <a:rPr lang="cs-CZ" sz="2400" b="1" dirty="0" smtClean="0">
                <a:latin typeface="Calibri" panose="020F0502020204030204" pitchFamily="34" charset="0"/>
              </a:rPr>
              <a:t>- </a:t>
            </a:r>
            <a:r>
              <a:rPr lang="cs-CZ" sz="2400" dirty="0">
                <a:latin typeface="Calibri" panose="020F0502020204030204" pitchFamily="34" charset="0"/>
              </a:rPr>
              <a:t>uživatel 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 u s í 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…být </a:t>
            </a:r>
            <a:r>
              <a:rPr lang="cs-CZ" sz="2400" dirty="0">
                <a:latin typeface="Calibri" panose="020F0502020204030204" pitchFamily="34" charset="0"/>
              </a:rPr>
              <a:t>registrovaným čtenářem žádající knihovny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…znát </a:t>
            </a:r>
            <a:r>
              <a:rPr lang="cs-CZ" sz="2400" dirty="0">
                <a:latin typeface="Calibri" panose="020F0502020204030204" pitchFamily="34" charset="0"/>
              </a:rPr>
              <a:t>základní bibliografické údaje žádaného </a:t>
            </a:r>
            <a:r>
              <a:rPr lang="cs-CZ" sz="2400" dirty="0" smtClean="0">
                <a:latin typeface="Calibri" panose="020F0502020204030204" pitchFamily="34" charset="0"/>
              </a:rPr>
              <a:t>dokumentu/citace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           ===˃ vyplní formulář</a:t>
            </a:r>
            <a:br>
              <a:rPr lang="cs-CZ" sz="2400" dirty="0" smtClean="0">
                <a:latin typeface="Calibri" panose="020F0502020204030204" pitchFamily="34" charset="0"/>
              </a:rPr>
            </a:b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Podmínky meziknihovní služby pasivní</a:t>
            </a:r>
            <a:br>
              <a:rPr lang="cs-CZ" sz="2400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= z našeho fondu</a:t>
            </a:r>
            <a:br>
              <a:rPr lang="cs-CZ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…partnerem je POUZE knihovna evidovaná na MK ČR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…výjimečně veřejná knihovna neevidovaná (vždy záleží na dožádané knihovně, jaká pravidla nastaví/jaké zkušenosti s danou institucí má….) 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X nevýhoda: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pro knihovnu neevidovanou nejsou závazné povinnosti dané Knihovním zákonem</a:t>
            </a:r>
            <a:endParaRPr lang="cs-CZ" sz="24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F911-E6C6-4D51-A357-FE37A710C586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814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Metodika práce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719762"/>
          </a:xfrm>
        </p:spPr>
        <p:txBody>
          <a:bodyPr lIns="0" tIns="0" rIns="0" bIns="0">
            <a:normAutofit/>
          </a:bodyPr>
          <a:lstStyle/>
          <a:p>
            <a:pPr marL="0" indent="0">
              <a:buClr>
                <a:srgbClr val="CE3736"/>
              </a:buClr>
              <a:buNone/>
            </a:pPr>
            <a:r>
              <a:rPr lang="cs-CZ" sz="800" dirty="0" smtClean="0">
                <a:latin typeface="Calibri" panose="020F0502020204030204" pitchFamily="34" charset="0"/>
              </a:rPr>
              <a:t/>
            </a:r>
            <a:br>
              <a:rPr lang="cs-CZ" sz="800" dirty="0" smtClean="0">
                <a:latin typeface="Calibri" panose="020F0502020204030204" pitchFamily="34" charset="0"/>
              </a:rPr>
            </a:br>
            <a:r>
              <a:rPr lang="cs-CZ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Žádanka </a:t>
            </a:r>
            <a:r>
              <a:rPr lang="cs-CZ" b="1" u="sng" dirty="0">
                <a:solidFill>
                  <a:srgbClr val="002060"/>
                </a:solidFill>
                <a:latin typeface="Calibri" panose="020F0502020204030204" pitchFamily="34" charset="0"/>
              </a:rPr>
              <a:t>MS</a:t>
            </a:r>
            <a:r>
              <a:rPr lang="cs-CZ" sz="2400" b="1" dirty="0" smtClean="0">
                <a:latin typeface="Calibri" panose="020F0502020204030204" pitchFamily="34" charset="0"/>
              </a:rPr>
              <a:t/>
            </a:r>
            <a:br>
              <a:rPr lang="cs-CZ" sz="2400" b="1" dirty="0" smtClean="0">
                <a:latin typeface="Calibri" panose="020F0502020204030204" pitchFamily="34" charset="0"/>
              </a:rPr>
            </a:br>
            <a:r>
              <a:rPr lang="cs-CZ" sz="2800" b="1" dirty="0" smtClean="0">
                <a:latin typeface="Calibri" panose="020F0502020204030204" pitchFamily="34" charset="0"/>
              </a:rPr>
              <a:t>- </a:t>
            </a:r>
            <a:r>
              <a:rPr lang="cs-CZ" sz="2800" dirty="0" smtClean="0">
                <a:latin typeface="Calibri" panose="020F0502020204030204" pitchFamily="34" charset="0"/>
              </a:rPr>
              <a:t>teritoriální </a:t>
            </a:r>
            <a:r>
              <a:rPr lang="cs-CZ" sz="2800" dirty="0">
                <a:latin typeface="Calibri" panose="020F0502020204030204" pitchFamily="34" charset="0"/>
              </a:rPr>
              <a:t>princip a odborný profil dožádané knihovny</a:t>
            </a:r>
          </a:p>
          <a:p>
            <a:pPr marL="0" indent="0">
              <a:buClr>
                <a:srgbClr val="CE3736"/>
              </a:buClr>
              <a:buNone/>
            </a:pPr>
            <a:r>
              <a:rPr lang="cs-CZ" sz="2800" dirty="0">
                <a:latin typeface="Calibri" panose="020F0502020204030204" pitchFamily="34" charset="0"/>
              </a:rPr>
              <a:t>- druhy:</a:t>
            </a:r>
          </a:p>
          <a:p>
            <a:pPr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jednotná žádanka MS určená k poštovnímu styku</a:t>
            </a:r>
            <a:br>
              <a:rPr lang="cs-CZ" sz="2800" dirty="0">
                <a:latin typeface="Calibri" panose="020F0502020204030204" pitchFamily="34" charset="0"/>
              </a:rPr>
            </a:br>
            <a:r>
              <a:rPr lang="cs-CZ" sz="2800" dirty="0">
                <a:latin typeface="Calibri" panose="020F0502020204030204" pitchFamily="34" charset="0"/>
              </a:rPr>
              <a:t>(vyhláška určuje patřičné náležitosti</a:t>
            </a:r>
            <a:r>
              <a:rPr lang="cs-CZ" sz="2800" dirty="0" smtClean="0">
                <a:latin typeface="Calibri" panose="020F0502020204030204" pitchFamily="34" charset="0"/>
              </a:rPr>
              <a:t>) – prakticky se nepoužívá</a:t>
            </a:r>
            <a:endParaRPr lang="cs-CZ" sz="28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elektronická žádanka MS (webový </a:t>
            </a:r>
            <a:r>
              <a:rPr lang="cs-CZ" sz="2800" dirty="0" smtClean="0">
                <a:latin typeface="Calibri" panose="020F0502020204030204" pitchFamily="34" charset="0"/>
              </a:rPr>
              <a:t>formulář)</a:t>
            </a:r>
            <a:endParaRPr lang="cs-CZ" sz="28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IFLA žádanka</a:t>
            </a:r>
          </a:p>
          <a:p>
            <a:pPr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4DCA6-4401-4D94-B2DE-1BC03818F006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218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0277" y="503669"/>
            <a:ext cx="8229600" cy="1053123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Metodika práce</a:t>
            </a:r>
            <a:b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- elektronická žádanka</a:t>
            </a:r>
            <a:r>
              <a:rPr lang="cs-CZ" sz="3200" dirty="0">
                <a:latin typeface="Calibri" panose="020F0502020204030204" pitchFamily="34" charset="0"/>
              </a:rPr>
              <a:t/>
            </a:r>
            <a:br>
              <a:rPr lang="cs-CZ" sz="3200" dirty="0">
                <a:latin typeface="Calibri" panose="020F0502020204030204" pitchFamily="34" charset="0"/>
              </a:rPr>
            </a:b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147248" cy="4503738"/>
          </a:xfrm>
        </p:spPr>
        <p:txBody>
          <a:bodyPr lIns="0" tIns="0" rIns="0" bIns="0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3000" dirty="0" smtClean="0">
                <a:latin typeface="Calibri" panose="020F0502020204030204" pitchFamily="34" charset="0"/>
              </a:rPr>
              <a:t>- neexistuje </a:t>
            </a:r>
            <a:r>
              <a:rPr lang="cs-CZ" sz="3000" dirty="0">
                <a:latin typeface="Calibri" panose="020F0502020204030204" pitchFamily="34" charset="0"/>
              </a:rPr>
              <a:t>jednotná elektronická žádanka MS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3000" dirty="0">
                <a:latin typeface="Calibri" panose="020F0502020204030204" pitchFamily="34" charset="0"/>
              </a:rPr>
              <a:t>(orientační </a:t>
            </a:r>
            <a:r>
              <a:rPr lang="cs-CZ" sz="3000" dirty="0" smtClean="0">
                <a:latin typeface="Calibri" panose="020F0502020204030204" pitchFamily="34" charset="0"/>
              </a:rPr>
              <a:t>seznam </a:t>
            </a:r>
            <a:r>
              <a:rPr lang="cs-CZ" sz="3000" dirty="0">
                <a:latin typeface="Calibri" panose="020F0502020204030204" pitchFamily="34" charset="0"/>
              </a:rPr>
              <a:t>na webu </a:t>
            </a:r>
            <a:r>
              <a:rPr lang="cs-CZ" sz="3000" dirty="0" smtClean="0">
                <a:latin typeface="Calibri" panose="020F0502020204030204" pitchFamily="34" charset="0"/>
              </a:rPr>
              <a:t>NK ČR)</a:t>
            </a:r>
            <a:endParaRPr lang="cs-CZ" sz="30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3000" dirty="0" smtClean="0">
                <a:latin typeface="Calibri" panose="020F0502020204030204" pitchFamily="34" charset="0"/>
              </a:rPr>
              <a:t>- </a:t>
            </a:r>
            <a:r>
              <a:rPr lang="cs-CZ" sz="3000" dirty="0">
                <a:latin typeface="Calibri" panose="020F0502020204030204" pitchFamily="34" charset="0"/>
              </a:rPr>
              <a:t>r</a:t>
            </a:r>
            <a:r>
              <a:rPr lang="cs-CZ" sz="3000" dirty="0" smtClean="0">
                <a:latin typeface="Calibri" panose="020F0502020204030204" pitchFamily="34" charset="0"/>
              </a:rPr>
              <a:t>ůzné druhy (ovlivněno podmínkami, technologickým vybavením </a:t>
            </a:r>
            <a:r>
              <a:rPr lang="cs-CZ" sz="3000" dirty="0">
                <a:latin typeface="Calibri" panose="020F0502020204030204" pitchFamily="34" charset="0"/>
              </a:rPr>
              <a:t>a </a:t>
            </a:r>
            <a:r>
              <a:rPr lang="cs-CZ" sz="3000" dirty="0" smtClean="0">
                <a:latin typeface="Calibri" panose="020F0502020204030204" pitchFamily="34" charset="0"/>
              </a:rPr>
              <a:t>knihovním řádem)</a:t>
            </a:r>
            <a:endParaRPr lang="cs-CZ" sz="30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3000" dirty="0" smtClean="0">
                <a:latin typeface="Calibri" panose="020F0502020204030204" pitchFamily="34" charset="0"/>
              </a:rPr>
              <a:t>- </a:t>
            </a:r>
            <a:r>
              <a:rPr lang="cs-CZ" sz="3000" b="1" dirty="0" smtClean="0">
                <a:latin typeface="Calibri" panose="020F0502020204030204" pitchFamily="34" charset="0"/>
              </a:rPr>
              <a:t>pravidlo 1: </a:t>
            </a:r>
            <a:r>
              <a:rPr lang="cs-CZ" sz="3000" dirty="0" smtClean="0">
                <a:latin typeface="Calibri" panose="020F0502020204030204" pitchFamily="34" charset="0"/>
              </a:rPr>
              <a:t>žádající </a:t>
            </a:r>
            <a:r>
              <a:rPr lang="cs-CZ" sz="3000" dirty="0">
                <a:latin typeface="Calibri" panose="020F0502020204030204" pitchFamily="34" charset="0"/>
              </a:rPr>
              <a:t>knihovna musí použít </a:t>
            </a:r>
            <a:r>
              <a:rPr lang="cs-CZ" sz="3000" dirty="0" smtClean="0">
                <a:latin typeface="Calibri" panose="020F0502020204030204" pitchFamily="34" charset="0"/>
              </a:rPr>
              <a:t>vlastní elektronickou </a:t>
            </a:r>
            <a:r>
              <a:rPr lang="cs-CZ" sz="3000" dirty="0">
                <a:latin typeface="Calibri" panose="020F0502020204030204" pitchFamily="34" charset="0"/>
              </a:rPr>
              <a:t>žádanku dožádané </a:t>
            </a:r>
            <a:r>
              <a:rPr lang="cs-CZ" sz="3000" dirty="0" smtClean="0">
                <a:latin typeface="Calibri" panose="020F0502020204030204" pitchFamily="34" charset="0"/>
              </a:rPr>
              <a:t>instituce</a:t>
            </a:r>
            <a:endParaRPr lang="cs-CZ" sz="30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3000" dirty="0" smtClean="0">
                <a:latin typeface="Calibri" panose="020F0502020204030204" pitchFamily="34" charset="0"/>
              </a:rPr>
              <a:t>- </a:t>
            </a:r>
            <a:r>
              <a:rPr lang="cs-CZ" sz="3000" b="1" dirty="0" smtClean="0">
                <a:latin typeface="Calibri" panose="020F0502020204030204" pitchFamily="34" charset="0"/>
              </a:rPr>
              <a:t>pravidlo 2: </a:t>
            </a:r>
            <a:r>
              <a:rPr lang="cs-CZ" sz="3000" dirty="0" smtClean="0">
                <a:latin typeface="Calibri" panose="020F0502020204030204" pitchFamily="34" charset="0"/>
              </a:rPr>
              <a:t>měla by obsahovat určité náležitosti  </a:t>
            </a:r>
            <a:br>
              <a:rPr lang="cs-CZ" sz="30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/>
            </a:r>
            <a:br>
              <a:rPr lang="cs-CZ" sz="2200" dirty="0" smtClean="0">
                <a:latin typeface="Calibri" panose="020F0502020204030204" pitchFamily="34" charset="0"/>
              </a:rPr>
            </a:br>
            <a:r>
              <a:rPr lang="cs-CZ" sz="2800" dirty="0" smtClean="0">
                <a:latin typeface="Calibri" panose="020F0502020204030204" pitchFamily="34" charset="0"/>
              </a:rPr>
              <a:t>většina knihoven objednává prostřednictvím katalogu (vlastní katalog knihovny – objednávka navázána přímo na konkrétní dokument; SK ČR)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86800-08D5-4684-B1F4-9367A861AB84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933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9768" y="510561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200" dirty="0">
                <a:solidFill>
                  <a:srgbClr val="CE3736"/>
                </a:solidFill>
              </a:rPr>
              <a:t>e</a:t>
            </a:r>
            <a:r>
              <a:rPr lang="cs-CZ" sz="3200" dirty="0" smtClean="0">
                <a:solidFill>
                  <a:srgbClr val="CE3736"/>
                </a:solidFill>
              </a:rPr>
              <a:t>lektronická žádanka NTK</a:t>
            </a: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47248" cy="4575746"/>
          </a:xfr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MVS - knihovny: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  <a:hlinkClick r:id="rId4"/>
              </a:rPr>
              <a:t>http://</a:t>
            </a:r>
            <a:r>
              <a:rPr lang="cs-CZ" sz="2400" dirty="0" smtClean="0">
                <a:latin typeface="Calibri" panose="020F0502020204030204" pitchFamily="34" charset="0"/>
                <a:hlinkClick r:id="rId4"/>
              </a:rPr>
              <a:t>www.techlib.cz/cs/2859-vnitrostatni-meziknihovni-sluzby#tab_library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8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MVS - uživatelé:</a:t>
            </a:r>
            <a:endParaRPr lang="cs-CZ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  <a:hlinkClick r:id="rId5"/>
              </a:rPr>
              <a:t>https://</a:t>
            </a:r>
            <a:r>
              <a:rPr lang="cs-CZ" sz="2400" dirty="0" smtClean="0">
                <a:latin typeface="Calibri" panose="020F0502020204030204" pitchFamily="34" charset="0"/>
                <a:hlinkClick r:id="rId5"/>
              </a:rPr>
              <a:t>www.techlib.cz/cs/2859-vnitrostatni-meziknihovni-sluzby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16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MMS: 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dirty="0">
                <a:latin typeface="Calibri" panose="020F0502020204030204" pitchFamily="34" charset="0"/>
                <a:hlinkClick r:id="rId6"/>
              </a:rPr>
              <a:t>http://www.techlib.cz/cs/82793-objednani-mms</a:t>
            </a: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D77-C961-41A5-A983-039CB624640D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860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Metodika práce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719762"/>
          </a:xfrm>
        </p:spPr>
        <p:txBody>
          <a:bodyPr lIns="0" tIns="0" rIns="0" bIns="0">
            <a:normAutofit lnSpcReduction="10000"/>
          </a:bodyPr>
          <a:lstStyle/>
          <a:p>
            <a:pPr>
              <a:buClr>
                <a:srgbClr val="CE3736"/>
              </a:buClr>
              <a:buFontTx/>
              <a:buChar char="-"/>
            </a:pPr>
            <a:endParaRPr lang="cs-CZ" sz="900" dirty="0">
              <a:latin typeface="Calibri" panose="020F0502020204030204" pitchFamily="34" charset="0"/>
            </a:endParaRPr>
          </a:p>
          <a:p>
            <a:pPr marL="0" indent="0">
              <a:buClr>
                <a:srgbClr val="CE3736"/>
              </a:buClr>
              <a:buNone/>
            </a:pPr>
            <a:r>
              <a:rPr lang="cs-CZ" sz="2400" b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Žádající knihovna provede 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Ø"/>
            </a:pPr>
            <a:r>
              <a:rPr lang="cs-CZ" sz="2400" b="1" dirty="0" smtClean="0">
                <a:latin typeface="Calibri" panose="020F0502020204030204" pitchFamily="34" charset="0"/>
              </a:rPr>
              <a:t>dohledávání/ověřování citace</a:t>
            </a:r>
          </a:p>
          <a:p>
            <a:pPr>
              <a:buClr>
                <a:srgbClr val="CE3736"/>
              </a:buClr>
              <a:buFont typeface="Wingdings" panose="05000000000000000000" pitchFamily="2" charset="2"/>
              <a:buChar char="Ø"/>
            </a:pPr>
            <a:r>
              <a:rPr lang="cs-CZ" sz="2400" b="1" dirty="0" smtClean="0">
                <a:latin typeface="Calibri" panose="020F0502020204030204" pitchFamily="34" charset="0"/>
              </a:rPr>
              <a:t>prověření vlastních zdrojů, zda požadovaný dokument nevlastní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databáze (ČNB, </a:t>
            </a:r>
            <a:r>
              <a:rPr lang="cs-CZ" sz="2400" dirty="0" err="1">
                <a:latin typeface="Calibri" panose="020F0502020204030204" pitchFamily="34" charset="0"/>
              </a:rPr>
              <a:t>Ulrichsweb</a:t>
            </a:r>
            <a:r>
              <a:rPr lang="cs-CZ" sz="2400" dirty="0" smtClean="0">
                <a:latin typeface="Calibri" panose="020F0502020204030204" pitchFamily="34" charset="0"/>
              </a:rPr>
              <a:t>, Portál </a:t>
            </a:r>
            <a:r>
              <a:rPr lang="cs-CZ" sz="2400" dirty="0">
                <a:latin typeface="Calibri" panose="020F0502020204030204" pitchFamily="34" charset="0"/>
              </a:rPr>
              <a:t>ISSN, EZB)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souborné katalogy (CASLIN, </a:t>
            </a:r>
            <a:r>
              <a:rPr lang="cs-CZ" sz="2400" dirty="0" err="1">
                <a:latin typeface="Calibri" panose="020F0502020204030204" pitchFamily="34" charset="0"/>
              </a:rPr>
              <a:t>WorldCat</a:t>
            </a:r>
            <a:r>
              <a:rPr lang="cs-CZ" sz="2400" dirty="0">
                <a:latin typeface="Calibri" panose="020F0502020204030204" pitchFamily="34" charset="0"/>
              </a:rPr>
              <a:t>)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portály (</a:t>
            </a:r>
            <a:r>
              <a:rPr lang="cs-CZ" sz="2400" dirty="0" smtClean="0">
                <a:latin typeface="Calibri" panose="020F0502020204030204" pitchFamily="34" charset="0"/>
              </a:rPr>
              <a:t>JIB)</a:t>
            </a:r>
            <a:endParaRPr lang="cs-CZ" sz="24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OPAC katalogy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naskenované katalogy (KATIF - Naskenované katalogy NK ČR)</a:t>
            </a:r>
          </a:p>
          <a:p>
            <a:pPr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lístkové katalogy (</a:t>
            </a:r>
            <a:r>
              <a:rPr lang="cs-CZ" sz="2400" dirty="0" smtClean="0">
                <a:latin typeface="Calibri" panose="020F0502020204030204" pitchFamily="34" charset="0"/>
              </a:rPr>
              <a:t>CEZL - </a:t>
            </a:r>
            <a:r>
              <a:rPr lang="cs-CZ" sz="2400" dirty="0">
                <a:latin typeface="Calibri" panose="020F0502020204030204" pitchFamily="34" charset="0"/>
              </a:rPr>
              <a:t>Centrální evidence zahraniční </a:t>
            </a:r>
            <a:r>
              <a:rPr lang="cs-CZ" sz="2400" dirty="0" smtClean="0">
                <a:latin typeface="Calibri" panose="020F0502020204030204" pitchFamily="34" charset="0"/>
              </a:rPr>
              <a:t>literatury)</a:t>
            </a:r>
            <a:endParaRPr lang="cs-CZ" sz="2400" dirty="0">
              <a:latin typeface="Calibri" panose="020F0502020204030204" pitchFamily="34" charset="0"/>
            </a:endParaRPr>
          </a:p>
          <a:p>
            <a:pPr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BEEB-F3E5-49D4-BAB6-AB5226F41CBF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877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0607" y="492432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Situace v knihovnictví</a:t>
            </a:r>
            <a:endParaRPr lang="cs-CZ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9768" y="1600200"/>
            <a:ext cx="8390704" cy="4525963"/>
          </a:xfr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b="1" dirty="0">
                <a:latin typeface="Calibri" panose="020F0502020204030204" pitchFamily="34" charset="0"/>
              </a:rPr>
              <a:t>Knihovny </a:t>
            </a:r>
            <a:r>
              <a:rPr lang="cs-CZ" sz="2400" b="1" dirty="0" smtClean="0">
                <a:latin typeface="Calibri" panose="020F0502020204030204" pitchFamily="34" charset="0"/>
              </a:rPr>
              <a:t>v nekonečné </a:t>
            </a:r>
            <a:r>
              <a:rPr lang="cs-CZ" sz="2400" b="1" dirty="0">
                <a:latin typeface="Calibri" panose="020F0502020204030204" pitchFamily="34" charset="0"/>
              </a:rPr>
              <a:t>spirále: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každoročně vydáváno stále větší množství tištěných i elektronických dokumentů </a:t>
            </a:r>
            <a:r>
              <a:rPr lang="el-GR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Λ</a:t>
            </a:r>
            <a:r>
              <a:rPr lang="cs-CZ" sz="2400" dirty="0">
                <a:latin typeface="Calibri" panose="020F0502020204030204" pitchFamily="34" charset="0"/>
              </a:rPr>
              <a:t> </a:t>
            </a:r>
            <a:r>
              <a:rPr lang="cs-CZ" sz="2400" dirty="0" smtClean="0">
                <a:latin typeface="Calibri" panose="020F0502020204030204" pitchFamily="34" charset="0"/>
              </a:rPr>
              <a:t>ceny se zvyšují (nejvíc patrný je tento trend u periodik) =˃ knihovny s omezeným rozpočtem nuceny snižovat počet předplacených titulů =˃ rušení předplatného knihovnami vede nakladatele ke zvyšování cen, aby pokryli své náklady =˃ knihovny dále omezují předplatné =˃….</a:t>
            </a:r>
            <a:endParaRPr lang="cs-CZ" sz="2400" dirty="0" smtClean="0"/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 smtClean="0"/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CC57B-6D27-40B9-BEF2-81AC1F97912D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21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Bibliograficko-lokační </a:t>
            </a:r>
            <a:r>
              <a:rPr lang="cs-CZ" sz="3600" b="1" dirty="0">
                <a:solidFill>
                  <a:srgbClr val="CE3736"/>
                </a:solidFill>
                <a:latin typeface="Calibri" panose="020F0502020204030204" pitchFamily="34" charset="0"/>
              </a:rPr>
              <a:t>zjištění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47248" cy="4575746"/>
          </a:xfrm>
        </p:spPr>
        <p:txBody>
          <a:bodyPr lIns="0" tIns="0" rIns="0" bIns="0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Přijetí požadavku </a:t>
            </a:r>
            <a:r>
              <a:rPr lang="cs-CZ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dožádanou knihovnou</a:t>
            </a:r>
            <a:r>
              <a:rPr lang="cs-CZ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dirty="0">
                <a:latin typeface="Calibri" panose="020F0502020204030204" pitchFamily="34" charset="0"/>
              </a:rPr>
              <a:t>prověření </a:t>
            </a:r>
            <a:r>
              <a:rPr lang="cs-CZ" sz="2800" dirty="0" smtClean="0">
                <a:latin typeface="Calibri" panose="020F0502020204030204" pitchFamily="34" charset="0"/>
              </a:rPr>
              <a:t>požadavku = proces </a:t>
            </a:r>
            <a:r>
              <a:rPr lang="cs-CZ" sz="2800" dirty="0">
                <a:latin typeface="Calibri" panose="020F0502020204030204" pitchFamily="34" charset="0"/>
              </a:rPr>
              <a:t>ověřování </a:t>
            </a:r>
            <a:r>
              <a:rPr lang="cs-CZ" sz="2800" dirty="0" err="1" smtClean="0">
                <a:latin typeface="Calibri" panose="020F0502020204030204" pitchFamily="34" charset="0"/>
              </a:rPr>
              <a:t>bibliogr</a:t>
            </a:r>
            <a:r>
              <a:rPr lang="cs-CZ" sz="2800" dirty="0" smtClean="0">
                <a:latin typeface="Calibri" panose="020F0502020204030204" pitchFamily="34" charset="0"/>
              </a:rPr>
              <a:t>. informací </a:t>
            </a:r>
            <a:r>
              <a:rPr lang="cs-CZ" sz="2800" dirty="0">
                <a:latin typeface="Calibri" panose="020F0502020204030204" pitchFamily="34" charset="0"/>
              </a:rPr>
              <a:t>na žádankách MS a zjišťování dostupnosti požadovaného dokumentu v dostupných informačních </a:t>
            </a:r>
            <a:r>
              <a:rPr lang="cs-CZ" sz="2800" dirty="0" smtClean="0">
                <a:latin typeface="Calibri" panose="020F0502020204030204" pitchFamily="34" charset="0"/>
              </a:rPr>
              <a:t>zdrojích knihovny =˃ zjištění, že</a:t>
            </a:r>
            <a:endParaRPr lang="cs-CZ" sz="2800" dirty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b="1" dirty="0">
                <a:latin typeface="Calibri" panose="020F0502020204030204" pitchFamily="34" charset="0"/>
              </a:rPr>
              <a:t>p</a:t>
            </a:r>
            <a:r>
              <a:rPr lang="cs-CZ" sz="2800" b="1" dirty="0" smtClean="0">
                <a:latin typeface="Calibri" panose="020F0502020204030204" pitchFamily="34" charset="0"/>
              </a:rPr>
              <a:t>ožadovaný </a:t>
            </a:r>
            <a:r>
              <a:rPr lang="cs-CZ" sz="2800" b="1" dirty="0">
                <a:latin typeface="Calibri" panose="020F0502020204030204" pitchFamily="34" charset="0"/>
              </a:rPr>
              <a:t>dokument: 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latin typeface="Calibri" panose="020F0502020204030204" pitchFamily="34" charset="0"/>
              </a:rPr>
              <a:t>je ve fondu (výpůjčka/kopie náhradou)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latin typeface="Calibri" panose="020F0502020204030204" pitchFamily="34" charset="0"/>
              </a:rPr>
              <a:t>je dočasně nedostupný (dohoda s žádající knihovnou)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§"/>
            </a:pPr>
            <a:r>
              <a:rPr lang="cs-CZ" sz="2800" dirty="0">
                <a:latin typeface="Calibri" panose="020F0502020204030204" pitchFamily="34" charset="0"/>
              </a:rPr>
              <a:t>není ve fondu (požadavek vrácen/postoupen dále)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9A77-2DE4-40D8-B72E-A5F5DBE3AC51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32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62781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Kladné vyřízení výpůjčky</a:t>
            </a:r>
            <a:r>
              <a:rPr lang="cs-CZ" sz="3200" dirty="0">
                <a:solidFill>
                  <a:srgbClr val="CE3736"/>
                </a:solidFill>
              </a:rPr>
              <a:t/>
            </a:r>
            <a:br>
              <a:rPr lang="cs-CZ" sz="3200" dirty="0">
                <a:solidFill>
                  <a:srgbClr val="CE3736"/>
                </a:solidFill>
              </a:rPr>
            </a:b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12568"/>
          </a:xfrm>
        </p:spPr>
        <p:txBody>
          <a:bodyPr lIns="0" tIns="0" rIns="0" bIns="0"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33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Žádající knihovna 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dirty="0" smtClean="0">
                <a:latin typeface="Calibri" panose="020F0502020204030204" pitchFamily="34" charset="0"/>
              </a:rPr>
              <a:t>- povinnost </a:t>
            </a:r>
            <a:r>
              <a:rPr lang="cs-CZ" sz="2800" dirty="0">
                <a:latin typeface="Calibri" panose="020F0502020204030204" pitchFamily="34" charset="0"/>
              </a:rPr>
              <a:t>dodržet všechny individuální podmínky, jež stanovila dožádaná </a:t>
            </a:r>
            <a:r>
              <a:rPr lang="cs-CZ" sz="2800" dirty="0" smtClean="0">
                <a:latin typeface="Calibri" panose="020F0502020204030204" pitchFamily="34" charset="0"/>
              </a:rPr>
              <a:t>knihovna:</a:t>
            </a:r>
            <a:endParaRPr lang="cs-CZ" sz="2800" dirty="0">
              <a:latin typeface="Calibri" panose="020F0502020204030204" pitchFamily="34" charset="0"/>
            </a:endParaRP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ü"/>
            </a:pPr>
            <a:r>
              <a:rPr lang="cs-CZ" sz="2800" dirty="0">
                <a:latin typeface="Calibri" panose="020F0502020204030204" pitchFamily="34" charset="0"/>
              </a:rPr>
              <a:t>dodržet výpůjční </a:t>
            </a:r>
            <a:r>
              <a:rPr lang="cs-CZ" sz="2800" dirty="0" smtClean="0">
                <a:latin typeface="Calibri" panose="020F0502020204030204" pitchFamily="34" charset="0"/>
              </a:rPr>
              <a:t>lhůty stanovené </a:t>
            </a:r>
            <a:r>
              <a:rPr lang="cs-CZ" sz="2800" dirty="0">
                <a:latin typeface="Calibri" panose="020F0502020204030204" pitchFamily="34" charset="0"/>
              </a:rPr>
              <a:t>dožádanou </a:t>
            </a:r>
            <a:r>
              <a:rPr lang="cs-CZ" sz="2800" dirty="0" smtClean="0">
                <a:latin typeface="Calibri" panose="020F0502020204030204" pitchFamily="34" charset="0"/>
              </a:rPr>
              <a:t>knihovnou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ü"/>
            </a:pPr>
            <a:r>
              <a:rPr lang="cs-CZ" sz="2800" dirty="0" smtClean="0">
                <a:latin typeface="Calibri" panose="020F0502020204030204" pitchFamily="34" charset="0"/>
              </a:rPr>
              <a:t>vrátit </a:t>
            </a:r>
            <a:r>
              <a:rPr lang="cs-CZ" sz="2800" dirty="0">
                <a:latin typeface="Calibri" panose="020F0502020204030204" pitchFamily="34" charset="0"/>
              </a:rPr>
              <a:t>dokument půjčený MS dožádané knihovně </a:t>
            </a:r>
            <a:r>
              <a:rPr lang="cs-CZ" sz="2800" dirty="0" smtClean="0">
                <a:latin typeface="Calibri" panose="020F0502020204030204" pitchFamily="34" charset="0"/>
              </a:rPr>
              <a:t>v dohodnuté </a:t>
            </a:r>
            <a:r>
              <a:rPr lang="cs-CZ" sz="2800" dirty="0">
                <a:latin typeface="Calibri" panose="020F0502020204030204" pitchFamily="34" charset="0"/>
              </a:rPr>
              <a:t>lhůtě a v odpovídajícím </a:t>
            </a:r>
            <a:r>
              <a:rPr lang="cs-CZ" sz="2800" dirty="0" smtClean="0">
                <a:latin typeface="Calibri" panose="020F0502020204030204" pitchFamily="34" charset="0"/>
              </a:rPr>
              <a:t>stavu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ü"/>
            </a:pPr>
            <a:r>
              <a:rPr lang="cs-CZ" sz="2800" dirty="0" smtClean="0">
                <a:latin typeface="Calibri" panose="020F0502020204030204" pitchFamily="34" charset="0"/>
              </a:rPr>
              <a:t>zajistit bezpečnou dopravu dokumentu zpět </a:t>
            </a:r>
            <a:r>
              <a:rPr lang="cs-CZ" sz="2800" dirty="0">
                <a:latin typeface="Calibri" panose="020F0502020204030204" pitchFamily="34" charset="0"/>
              </a:rPr>
              <a:t>dožádané </a:t>
            </a:r>
            <a:r>
              <a:rPr lang="cs-CZ" sz="2800" dirty="0" smtClean="0">
                <a:latin typeface="Calibri" panose="020F0502020204030204" pitchFamily="34" charset="0"/>
              </a:rPr>
              <a:t>knihovně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 typeface="Wingdings" panose="05000000000000000000" pitchFamily="2" charset="2"/>
              <a:buChar char="ü"/>
            </a:pPr>
            <a:r>
              <a:rPr lang="cs-CZ" sz="2800" dirty="0" smtClean="0">
                <a:latin typeface="Calibri" panose="020F0502020204030204" pitchFamily="34" charset="0"/>
              </a:rPr>
              <a:t>nést </a:t>
            </a:r>
            <a:r>
              <a:rPr lang="cs-CZ" sz="2800" dirty="0">
                <a:latin typeface="Calibri" panose="020F0502020204030204" pitchFamily="34" charset="0"/>
              </a:rPr>
              <a:t>po dobu výpůjčky odpovědnost za bezpečnost dokumentu a jeho ochranu proti poškození, ztrátě nebo </a:t>
            </a:r>
            <a:r>
              <a:rPr lang="cs-CZ" sz="2800" dirty="0" smtClean="0">
                <a:latin typeface="Calibri" panose="020F0502020204030204" pitchFamily="34" charset="0"/>
              </a:rPr>
              <a:t>zničení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Tx/>
              <a:buChar char="-"/>
            </a:pPr>
            <a:r>
              <a:rPr lang="cs-CZ" sz="2800" dirty="0" smtClean="0">
                <a:latin typeface="Calibri" panose="020F0502020204030204" pitchFamily="34" charset="0"/>
              </a:rPr>
              <a:t>právo požádat o prodloužení výpůjčky</a:t>
            </a:r>
          </a:p>
          <a:p>
            <a:pPr>
              <a:lnSpc>
                <a:spcPct val="120000"/>
              </a:lnSpc>
              <a:buClr>
                <a:srgbClr val="CE3736"/>
              </a:buClr>
              <a:buFontTx/>
              <a:buChar char="-"/>
            </a:pPr>
            <a:endParaRPr lang="cs-CZ" sz="14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3400" b="1" dirty="0">
                <a:solidFill>
                  <a:srgbClr val="CE3736"/>
                </a:solidFill>
                <a:latin typeface="Calibri" panose="020F0502020204030204" pitchFamily="34" charset="0"/>
              </a:rPr>
              <a:t>Evidence MS</a:t>
            </a:r>
            <a:r>
              <a:rPr lang="cs-CZ" sz="34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:</a:t>
            </a:r>
            <a:r>
              <a:rPr lang="cs-CZ" sz="2800" dirty="0" smtClean="0">
                <a:latin typeface="Calibri" panose="020F0502020204030204" pitchFamily="34" charset="0"/>
              </a:rPr>
              <a:t/>
            </a:r>
            <a:br>
              <a:rPr lang="cs-CZ" sz="2800" dirty="0" smtClean="0">
                <a:latin typeface="Calibri" panose="020F0502020204030204" pitchFamily="34" charset="0"/>
              </a:rPr>
            </a:br>
            <a:r>
              <a:rPr lang="cs-CZ" sz="2900" dirty="0">
                <a:latin typeface="Calibri" panose="020F0502020204030204" pitchFamily="34" charset="0"/>
              </a:rPr>
              <a:t>- povinnost vést evidenci poskytnutých MS ze zákona (kdykoli jednoznačně identifikovat kteroukoli poskytnutou MS</a:t>
            </a:r>
            <a:r>
              <a:rPr lang="cs-CZ" sz="2900" dirty="0" smtClean="0">
                <a:latin typeface="Calibri" panose="020F0502020204030204" pitchFamily="34" charset="0"/>
              </a:rPr>
              <a:t>)</a:t>
            </a:r>
            <a:br>
              <a:rPr lang="cs-CZ" sz="2900" dirty="0" smtClean="0">
                <a:latin typeface="Calibri" panose="020F0502020204030204" pitchFamily="34" charset="0"/>
              </a:rPr>
            </a:br>
            <a:r>
              <a:rPr lang="cs-CZ" sz="2900" dirty="0" smtClean="0">
                <a:latin typeface="Calibri" panose="020F0502020204030204" pitchFamily="34" charset="0"/>
              </a:rPr>
              <a:t>- od </a:t>
            </a:r>
            <a:r>
              <a:rPr lang="cs-CZ" sz="2900" dirty="0">
                <a:latin typeface="Calibri" panose="020F0502020204030204" pitchFamily="34" charset="0"/>
              </a:rPr>
              <a:t>přijetí/odeslání žádanky až po půjčení/vrácení dokumentu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BFF37-84FE-410D-9A5F-F351E2EC2901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94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Praktický pomocník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147248" cy="5007794"/>
          </a:xfrm>
        </p:spPr>
        <p:txBody>
          <a:bodyPr lIns="0" tIns="0" rIns="0" bIns="0">
            <a:normAutofit lnSpcReduction="1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600" b="1" u="sng" dirty="0" smtClean="0">
                <a:solidFill>
                  <a:srgbClr val="005696"/>
                </a:solidFill>
                <a:latin typeface="Calibri" panose="020F0502020204030204" pitchFamily="34" charset="0"/>
              </a:rPr>
              <a:t>I. Pro koho jsou MS: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a/ Pro </a:t>
            </a:r>
            <a:r>
              <a:rPr lang="cs-CZ" sz="2400" b="1" dirty="0" smtClean="0">
                <a:latin typeface="Calibri" panose="020F0502020204030204" pitchFamily="34" charset="0"/>
              </a:rPr>
              <a:t>naše uživatele </a:t>
            </a:r>
            <a:r>
              <a:rPr lang="cs-CZ" sz="2400" dirty="0" smtClean="0">
                <a:latin typeface="Calibri" panose="020F0502020204030204" pitchFamily="34" charset="0"/>
              </a:rPr>
              <a:t>(NTK)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VŠCHT má svého pracovníka (pí. H. </a:t>
            </a:r>
            <a:r>
              <a:rPr lang="cs-CZ" sz="2400" dirty="0" err="1" smtClean="0">
                <a:latin typeface="Calibri" panose="020F0502020204030204" pitchFamily="34" charset="0"/>
              </a:rPr>
              <a:t>Chottousová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UOCHB má svého pracovníka (Mgr. V. Tothová)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ostatní – svou knihovnu a v ní knihovnici (= nezařizujeme MS pro ČVUT, ČZU, UK atd., tj. pro lidi </a:t>
            </a:r>
            <a:r>
              <a:rPr lang="cs-CZ" sz="2400" b="1" dirty="0" smtClean="0">
                <a:latin typeface="Calibri" panose="020F0502020204030204" pitchFamily="34" charset="0"/>
              </a:rPr>
              <a:t>neregistrované v NTK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900" dirty="0" smtClean="0">
                <a:latin typeface="Calibri" panose="020F0502020204030204" pitchFamily="34" charset="0"/>
              </a:rPr>
              <a:t/>
            </a:r>
            <a:br>
              <a:rPr lang="cs-CZ" sz="9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b/pro knihovny v ČR (chtějí dokument z našeho fondu nebo MMS)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600" b="1" u="sng" dirty="0" smtClean="0">
                <a:solidFill>
                  <a:srgbClr val="005696"/>
                </a:solidFill>
                <a:latin typeface="Calibri" panose="020F0502020204030204" pitchFamily="34" charset="0"/>
              </a:rPr>
              <a:t>II. Cena za služby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a/ dokument z ČR bezplatně (X </a:t>
            </a:r>
            <a:r>
              <a:rPr lang="cs-CZ" sz="2400" b="1" dirty="0" smtClean="0">
                <a:latin typeface="Calibri" panose="020F0502020204030204" pitchFamily="34" charset="0"/>
              </a:rPr>
              <a:t>kopie</a:t>
            </a:r>
            <a:r>
              <a:rPr lang="cs-CZ" sz="2400" dirty="0" smtClean="0">
                <a:latin typeface="Calibri" panose="020F0502020204030204" pitchFamily="34" charset="0"/>
              </a:rPr>
              <a:t>!!!)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b/ dokument mimo ČR – služba placená (viz Ceník)</a:t>
            </a: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A88F-5987-4C85-968C-FD489FB91C58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74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Praktický pomocník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12568"/>
          </a:xfrm>
        </p:spPr>
        <p:txBody>
          <a:bodyPr lIns="0" tIns="0" rIns="0" bIns="0">
            <a:normAutofit lnSpcReduction="1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600" b="1" u="sng" dirty="0" smtClean="0">
                <a:solidFill>
                  <a:srgbClr val="005696"/>
                </a:solidFill>
                <a:latin typeface="Calibri" panose="020F0502020204030204" pitchFamily="34" charset="0"/>
              </a:rPr>
              <a:t>III. FORMULÁŘE MS a další 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- dokument není v našem fondu nebo je dlouhodobě nedostupný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- zjistíme, jestli je někde v ČR (alespoň orientačně) - SK ČR, TECH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→ má uživatel průkazku i do jiné knihovny, která např. podle SK ČR dokument vlastní?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→ nabízíme </a:t>
            </a:r>
            <a:r>
              <a:rPr lang="cs-CZ" sz="2400" b="1" dirty="0" smtClean="0">
                <a:latin typeface="Calibri" panose="020F0502020204030204" pitchFamily="34" charset="0"/>
              </a:rPr>
              <a:t>FORMULÁŘ</a:t>
            </a:r>
            <a:r>
              <a:rPr lang="cs-CZ" sz="2400" dirty="0" smtClean="0">
                <a:latin typeface="Calibri" panose="020F0502020204030204" pitchFamily="34" charset="0"/>
              </a:rPr>
              <a:t> pro vnitrostátní MS, 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→ </a:t>
            </a:r>
            <a:r>
              <a:rPr lang="cs-CZ" sz="2400" dirty="0" smtClean="0">
                <a:latin typeface="Calibri" panose="020F0502020204030204" pitchFamily="34" charset="0"/>
              </a:rPr>
              <a:t>nabídneme možnost zakoupit titul do fondu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</a:t>
            </a:r>
            <a:r>
              <a:rPr lang="cs-CZ" sz="2400" dirty="0">
                <a:latin typeface="Calibri" panose="020F0502020204030204" pitchFamily="34" charset="0"/>
              </a:rPr>
              <a:t>n</a:t>
            </a:r>
            <a:r>
              <a:rPr lang="cs-CZ" sz="2400" dirty="0" smtClean="0">
                <a:latin typeface="Calibri" panose="020F0502020204030204" pitchFamily="34" charset="0"/>
              </a:rPr>
              <a:t>ebo voláme SOS pracovníka MS (l. 415; 777 588 047)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400" u="sng" dirty="0" smtClean="0">
                <a:latin typeface="Calibri" panose="020F0502020204030204" pitchFamily="34" charset="0"/>
              </a:rPr>
              <a:t>A když </a:t>
            </a:r>
            <a:r>
              <a:rPr lang="cs-CZ" sz="2400" u="sng" dirty="0">
                <a:latin typeface="Calibri" panose="020F0502020204030204" pitchFamily="34" charset="0"/>
              </a:rPr>
              <a:t>nemůžeme dokument nikde najít…poslední </a:t>
            </a:r>
            <a:r>
              <a:rPr lang="cs-CZ" sz="2400" u="sng" dirty="0" smtClean="0">
                <a:latin typeface="Calibri" panose="020F0502020204030204" pitchFamily="34" charset="0"/>
              </a:rPr>
              <a:t>instance:</a:t>
            </a:r>
            <a:r>
              <a:rPr lang="cs-CZ" sz="2400" u="sng" dirty="0">
                <a:latin typeface="Calibri" panose="020F0502020204030204" pitchFamily="34" charset="0"/>
              </a:rPr>
              <a:t/>
            </a:r>
            <a:br>
              <a:rPr lang="cs-CZ" sz="2400" u="sng" dirty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KVK – </a:t>
            </a:r>
            <a:r>
              <a:rPr lang="cs-CZ" sz="2400" dirty="0">
                <a:latin typeface="Calibri" panose="020F0502020204030204" pitchFamily="34" charset="0"/>
                <a:hlinkClick r:id="rId4"/>
              </a:rPr>
              <a:t>Karlsruhe </a:t>
            </a:r>
            <a:r>
              <a:rPr lang="cs-CZ" sz="2400" dirty="0" err="1">
                <a:latin typeface="Calibri" panose="020F0502020204030204" pitchFamily="34" charset="0"/>
                <a:hlinkClick r:id="rId4"/>
              </a:rPr>
              <a:t>Virtual</a:t>
            </a:r>
            <a:r>
              <a:rPr lang="cs-CZ" sz="2400" dirty="0">
                <a:latin typeface="Calibri" panose="020F0502020204030204" pitchFamily="34" charset="0"/>
                <a:hlinkClick r:id="rId4"/>
              </a:rPr>
              <a:t> </a:t>
            </a:r>
            <a:r>
              <a:rPr lang="cs-CZ" sz="2400" dirty="0" err="1">
                <a:latin typeface="Calibri" panose="020F0502020204030204" pitchFamily="34" charset="0"/>
                <a:hlinkClick r:id="rId4"/>
              </a:rPr>
              <a:t>Catalog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- pro ověření, že vůbec existuje, že máme správné </a:t>
            </a:r>
            <a:r>
              <a:rPr lang="cs-CZ" sz="2400" dirty="0" err="1" smtClean="0">
                <a:latin typeface="Calibri" panose="020F0502020204030204" pitchFamily="34" charset="0"/>
              </a:rPr>
              <a:t>biblio</a:t>
            </a:r>
            <a:r>
              <a:rPr lang="cs-CZ" sz="2400" dirty="0" smtClean="0">
                <a:latin typeface="Calibri" panose="020F0502020204030204" pitchFamily="34" charset="0"/>
              </a:rPr>
              <a:t> údaje…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A7517-A24B-4A7F-859E-474EBB644E8D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41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Praktický pomocník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41"/>
            <a:ext cx="8147248" cy="5184387"/>
          </a:xfrm>
        </p:spPr>
        <p:txBody>
          <a:bodyPr lIns="0" tIns="0" rIns="0" bIns="0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b="1" dirty="0" smtClean="0">
                <a:latin typeface="Calibri" panose="020F0502020204030204" pitchFamily="34" charset="0"/>
              </a:rPr>
              <a:t>Otázky: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1/ jste náš (tj. máte průkazku NTK)?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Ne, odkážeme na jeho mateřskou knihovnu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v případě VŠCHT voláme pí. </a:t>
            </a:r>
            <a:r>
              <a:rPr lang="cs-CZ" sz="2400" dirty="0" err="1" smtClean="0">
                <a:latin typeface="Calibri" panose="020F0502020204030204" pitchFamily="34" charset="0"/>
              </a:rPr>
              <a:t>Chottousovou</a:t>
            </a:r>
            <a:r>
              <a:rPr lang="cs-CZ" sz="2400" dirty="0" smtClean="0">
                <a:latin typeface="Calibri" panose="020F0502020204030204" pitchFamily="34" charset="0"/>
              </a:rPr>
              <a:t>; v případě UOCHB pí. Tothovou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Ano, pokračujeme dále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2/ potřebuje celý dokument nebo stačí kopie?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3/ </a:t>
            </a:r>
            <a:r>
              <a:rPr lang="cs-CZ" sz="2400" b="1" dirty="0" smtClean="0">
                <a:latin typeface="Calibri" panose="020F0502020204030204" pitchFamily="34" charset="0"/>
              </a:rPr>
              <a:t>jak rychle </a:t>
            </a:r>
            <a:r>
              <a:rPr lang="cs-CZ" sz="2400" dirty="0" smtClean="0">
                <a:latin typeface="Calibri" panose="020F0502020204030204" pitchFamily="34" charset="0"/>
              </a:rPr>
              <a:t>ho potřebuje?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4/ </a:t>
            </a:r>
            <a:r>
              <a:rPr lang="cs-CZ" sz="2400" b="1" dirty="0" smtClean="0">
                <a:latin typeface="Calibri" panose="020F0502020204030204" pitchFamily="34" charset="0"/>
              </a:rPr>
              <a:t>má průkazku </a:t>
            </a:r>
            <a:r>
              <a:rPr lang="cs-CZ" sz="2400" dirty="0" smtClean="0">
                <a:latin typeface="Calibri" panose="020F0502020204030204" pitchFamily="34" charset="0"/>
              </a:rPr>
              <a:t>ještě do jiné knihovny než NTK? 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(zkoušíme navrhnout některou knihovnu z SK ČR, TECH)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5/ je ochoten čekat </a:t>
            </a:r>
            <a:r>
              <a:rPr lang="cs-CZ" sz="2400" b="1" dirty="0" smtClean="0">
                <a:latin typeface="Calibri" panose="020F0502020204030204" pitchFamily="34" charset="0"/>
              </a:rPr>
              <a:t>cca 5 dní</a:t>
            </a:r>
            <a:r>
              <a:rPr lang="cs-CZ" sz="2400" dirty="0" smtClean="0">
                <a:latin typeface="Calibri" panose="020F0502020204030204" pitchFamily="34" charset="0"/>
              </a:rPr>
              <a:t>, než kniha dorazí z jiné knihovny v ČR?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 =====˃ </a:t>
            </a:r>
            <a:r>
              <a:rPr lang="cs-CZ" sz="2400" b="1" dirty="0" smtClean="0">
                <a:latin typeface="Calibri" panose="020F0502020204030204" pitchFamily="34" charset="0"/>
              </a:rPr>
              <a:t>vyplnit</a:t>
            </a:r>
            <a:r>
              <a:rPr lang="cs-CZ" sz="2400" dirty="0" smtClean="0">
                <a:latin typeface="Calibri" panose="020F0502020204030204" pitchFamily="34" charset="0"/>
              </a:rPr>
              <a:t> s ním formulář pro VNITROSTÁTNÍ MS (alespoň bez přihlášeného knihovníka; lépe anonymní okno)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        </a:t>
            </a:r>
            <a:r>
              <a:rPr lang="cs-CZ" sz="2400" dirty="0" smtClean="0">
                <a:latin typeface="Calibri" panose="020F0502020204030204" pitchFamily="34" charset="0"/>
              </a:rPr>
              <a:t>=====˃ </a:t>
            </a:r>
            <a:r>
              <a:rPr lang="cs-CZ" sz="2400" b="1" dirty="0" smtClean="0">
                <a:latin typeface="Calibri" panose="020F0502020204030204" pitchFamily="34" charset="0"/>
              </a:rPr>
              <a:t>ukázat</a:t>
            </a:r>
            <a:r>
              <a:rPr lang="cs-CZ" sz="2400" dirty="0" smtClean="0">
                <a:latin typeface="Calibri" panose="020F0502020204030204" pitchFamily="34" charset="0"/>
              </a:rPr>
              <a:t>, kde se </a:t>
            </a:r>
            <a:r>
              <a:rPr lang="cs-CZ" sz="2400" dirty="0">
                <a:latin typeface="Calibri" panose="020F0502020204030204" pitchFamily="34" charset="0"/>
              </a:rPr>
              <a:t>VNITROSTÁTNÍ </a:t>
            </a:r>
            <a:r>
              <a:rPr lang="cs-CZ" sz="2400" dirty="0" smtClean="0">
                <a:latin typeface="Calibri" panose="020F0502020204030204" pitchFamily="34" charset="0"/>
              </a:rPr>
              <a:t>žádanka nachází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6/ pokud nebude v ČR (každopádně pracovníci MS se s ním spojí), naznačit, že je </a:t>
            </a:r>
            <a:r>
              <a:rPr lang="cs-CZ" sz="2400" b="1" dirty="0" smtClean="0">
                <a:latin typeface="Calibri" panose="020F0502020204030204" pitchFamily="34" charset="0"/>
              </a:rPr>
              <a:t>možno objednat i ze zahraničí    </a:t>
            </a:r>
            <a:r>
              <a:rPr lang="cs-CZ" sz="2400" dirty="0" smtClean="0">
                <a:latin typeface="Calibri" panose="020F0502020204030204" pitchFamily="34" charset="0"/>
              </a:rPr>
              <a:t>(</a:t>
            </a:r>
            <a:r>
              <a:rPr lang="cs-CZ" sz="2400" b="1" dirty="0" smtClean="0">
                <a:latin typeface="Calibri" panose="020F0502020204030204" pitchFamily="34" charset="0"/>
              </a:rPr>
              <a:t>X</a:t>
            </a:r>
            <a:r>
              <a:rPr lang="cs-CZ" sz="2400" dirty="0" smtClean="0">
                <a:latin typeface="Calibri" panose="020F0502020204030204" pitchFamily="34" charset="0"/>
              </a:rPr>
              <a:t> delší čekací lhůta, placená služba)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7/ chce využít možnosti navrhnout </a:t>
            </a:r>
            <a:r>
              <a:rPr lang="cs-CZ" sz="2400" b="1" dirty="0" smtClean="0">
                <a:latin typeface="Calibri" panose="020F0502020204030204" pitchFamily="34" charset="0"/>
              </a:rPr>
              <a:t>dokument k zakoupení do fondu </a:t>
            </a:r>
            <a:r>
              <a:rPr lang="cs-CZ" sz="2400" dirty="0" smtClean="0">
                <a:latin typeface="Calibri" panose="020F0502020204030204" pitchFamily="34" charset="0"/>
              </a:rPr>
              <a:t>NTK? Upozornit, že to možná potrvá delší dobu….</a:t>
            </a: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5DAE6-8967-41F3-B29C-95D27432EC43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62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MS v NTK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74729"/>
            <a:ext cx="8229600" cy="5184387"/>
          </a:xfr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b="1" dirty="0" smtClean="0">
                <a:solidFill>
                  <a:srgbClr val="005696"/>
                </a:solidFill>
                <a:latin typeface="Calibri" panose="020F0502020204030204" pitchFamily="34" charset="0"/>
              </a:rPr>
              <a:t>Absenční výpůjčky MVS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1050" dirty="0" smtClean="0">
                <a:latin typeface="Calibri" panose="020F0502020204030204" pitchFamily="34" charset="0"/>
              </a:rPr>
              <a:t/>
            </a:r>
            <a:br>
              <a:rPr lang="cs-CZ" sz="1050" dirty="0" smtClean="0">
                <a:latin typeface="Calibri" panose="020F0502020204030204" pitchFamily="34" charset="0"/>
              </a:rPr>
            </a:br>
            <a:r>
              <a:rPr lang="cs-CZ" sz="2400" b="1" dirty="0" smtClean="0">
                <a:latin typeface="Calibri" panose="020F0502020204030204" pitchFamily="34" charset="0"/>
              </a:rPr>
              <a:t>BEZ ZÁSTAVY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• od 1. 2. 2016 jsou pro uživatele, kteří nespadají do kategorií zástav za zahraniční publikace, </a:t>
            </a:r>
            <a:r>
              <a:rPr lang="cs-CZ" sz="2400" b="1" dirty="0" smtClean="0">
                <a:latin typeface="Calibri" panose="020F0502020204030204" pitchFamily="34" charset="0"/>
              </a:rPr>
              <a:t>MS výpůjčky načítány na uživatelské </a:t>
            </a:r>
            <a:r>
              <a:rPr lang="cs-CZ" sz="2400" b="1" dirty="0">
                <a:latin typeface="Calibri" panose="020F0502020204030204" pitchFamily="34" charset="0"/>
              </a:rPr>
              <a:t>konto</a:t>
            </a:r>
            <a:r>
              <a:rPr lang="cs-CZ" sz="2400" dirty="0">
                <a:latin typeface="Calibri" panose="020F0502020204030204" pitchFamily="34" charset="0"/>
              </a:rPr>
              <a:t> </a:t>
            </a:r>
            <a:r>
              <a:rPr lang="cs-CZ" sz="2400" dirty="0" smtClean="0">
                <a:latin typeface="Calibri" panose="020F0502020204030204" pitchFamily="34" charset="0"/>
              </a:rPr>
              <a:t>→ vyzvednutí u CP (uživatel podepíše formulář </a:t>
            </a:r>
            <a:r>
              <a:rPr lang="cs-CZ" sz="2400" i="1" dirty="0" smtClean="0">
                <a:latin typeface="Calibri" panose="020F0502020204030204" pitchFamily="34" charset="0"/>
              </a:rPr>
              <a:t>Publikace zapůjčená prostřednictvím MVS k osobnímu vyzvednutí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 • </a:t>
            </a:r>
            <a:r>
              <a:rPr lang="cs-CZ" sz="2400" dirty="0" smtClean="0">
                <a:latin typeface="Calibri" panose="020F0502020204030204" pitchFamily="34" charset="0"/>
              </a:rPr>
              <a:t>výpůjčky </a:t>
            </a:r>
            <a:r>
              <a:rPr lang="cs-CZ" sz="2400" b="1" dirty="0" smtClean="0">
                <a:latin typeface="Calibri" panose="020F0502020204030204" pitchFamily="34" charset="0"/>
              </a:rPr>
              <a:t>odečítají</a:t>
            </a:r>
            <a:r>
              <a:rPr lang="cs-CZ" sz="2400" dirty="0" smtClean="0">
                <a:latin typeface="Calibri" panose="020F0502020204030204" pitchFamily="34" charset="0"/>
              </a:rPr>
              <a:t> z konta </a:t>
            </a:r>
            <a:r>
              <a:rPr lang="cs-CZ" sz="2400" b="1" dirty="0" smtClean="0">
                <a:latin typeface="Calibri" panose="020F0502020204030204" pitchFamily="34" charset="0"/>
              </a:rPr>
              <a:t>+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b="1" dirty="0" smtClean="0">
                <a:latin typeface="Calibri" panose="020F0502020204030204" pitchFamily="34" charset="0"/>
              </a:rPr>
              <a:t>prodlužují </a:t>
            </a:r>
            <a:r>
              <a:rPr lang="cs-CZ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POUZE</a:t>
            </a:r>
            <a:r>
              <a:rPr lang="cs-CZ" sz="2400" dirty="0" smtClean="0">
                <a:latin typeface="Calibri" panose="020F0502020204030204" pitchFamily="34" charset="0"/>
              </a:rPr>
              <a:t> pracovníci MS!!!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 • </a:t>
            </a:r>
            <a:r>
              <a:rPr lang="cs-CZ" sz="2400" dirty="0" smtClean="0">
                <a:latin typeface="Calibri" panose="020F0502020204030204" pitchFamily="34" charset="0"/>
              </a:rPr>
              <a:t>vracení: možno i po 16. hod. na CP: vizuální kontrola → vystavení </a:t>
            </a:r>
            <a:r>
              <a:rPr lang="cs-CZ" sz="2400" i="1" dirty="0" smtClean="0">
                <a:latin typeface="Calibri" panose="020F0502020204030204" pitchFamily="34" charset="0"/>
              </a:rPr>
              <a:t>Potvrzení o vrácení </a:t>
            </a:r>
            <a:r>
              <a:rPr lang="cs-CZ" sz="2400" i="1" dirty="0">
                <a:latin typeface="Calibri" panose="020F0502020204030204" pitchFamily="34" charset="0"/>
              </a:rPr>
              <a:t>MVS výpůjčky </a:t>
            </a:r>
            <a:r>
              <a:rPr lang="cs-CZ" sz="2400" dirty="0" smtClean="0">
                <a:latin typeface="Calibri" panose="020F0502020204030204" pitchFamily="34" charset="0"/>
              </a:rPr>
              <a:t>→ předání do MVS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81EB-D752-48B0-A4BA-DC6E7F20990F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956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MS v NTK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41"/>
            <a:ext cx="8229600" cy="5184387"/>
          </a:xfrm>
        </p:spPr>
        <p:txBody>
          <a:bodyPr lIns="0" tIns="0" rIns="0" bIns="0">
            <a:normAutofit lnSpcReduction="10000"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b="1" dirty="0" smtClean="0">
                <a:solidFill>
                  <a:srgbClr val="005696"/>
                </a:solidFill>
                <a:latin typeface="Calibri" panose="020F0502020204030204" pitchFamily="34" charset="0"/>
              </a:rPr>
              <a:t>Absenční výpůjčky MVS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800" dirty="0" smtClean="0">
                <a:latin typeface="Calibri" panose="020F0502020204030204" pitchFamily="34" charset="0"/>
              </a:rPr>
              <a:t/>
            </a:r>
            <a:br>
              <a:rPr lang="cs-CZ" sz="800" dirty="0" smtClean="0">
                <a:latin typeface="Calibri" panose="020F0502020204030204" pitchFamily="34" charset="0"/>
              </a:rPr>
            </a:br>
            <a:r>
              <a:rPr lang="cs-CZ" sz="2400" b="1" dirty="0" smtClean="0">
                <a:latin typeface="Calibri" panose="020F0502020204030204" pitchFamily="34" charset="0"/>
              </a:rPr>
              <a:t>SE ZÁSTAVOU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• pro uživatele, kteří spadají do kategorií se zástavami za zahraniční publikace → vyzvednutí u CP: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bloček </a:t>
            </a:r>
            <a:r>
              <a:rPr lang="cs-CZ" sz="2400" i="1" dirty="0" smtClean="0">
                <a:latin typeface="Calibri" panose="020F0502020204030204" pitchFamily="34" charset="0"/>
              </a:rPr>
              <a:t>Přijetí zástavy za půjčení publikace</a:t>
            </a:r>
            <a:r>
              <a:rPr lang="cs-CZ" sz="2400" dirty="0" smtClean="0">
                <a:latin typeface="Calibri" panose="020F0502020204030204" pitchFamily="34" charset="0"/>
              </a:rPr>
              <a:t> s částkou → uhradí v pokladně; 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uživatel a knihovník podepíší formulář </a:t>
            </a:r>
            <a:r>
              <a:rPr lang="cs-CZ" sz="2400" i="1" dirty="0" smtClean="0">
                <a:latin typeface="Calibri" panose="020F0502020204030204" pitchFamily="34" charset="0"/>
              </a:rPr>
              <a:t>Dohoda o převzetí zástavy;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uživatel převezme dokument s originálem </a:t>
            </a:r>
            <a:r>
              <a:rPr lang="cs-CZ" sz="2400" i="1" dirty="0" smtClean="0">
                <a:latin typeface="Calibri" panose="020F0502020204030204" pitchFamily="34" charset="0"/>
              </a:rPr>
              <a:t>Dohody</a:t>
            </a:r>
            <a:r>
              <a:rPr lang="cs-CZ" sz="2400" dirty="0" smtClean="0">
                <a:latin typeface="Calibri" panose="020F0502020204030204" pitchFamily="34" charset="0"/>
              </a:rPr>
              <a:t>; kopie </a:t>
            </a:r>
            <a:r>
              <a:rPr lang="cs-CZ" sz="2400" i="1" dirty="0" smtClean="0">
                <a:latin typeface="Calibri" panose="020F0502020204030204" pitchFamily="34" charset="0"/>
              </a:rPr>
              <a:t>Dohody</a:t>
            </a:r>
            <a:r>
              <a:rPr lang="cs-CZ" sz="2400" dirty="0" smtClean="0">
                <a:latin typeface="Calibri" panose="020F0502020204030204" pitchFamily="34" charset="0"/>
              </a:rPr>
              <a:t> + příjmový doklad o zaplacení kauce do </a:t>
            </a:r>
            <a:r>
              <a:rPr lang="cs-CZ" sz="24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fialového</a:t>
            </a:r>
            <a:r>
              <a:rPr lang="cs-CZ" sz="2400" dirty="0" smtClean="0">
                <a:latin typeface="Calibri" panose="020F0502020204030204" pitchFamily="34" charset="0"/>
              </a:rPr>
              <a:t> boxu;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>
                <a:latin typeface="Calibri" panose="020F0502020204030204" pitchFamily="34" charset="0"/>
              </a:rPr>
              <a:t> • </a:t>
            </a:r>
            <a:r>
              <a:rPr lang="cs-CZ" sz="2400" dirty="0" smtClean="0">
                <a:latin typeface="Calibri" panose="020F0502020204030204" pitchFamily="34" charset="0"/>
              </a:rPr>
              <a:t>vracení: </a:t>
            </a:r>
            <a:r>
              <a:rPr lang="cs-CZ" sz="2400" b="1" dirty="0" smtClean="0">
                <a:latin typeface="Calibri" panose="020F0502020204030204" pitchFamily="34" charset="0"/>
              </a:rPr>
              <a:t>do 16. hod. </a:t>
            </a:r>
            <a:r>
              <a:rPr lang="cs-CZ" sz="2400" dirty="0" smtClean="0">
                <a:latin typeface="Calibri" panose="020F0502020204030204" pitchFamily="34" charset="0"/>
              </a:rPr>
              <a:t>– přivolat pracovníka MVS (l. 415), protože se budou vracet peníze na základě pokladního </a:t>
            </a:r>
            <a:r>
              <a:rPr lang="cs-CZ" sz="2400" b="1" dirty="0" smtClean="0">
                <a:latin typeface="Calibri" panose="020F0502020204030204" pitchFamily="34" charset="0"/>
              </a:rPr>
              <a:t>bloku pro vrácení zástavy</a:t>
            </a:r>
            <a:r>
              <a:rPr lang="cs-CZ" sz="2400" dirty="0" smtClean="0">
                <a:latin typeface="Calibri" panose="020F0502020204030204" pitchFamily="34" charset="0"/>
              </a:rPr>
              <a:t>, který vystaví pracovnice MVS!!! 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F273-64E0-4197-8E03-2B2EF9917B8B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84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6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MS v NTK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64798"/>
            <a:ext cx="8363272" cy="5079613"/>
          </a:xfr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800" b="1" dirty="0" smtClean="0">
                <a:solidFill>
                  <a:srgbClr val="005696"/>
                </a:solidFill>
                <a:latin typeface="Calibri" panose="020F0502020204030204" pitchFamily="34" charset="0"/>
              </a:rPr>
              <a:t>Prezenční výpůjčky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2300" dirty="0" smtClean="0">
                <a:latin typeface="Calibri" panose="020F0502020204030204" pitchFamily="34" charset="0"/>
              </a:rPr>
              <a:t>Dokumenty zapůjčené via MVS a určené pouze k prezenčnímu studiu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r>
              <a:rPr lang="cs-CZ" sz="800" dirty="0" smtClean="0">
                <a:latin typeface="Calibri" panose="020F0502020204030204" pitchFamily="34" charset="0"/>
              </a:rPr>
              <a:t/>
            </a:r>
            <a:br>
              <a:rPr lang="cs-CZ" sz="8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- </a:t>
            </a:r>
            <a:r>
              <a:rPr lang="cs-CZ" sz="2800" b="1" dirty="0" smtClean="0">
                <a:solidFill>
                  <a:srgbClr val="333333"/>
                </a:solidFill>
                <a:latin typeface="Calibri" panose="020F0502020204030204" pitchFamily="34" charset="0"/>
              </a:rPr>
              <a:t>Studovna časopisů 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• uložení na regále v obálce</a:t>
            </a:r>
            <a:r>
              <a:rPr lang="cs-CZ" sz="2400" dirty="0">
                <a:latin typeface="Calibri" panose="020F0502020204030204" pitchFamily="34" charset="0"/>
              </a:rPr>
              <a:t/>
            </a:r>
            <a:br>
              <a:rPr lang="cs-CZ" sz="2400" dirty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• u dokumentu je kopie objednávky s MAXIMÁLNÍ výpůjční lhůtou → </a:t>
            </a:r>
            <a:r>
              <a:rPr lang="cs-CZ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prodloužení pouze na požádání pracovníků MVS </a:t>
            </a:r>
            <a:r>
              <a:rPr lang="cs-CZ" sz="2400" dirty="0" smtClean="0">
                <a:latin typeface="Calibri" panose="020F0502020204030204" pitchFamily="34" charset="0"/>
              </a:rPr>
              <a:t>(volat l. 415)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• při půjčení ke studiu vyjmout objednávku + čtenářský průkaz =˃ uložit do krabičky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• při vracení dokumentu vrátit čtenářský průkaz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                                      </a:t>
            </a: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3818A-1ACA-4036-9698-889EFB890141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607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4857"/>
            <a:ext cx="8229600" cy="885912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600" b="1" dirty="0" smtClean="0">
                <a:solidFill>
                  <a:srgbClr val="CE3736"/>
                </a:solidFill>
                <a:latin typeface="Calibri" panose="020F0502020204030204" pitchFamily="34" charset="0"/>
              </a:rPr>
              <a:t>Příklady</a:t>
            </a:r>
            <a:endParaRPr lang="cs-CZ" sz="3600" b="1" dirty="0">
              <a:solidFill>
                <a:srgbClr val="CE3736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147248" cy="4824536"/>
          </a:xfrm>
        </p:spPr>
        <p:txBody>
          <a:bodyPr lIns="0" tIns="0" rIns="0" bIns="0">
            <a:normAutofit/>
          </a:bodyPr>
          <a:lstStyle/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r>
              <a:rPr lang="cs-CZ" sz="2400" dirty="0">
                <a:latin typeface="Calibri" panose="020F0502020204030204" pitchFamily="34" charset="0"/>
              </a:rPr>
              <a:t>Pivovarnictví  978-80-247-1616-9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r>
              <a:rPr lang="cs-CZ" sz="2400" dirty="0" smtClean="0">
                <a:latin typeface="Calibri" panose="020F0502020204030204" pitchFamily="34" charset="0"/>
              </a:rPr>
              <a:t>Bednářství (1957) </a:t>
            </a:r>
          </a:p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r>
              <a:rPr lang="fr-FR" sz="2400" dirty="0" smtClean="0">
                <a:latin typeface="Calibri" panose="020F0502020204030204" pitchFamily="34" charset="0"/>
              </a:rPr>
              <a:t>MOLLES</a:t>
            </a:r>
            <a:r>
              <a:rPr lang="fr-FR" sz="2400" dirty="0">
                <a:latin typeface="Calibri" panose="020F0502020204030204" pitchFamily="34" charset="0"/>
              </a:rPr>
              <a:t>, Manuel C. Ecology: concepts &amp; </a:t>
            </a:r>
            <a:r>
              <a:rPr lang="fr-FR" sz="2400" dirty="0" smtClean="0">
                <a:latin typeface="Calibri" panose="020F0502020204030204" pitchFamily="34" charset="0"/>
              </a:rPr>
              <a:t>applications</a:t>
            </a:r>
            <a:r>
              <a:rPr lang="cs-CZ" sz="2400" dirty="0" smtClean="0">
                <a:latin typeface="Calibri" panose="020F0502020204030204" pitchFamily="34" charset="0"/>
              </a:rPr>
              <a:t> – nejnovější vydání!!!</a:t>
            </a:r>
          </a:p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r>
              <a:rPr lang="en-US" sz="2400" dirty="0">
                <a:latin typeface="Calibri" panose="020F0502020204030204" pitchFamily="34" charset="0"/>
              </a:rPr>
              <a:t>12. HUGHES, </a:t>
            </a:r>
            <a:r>
              <a:rPr lang="en-US" sz="2400" dirty="0" smtClean="0">
                <a:latin typeface="Calibri" panose="020F0502020204030204" pitchFamily="34" charset="0"/>
              </a:rPr>
              <a:t>J</a:t>
            </a:r>
            <a:r>
              <a:rPr lang="cs-CZ" sz="2400" dirty="0" smtClean="0">
                <a:latin typeface="Calibri" panose="020F0502020204030204" pitchFamily="34" charset="0"/>
              </a:rPr>
              <a:t>.</a:t>
            </a:r>
            <a:r>
              <a:rPr lang="en-US" sz="2400" dirty="0" smtClean="0">
                <a:latin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D. Sustainable Agriculture in Ancient Egypt. </a:t>
            </a:r>
            <a:r>
              <a:rPr lang="en-US" sz="2400" i="1" dirty="0">
                <a:latin typeface="Calibri" panose="020F0502020204030204" pitchFamily="34" charset="0"/>
              </a:rPr>
              <a:t>Agricultural History</a:t>
            </a:r>
            <a:r>
              <a:rPr lang="en-US" sz="2400" dirty="0">
                <a:latin typeface="Calibri" panose="020F0502020204030204" pitchFamily="34" charset="0"/>
              </a:rPr>
              <a:t>. 1992, vol. 66, issue 2, s. 12-22. ISSN 0002-1482</a:t>
            </a:r>
            <a:r>
              <a:rPr lang="en-US" sz="2400" dirty="0" smtClean="0">
                <a:latin typeface="Calibri" panose="020F0502020204030204" pitchFamily="34" charset="0"/>
              </a:rPr>
              <a:t>.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r>
              <a:rPr lang="cs-CZ" sz="2400" dirty="0" err="1">
                <a:latin typeface="Calibri" panose="020F0502020204030204" pitchFamily="34" charset="0"/>
              </a:rPr>
              <a:t>Understanding</a:t>
            </a:r>
            <a:r>
              <a:rPr lang="cs-CZ" sz="2400" dirty="0">
                <a:latin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</a:rPr>
              <a:t>new</a:t>
            </a:r>
            <a:r>
              <a:rPr lang="cs-CZ" sz="2400" dirty="0">
                <a:latin typeface="Calibri" panose="020F0502020204030204" pitchFamily="34" charset="0"/>
              </a:rPr>
              <a:t> media (Logan, Robert)</a:t>
            </a:r>
          </a:p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r>
              <a:rPr lang="cs-CZ" sz="2400" dirty="0" err="1">
                <a:latin typeface="Calibri" panose="020F0502020204030204" pitchFamily="34" charset="0"/>
              </a:rPr>
              <a:t>Wireless</a:t>
            </a:r>
            <a:r>
              <a:rPr lang="cs-CZ" sz="2400" dirty="0">
                <a:latin typeface="Calibri" panose="020F0502020204030204" pitchFamily="34" charset="0"/>
              </a:rPr>
              <a:t> Communications (</a:t>
            </a:r>
            <a:r>
              <a:rPr lang="cs-CZ" sz="2400" dirty="0" err="1">
                <a:latin typeface="Calibri" panose="020F0502020204030204" pitchFamily="34" charset="0"/>
              </a:rPr>
              <a:t>Goldsmith</a:t>
            </a:r>
            <a:r>
              <a:rPr lang="cs-CZ" sz="2400" dirty="0">
                <a:latin typeface="Calibri" panose="020F0502020204030204" pitchFamily="34" charset="0"/>
              </a:rPr>
              <a:t>)</a:t>
            </a: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 smtClean="0">
              <a:latin typeface="Calibri" panose="020F0502020204030204" pitchFamily="34" charset="0"/>
            </a:endParaRPr>
          </a:p>
          <a:p>
            <a:pPr marL="457200" indent="-457200">
              <a:lnSpc>
                <a:spcPct val="120000"/>
              </a:lnSpc>
              <a:buClr>
                <a:srgbClr val="CE3736"/>
              </a:buClr>
              <a:buAutoNum type="arabicPeriod"/>
            </a:pP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1849D-9BC4-4C05-AD4D-A60F6BC4B0FE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10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9241" y="492432"/>
            <a:ext cx="8229600" cy="962781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Důsledek:</a:t>
            </a:r>
            <a:r>
              <a:rPr lang="cs-CZ" sz="3200" b="1" dirty="0">
                <a:latin typeface="Calibri" panose="020F0502020204030204" pitchFamily="34" charset="0"/>
              </a:rPr>
              <a:t/>
            </a:r>
            <a:br>
              <a:rPr lang="cs-CZ" sz="3200" b="1" dirty="0">
                <a:latin typeface="Calibri" panose="020F0502020204030204" pitchFamily="34" charset="0"/>
              </a:rPr>
            </a:b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525963"/>
          </a:xfrm>
        </p:spPr>
        <p:txBody>
          <a:bodyPr lIns="0" tIns="0" rIns="0" bIns="0">
            <a:normAutofit/>
          </a:bodyPr>
          <a:lstStyle/>
          <a:p>
            <a:pPr marL="0" indent="0" algn="ctr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600" dirty="0" smtClean="0">
                <a:latin typeface="Calibri" panose="020F0502020204030204" pitchFamily="34" charset="0"/>
              </a:rPr>
              <a:t>vědecké </a:t>
            </a:r>
            <a:r>
              <a:rPr lang="cs-CZ" sz="2600" dirty="0">
                <a:latin typeface="Calibri" panose="020F0502020204030204" pitchFamily="34" charset="0"/>
              </a:rPr>
              <a:t>knihovny a informační střediska vynakládají většinu svých prostředků na udržení předplatného stěžejních </a:t>
            </a:r>
            <a:r>
              <a:rPr lang="cs-CZ" sz="2600" dirty="0" smtClean="0">
                <a:latin typeface="Calibri" panose="020F0502020204030204" pitchFamily="34" charset="0"/>
              </a:rPr>
              <a:t>periodik	</a:t>
            </a:r>
          </a:p>
          <a:p>
            <a:pPr marL="0" indent="0" algn="ctr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x </a:t>
            </a:r>
            <a:endParaRPr lang="cs-CZ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ctr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600" dirty="0" smtClean="0">
                <a:latin typeface="Calibri" panose="020F0502020204030204" pitchFamily="34" charset="0"/>
              </a:rPr>
              <a:t>nelze </a:t>
            </a:r>
            <a:r>
              <a:rPr lang="cs-CZ" sz="2600" dirty="0">
                <a:latin typeface="Calibri" panose="020F0502020204030204" pitchFamily="34" charset="0"/>
              </a:rPr>
              <a:t>pokrýt celé spektrum potřebných dokumentů =&gt; spolupráce mezi knihovnami při zajišťování a zpřístupňování informací pro své uživatele, vzájemné sdílení zdrojů a rozvoj služeb dodávání dokumentů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69EE-6D11-4D33-A7EB-854D88FCDE20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6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0158"/>
            <a:ext cx="8229600" cy="962781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Formy spolupráce</a:t>
            </a:r>
            <a:r>
              <a:rPr lang="cs-CZ" sz="3200" b="1" dirty="0">
                <a:latin typeface="Calibri" panose="020F0502020204030204" pitchFamily="34" charset="0"/>
              </a:rPr>
              <a:t/>
            </a:r>
            <a:br>
              <a:rPr lang="cs-CZ" sz="3200" b="1" dirty="0">
                <a:latin typeface="Calibri" panose="020F0502020204030204" pitchFamily="34" charset="0"/>
              </a:rPr>
            </a:b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525963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vytváření konsorcií (zvýšení finanční síly)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využívání komerčních organizací k zajištění a dodání plných textů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orientace na předplatné plnotextových el. zdrojů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koordinovaná akvizice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modernizace a rozšíření </a:t>
            </a:r>
            <a:r>
              <a:rPr lang="cs-CZ" sz="2800" b="1" dirty="0">
                <a:latin typeface="Calibri" panose="020F0502020204030204" pitchFamily="34" charset="0"/>
              </a:rPr>
              <a:t>meziknihovních služeb 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20F95-3842-43C6-9AAC-0FC27AE3AD5A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2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900" dirty="0" smtClean="0">
                <a:solidFill>
                  <a:srgbClr val="CE3736"/>
                </a:solidFill>
              </a:rPr>
              <a:t/>
            </a:r>
            <a:br>
              <a:rPr lang="cs-CZ" sz="900" dirty="0" smtClean="0">
                <a:solidFill>
                  <a:srgbClr val="CE3736"/>
                </a:solidFill>
              </a:rPr>
            </a:br>
            <a:r>
              <a:rPr lang="cs-CZ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Zkratky I</a:t>
            </a:r>
            <a:endParaRPr lang="cs-CZ" sz="36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0375" y="1390073"/>
            <a:ext cx="8229600" cy="4886481"/>
          </a:xfrm>
        </p:spPr>
        <p:txBody>
          <a:bodyPr lIns="0" tIns="0" rIns="0" bIns="0">
            <a:normAutofit fontScale="85000" lnSpcReduction="10000"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600" b="1" dirty="0" smtClean="0">
                <a:latin typeface="Calibri" panose="020F0502020204030204" pitchFamily="34" charset="0"/>
              </a:rPr>
              <a:t>MS</a:t>
            </a:r>
            <a:r>
              <a:rPr lang="cs-CZ" sz="2600" dirty="0">
                <a:latin typeface="Calibri" panose="020F0502020204030204" pitchFamily="34" charset="0"/>
              </a:rPr>
              <a:t> </a:t>
            </a:r>
            <a:r>
              <a:rPr lang="cs-CZ" sz="2600" dirty="0" smtClean="0">
                <a:latin typeface="Calibri" panose="020F0502020204030204" pitchFamily="34" charset="0"/>
              </a:rPr>
              <a:t>(</a:t>
            </a:r>
            <a:r>
              <a:rPr lang="cs-CZ" sz="2600" dirty="0" err="1" smtClean="0">
                <a:latin typeface="Calibri" panose="020F0502020204030204" pitchFamily="34" charset="0"/>
              </a:rPr>
              <a:t>interlibrary</a:t>
            </a:r>
            <a:r>
              <a:rPr lang="cs-CZ" sz="2600" dirty="0" smtClean="0">
                <a:latin typeface="Calibri" panose="020F0502020204030204" pitchFamily="34" charset="0"/>
              </a:rPr>
              <a:t>/</a:t>
            </a:r>
            <a:r>
              <a:rPr lang="cs-CZ" sz="2600" dirty="0" err="1" smtClean="0">
                <a:latin typeface="Calibri" panose="020F0502020204030204" pitchFamily="34" charset="0"/>
              </a:rPr>
              <a:t>interlending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services</a:t>
            </a:r>
            <a:r>
              <a:rPr lang="cs-CZ" sz="2600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600" b="1" dirty="0" smtClean="0">
                <a:latin typeface="Calibri" panose="020F0502020204030204" pitchFamily="34" charset="0"/>
              </a:rPr>
              <a:t>MVS, VMVS </a:t>
            </a:r>
            <a:r>
              <a:rPr lang="cs-CZ" sz="2600" dirty="0" smtClean="0">
                <a:latin typeface="Calibri" panose="020F0502020204030204" pitchFamily="34" charset="0"/>
              </a:rPr>
              <a:t>(</a:t>
            </a:r>
            <a:r>
              <a:rPr lang="cs-CZ" sz="2600" dirty="0" err="1" smtClean="0">
                <a:latin typeface="Calibri" panose="020F0502020204030204" pitchFamily="34" charset="0"/>
              </a:rPr>
              <a:t>interlibrary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loan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services</a:t>
            </a:r>
            <a:r>
              <a:rPr lang="cs-CZ" sz="2600" dirty="0" smtClean="0">
                <a:latin typeface="Calibri" panose="020F0502020204030204" pitchFamily="34" charset="0"/>
              </a:rPr>
              <a:t>/</a:t>
            </a:r>
            <a:r>
              <a:rPr lang="cs-CZ" sz="2600" dirty="0" err="1" smtClean="0">
                <a:latin typeface="Calibri" panose="020F0502020204030204" pitchFamily="34" charset="0"/>
              </a:rPr>
              <a:t>domestic</a:t>
            </a:r>
            <a:r>
              <a:rPr lang="cs-CZ" sz="2600" dirty="0" smtClean="0">
                <a:latin typeface="Calibri" panose="020F0502020204030204" pitchFamily="34" charset="0"/>
              </a:rPr>
              <a:t>), 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600" b="1" dirty="0" smtClean="0">
                <a:latin typeface="Calibri" panose="020F0502020204030204" pitchFamily="34" charset="0"/>
              </a:rPr>
              <a:t>MRS</a:t>
            </a:r>
            <a:r>
              <a:rPr lang="cs-CZ" sz="2600" dirty="0" smtClean="0">
                <a:latin typeface="Calibri" panose="020F0502020204030204" pitchFamily="34" charset="0"/>
              </a:rPr>
              <a:t> (</a:t>
            </a:r>
            <a:r>
              <a:rPr lang="cs-CZ" sz="2600" dirty="0" err="1" smtClean="0">
                <a:latin typeface="Calibri" panose="020F0502020204030204" pitchFamily="34" charset="0"/>
              </a:rPr>
              <a:t>interlibrary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reprographic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services</a:t>
            </a:r>
            <a:r>
              <a:rPr lang="cs-CZ" sz="2600" dirty="0" smtClean="0">
                <a:latin typeface="Calibri" panose="020F0502020204030204" pitchFamily="34" charset="0"/>
              </a:rPr>
              <a:t>), 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600" b="1" dirty="0" smtClean="0">
                <a:latin typeface="Calibri" panose="020F0502020204030204" pitchFamily="34" charset="0"/>
              </a:rPr>
              <a:t>MIS</a:t>
            </a:r>
            <a:r>
              <a:rPr lang="cs-CZ" sz="2600" dirty="0" smtClean="0">
                <a:latin typeface="Calibri" panose="020F0502020204030204" pitchFamily="34" charset="0"/>
              </a:rPr>
              <a:t> (</a:t>
            </a:r>
            <a:r>
              <a:rPr lang="cs-CZ" sz="2600" dirty="0" err="1" smtClean="0">
                <a:latin typeface="Calibri" panose="020F0502020204030204" pitchFamily="34" charset="0"/>
              </a:rPr>
              <a:t>interlibrary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information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services</a:t>
            </a:r>
            <a:r>
              <a:rPr lang="cs-CZ" sz="2600" dirty="0" smtClean="0">
                <a:latin typeface="Calibri" panose="020F0502020204030204" pitchFamily="34" charset="0"/>
              </a:rPr>
              <a:t>), 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600" b="1" dirty="0" smtClean="0">
                <a:latin typeface="Calibri" panose="020F0502020204030204" pitchFamily="34" charset="0"/>
              </a:rPr>
              <a:t>MMS</a:t>
            </a:r>
            <a:r>
              <a:rPr lang="cs-CZ" sz="2600" b="1" dirty="0">
                <a:latin typeface="Calibri" panose="020F0502020204030204" pitchFamily="34" charset="0"/>
              </a:rPr>
              <a:t>, </a:t>
            </a:r>
            <a:r>
              <a:rPr lang="cs-CZ" sz="2600" b="1" dirty="0" smtClean="0">
                <a:latin typeface="Calibri" panose="020F0502020204030204" pitchFamily="34" charset="0"/>
              </a:rPr>
              <a:t>MMVS </a:t>
            </a:r>
            <a:r>
              <a:rPr lang="cs-CZ" sz="2600" dirty="0" smtClean="0">
                <a:latin typeface="Calibri" panose="020F0502020204030204" pitchFamily="34" charset="0"/>
              </a:rPr>
              <a:t>(</a:t>
            </a:r>
            <a:r>
              <a:rPr lang="cs-CZ" sz="2600" dirty="0" err="1" smtClean="0">
                <a:latin typeface="Calibri" panose="020F0502020204030204" pitchFamily="34" charset="0"/>
              </a:rPr>
              <a:t>international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interlibrary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loan</a:t>
            </a:r>
            <a:r>
              <a:rPr lang="cs-CZ" sz="2600" dirty="0" smtClean="0">
                <a:latin typeface="Calibri" panose="020F0502020204030204" pitchFamily="34" charset="0"/>
              </a:rPr>
              <a:t> </a:t>
            </a:r>
            <a:r>
              <a:rPr lang="cs-CZ" sz="2600" dirty="0" err="1" smtClean="0">
                <a:latin typeface="Calibri" panose="020F0502020204030204" pitchFamily="34" charset="0"/>
              </a:rPr>
              <a:t>services</a:t>
            </a:r>
            <a:r>
              <a:rPr lang="cs-CZ" sz="2600" dirty="0" smtClean="0">
                <a:latin typeface="Calibri" panose="020F0502020204030204" pitchFamily="34" charset="0"/>
              </a:rPr>
              <a:t>; ILL; IILL)</a:t>
            </a:r>
            <a:endParaRPr lang="cs-CZ" sz="26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600" b="1" dirty="0" smtClean="0">
                <a:latin typeface="Calibri" panose="020F0502020204030204" pitchFamily="34" charset="0"/>
              </a:rPr>
              <a:t>cirkulační </a:t>
            </a:r>
            <a:r>
              <a:rPr lang="cs-CZ" sz="2600" b="1" dirty="0">
                <a:latin typeface="Calibri" panose="020F0502020204030204" pitchFamily="34" charset="0"/>
              </a:rPr>
              <a:t>výpůjční služby </a:t>
            </a:r>
            <a:r>
              <a:rPr lang="cs-CZ" sz="2600" dirty="0">
                <a:latin typeface="Calibri" panose="020F0502020204030204" pitchFamily="34" charset="0"/>
              </a:rPr>
              <a:t>(in-house </a:t>
            </a:r>
            <a:r>
              <a:rPr lang="cs-CZ" sz="2600" dirty="0" err="1" smtClean="0">
                <a:latin typeface="Calibri" panose="020F0502020204030204" pitchFamily="34" charset="0"/>
              </a:rPr>
              <a:t>circulation</a:t>
            </a:r>
            <a:r>
              <a:rPr lang="cs-CZ" sz="2600" dirty="0" smtClean="0">
                <a:latin typeface="Calibri" panose="020F0502020204030204" pitchFamily="34" charset="0"/>
              </a:rPr>
              <a:t>)</a:t>
            </a:r>
            <a:r>
              <a:rPr lang="cs-CZ" sz="2600" dirty="0">
                <a:latin typeface="Calibri" panose="020F0502020204030204" pitchFamily="34" charset="0"/>
              </a:rPr>
              <a:t/>
            </a:r>
            <a:br>
              <a:rPr lang="cs-CZ" sz="2600" dirty="0">
                <a:latin typeface="Calibri" panose="020F0502020204030204" pitchFamily="34" charset="0"/>
              </a:rPr>
            </a:br>
            <a:r>
              <a:rPr lang="cs-CZ" sz="2100" dirty="0" smtClean="0">
                <a:latin typeface="Calibri" panose="020F0502020204030204" pitchFamily="34" charset="0"/>
              </a:rPr>
              <a:t>= pravidelný </a:t>
            </a:r>
            <a:r>
              <a:rPr lang="cs-CZ" sz="2100" dirty="0">
                <a:latin typeface="Calibri" panose="020F0502020204030204" pitchFamily="34" charset="0"/>
              </a:rPr>
              <a:t>oběh jednotlivých dokumentů (nejčastěji časopisů, patentů, firemní literatury) za účelem průběžného informování stálých uživatelů. Cirkulační výpůjční služba se organizuje mezi knihovnami nebo uživateli jedné knihovny na základě pevně stanovených podmínek a pravidel. Realizuje se formou hvězdicovitou (uživatel přebírá a vrací dokument knihovníkovi, který jej poskytuje následujícímu uživateli) nebo kruhovou (dokument cirkuluje mezi uživateli).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endParaRPr lang="cs-CZ" sz="2400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D424-52CC-4009-8BFA-A1B5C804B16F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393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0158"/>
            <a:ext cx="8229600" cy="962781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400" dirty="0" smtClean="0">
                <a:solidFill>
                  <a:srgbClr val="CE3736"/>
                </a:solidFill>
              </a:rPr>
              <a:t/>
            </a:r>
            <a:br>
              <a:rPr lang="cs-CZ" sz="400" dirty="0" smtClean="0">
                <a:solidFill>
                  <a:srgbClr val="CE3736"/>
                </a:solidFill>
              </a:rPr>
            </a:br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Zkratky II</a:t>
            </a:r>
            <a:endParaRPr lang="cs-CZ" sz="40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b="1" dirty="0" smtClean="0">
                <a:latin typeface="Calibri" panose="020F0502020204030204" pitchFamily="34" charset="0"/>
              </a:rPr>
              <a:t>DDS</a:t>
            </a:r>
            <a:r>
              <a:rPr lang="cs-CZ" sz="2400" dirty="0" smtClean="0">
                <a:latin typeface="Calibri" panose="020F0502020204030204" pitchFamily="34" charset="0"/>
              </a:rPr>
              <a:t> (</a:t>
            </a:r>
            <a:r>
              <a:rPr lang="cs-CZ" sz="2400" dirty="0" err="1" smtClean="0">
                <a:latin typeface="Calibri" panose="020F0502020204030204" pitchFamily="34" charset="0"/>
              </a:rPr>
              <a:t>document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 err="1" smtClean="0">
                <a:latin typeface="Calibri" panose="020F0502020204030204" pitchFamily="34" charset="0"/>
              </a:rPr>
              <a:t>delivery</a:t>
            </a:r>
            <a:r>
              <a:rPr lang="cs-CZ" sz="2400" dirty="0">
                <a:latin typeface="Calibri" panose="020F0502020204030204" pitchFamily="34" charset="0"/>
              </a:rPr>
              <a:t> </a:t>
            </a:r>
            <a:r>
              <a:rPr lang="cs-CZ" sz="2400" dirty="0" err="1" smtClean="0">
                <a:latin typeface="Calibri" panose="020F0502020204030204" pitchFamily="34" charset="0"/>
              </a:rPr>
              <a:t>service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b="1" dirty="0" smtClean="0">
                <a:latin typeface="Calibri" panose="020F0502020204030204" pitchFamily="34" charset="0"/>
              </a:rPr>
              <a:t>EDD</a:t>
            </a:r>
            <a:r>
              <a:rPr lang="cs-CZ" sz="2400" dirty="0" smtClean="0">
                <a:latin typeface="Calibri" panose="020F0502020204030204" pitchFamily="34" charset="0"/>
              </a:rPr>
              <a:t> (</a:t>
            </a:r>
            <a:r>
              <a:rPr lang="cs-CZ" sz="2400" dirty="0" err="1" smtClean="0">
                <a:latin typeface="Calibri" panose="020F0502020204030204" pitchFamily="34" charset="0"/>
              </a:rPr>
              <a:t>electronic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 err="1" smtClean="0">
                <a:latin typeface="Calibri" panose="020F0502020204030204" pitchFamily="34" charset="0"/>
              </a:rPr>
              <a:t>document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 err="1" smtClean="0">
                <a:latin typeface="Calibri" panose="020F0502020204030204" pitchFamily="34" charset="0"/>
              </a:rPr>
              <a:t>delivery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b="1" dirty="0" smtClean="0">
                <a:latin typeface="Calibri" panose="020F0502020204030204" pitchFamily="34" charset="0"/>
              </a:rPr>
              <a:t>CC </a:t>
            </a:r>
            <a:r>
              <a:rPr lang="cs-CZ" sz="2400" dirty="0" smtClean="0">
                <a:latin typeface="Calibri" panose="020F0502020204030204" pitchFamily="34" charset="0"/>
              </a:rPr>
              <a:t>(</a:t>
            </a:r>
            <a:r>
              <a:rPr lang="cs-CZ" sz="2400" dirty="0" err="1" smtClean="0">
                <a:latin typeface="Calibri" panose="020F0502020204030204" pitchFamily="34" charset="0"/>
              </a:rPr>
              <a:t>Current</a:t>
            </a:r>
            <a:r>
              <a:rPr 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 err="1" smtClean="0">
                <a:latin typeface="Calibri" panose="020F0502020204030204" pitchFamily="34" charset="0"/>
              </a:rPr>
              <a:t>Contents</a:t>
            </a:r>
            <a:r>
              <a:rPr lang="cs-CZ" sz="2400" dirty="0" smtClean="0">
                <a:latin typeface="Calibri" panose="020F0502020204030204" pitchFamily="34" charset="0"/>
              </a:rPr>
              <a:t>)</a:t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200" dirty="0" smtClean="0">
                <a:latin typeface="Calibri" panose="020F0502020204030204" pitchFamily="34" charset="0"/>
              </a:rPr>
              <a:t>= služba průběžného zasílání kopií obsahů nově došlých čísel časopisů z fondu knihovny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1400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Role knihoven v MS: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a</a:t>
            </a:r>
            <a:r>
              <a:rPr lang="cs-CZ" sz="2400" dirty="0" smtClean="0">
                <a:latin typeface="Calibri" panose="020F0502020204030204" pitchFamily="34" charset="0"/>
              </a:rPr>
              <a:t>ktivní (knihovny žádající)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400" dirty="0">
                <a:latin typeface="Calibri" panose="020F0502020204030204" pitchFamily="34" charset="0"/>
              </a:rPr>
              <a:t>p</a:t>
            </a:r>
            <a:r>
              <a:rPr lang="cs-CZ" sz="2400" dirty="0" smtClean="0">
                <a:latin typeface="Calibri" panose="020F0502020204030204" pitchFamily="34" charset="0"/>
              </a:rPr>
              <a:t>asivní (knihovny dožádané/dodávající)</a:t>
            </a:r>
            <a:endParaRPr lang="cs-CZ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endParaRPr lang="cs-CZ" sz="24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8763D-E9E9-499B-A5CE-8163FA752392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19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2432"/>
            <a:ext cx="8229600" cy="925205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altLang="cs-CZ" sz="4000" b="1" dirty="0">
                <a:solidFill>
                  <a:srgbClr val="C00000"/>
                </a:solidFill>
                <a:latin typeface="Calibri" panose="020F0502020204030204" pitchFamily="34" charset="0"/>
              </a:rPr>
              <a:t>Meziknihovní </a:t>
            </a:r>
            <a:r>
              <a:rPr lang="cs-CZ" alt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služby - definice</a:t>
            </a:r>
            <a:r>
              <a:rPr lang="cs-CZ" altLang="cs-CZ" sz="3200" b="1" u="sng" dirty="0"/>
              <a:t/>
            </a:r>
            <a:br>
              <a:rPr lang="cs-CZ" altLang="cs-CZ" sz="3200" b="1" u="sng" dirty="0"/>
            </a:br>
            <a:r>
              <a:rPr lang="cs-CZ" sz="3200" b="1" dirty="0">
                <a:latin typeface="Calibri" panose="020F0502020204030204" pitchFamily="34" charset="0"/>
              </a:rPr>
              <a:t/>
            </a:r>
            <a:br>
              <a:rPr lang="cs-CZ" sz="3200" b="1" dirty="0">
                <a:latin typeface="Calibri" panose="020F0502020204030204" pitchFamily="34" charset="0"/>
              </a:rPr>
            </a:b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184576"/>
          </a:xfrm>
        </p:spPr>
        <p:txBody>
          <a:bodyPr lIns="0" tIns="0" rIns="0" bIns="0">
            <a:normAutofit fontScale="92500"/>
          </a:bodyPr>
          <a:lstStyle/>
          <a:p>
            <a:pPr>
              <a:buNone/>
            </a:pPr>
            <a:r>
              <a:rPr lang="cs-CZ" altLang="cs-CZ" sz="2400" dirty="0">
                <a:latin typeface="Calibri" panose="020F0502020204030204" pitchFamily="34" charset="0"/>
              </a:rPr>
              <a:t>= základní nástroj zpřístupnění knihovních fondů</a:t>
            </a:r>
          </a:p>
          <a:p>
            <a:pPr>
              <a:buFontTx/>
              <a:buChar char="-"/>
            </a:pPr>
            <a:r>
              <a:rPr lang="cs-CZ" altLang="cs-CZ" sz="2400" dirty="0">
                <a:latin typeface="Calibri" panose="020F0502020204030204" pitchFamily="34" charset="0"/>
              </a:rPr>
              <a:t>základní definice v </a:t>
            </a:r>
            <a:r>
              <a:rPr lang="cs-CZ" altLang="cs-CZ" sz="2400" b="1" dirty="0">
                <a:solidFill>
                  <a:srgbClr val="002060"/>
                </a:solidFill>
                <a:latin typeface="Calibri" panose="020F0502020204030204" pitchFamily="34" charset="0"/>
              </a:rPr>
              <a:t>knihovním zákoně č. 257/2001 Sb.</a:t>
            </a:r>
            <a:r>
              <a:rPr lang="cs-CZ" altLang="cs-CZ" sz="2400" dirty="0">
                <a:latin typeface="Calibri" panose="020F0502020204030204" pitchFamily="34" charset="0"/>
              </a:rPr>
              <a:t>, který </a:t>
            </a:r>
            <a:r>
              <a:rPr lang="cs-CZ" altLang="cs-CZ" sz="2400" dirty="0" smtClean="0">
                <a:latin typeface="Calibri" panose="020F0502020204030204" pitchFamily="34" charset="0"/>
              </a:rPr>
              <a:t>vymezuje </a:t>
            </a:r>
            <a:r>
              <a:rPr lang="cs-CZ" altLang="cs-CZ" sz="2400" dirty="0">
                <a:latin typeface="Calibri" panose="020F0502020204030204" pitchFamily="34" charset="0"/>
              </a:rPr>
              <a:t>MS jako </a:t>
            </a:r>
            <a:r>
              <a:rPr lang="cs-CZ" altLang="cs-CZ" sz="2400" i="1" dirty="0">
                <a:latin typeface="Calibri" panose="020F0502020204030204" pitchFamily="34" charset="0"/>
              </a:rPr>
              <a:t>„soubor výpůjčních, informačních a reprografických služeb, které mezi sebou uskutečňují knihovny s cílem zpřístupnit svým uživatelům knihovní dokumenty bez ohledu na místo jejich uložení</a:t>
            </a:r>
            <a:r>
              <a:rPr lang="cs-CZ" altLang="cs-CZ" sz="2400" i="1" dirty="0" smtClean="0">
                <a:latin typeface="Calibri" panose="020F0502020204030204" pitchFamily="34" charset="0"/>
              </a:rPr>
              <a:t>“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altLang="cs-CZ" sz="2400" dirty="0" smtClean="0">
                <a:latin typeface="Calibri" panose="020F0502020204030204" pitchFamily="34" charset="0"/>
              </a:rPr>
              <a:t>povinnost </a:t>
            </a:r>
            <a:r>
              <a:rPr lang="cs-CZ" altLang="cs-CZ" sz="2400" dirty="0">
                <a:latin typeface="Calibri" panose="020F0502020204030204" pitchFamily="34" charset="0"/>
              </a:rPr>
              <a:t>poskytovat MS vyplývá dále z § 4 odst. 1a) a § </a:t>
            </a:r>
            <a:r>
              <a:rPr lang="cs-CZ" altLang="cs-CZ" sz="2400" dirty="0" smtClean="0">
                <a:latin typeface="Calibri" panose="020F0502020204030204" pitchFamily="34" charset="0"/>
              </a:rPr>
              <a:t>14</a:t>
            </a:r>
            <a:br>
              <a:rPr lang="cs-CZ" altLang="cs-CZ" sz="2400" dirty="0" smtClean="0">
                <a:latin typeface="Calibri" panose="020F0502020204030204" pitchFamily="34" charset="0"/>
              </a:rPr>
            </a:br>
            <a:r>
              <a:rPr lang="cs-CZ" sz="3600" b="1" dirty="0">
                <a:solidFill>
                  <a:srgbClr val="002060"/>
                </a:solidFill>
                <a:latin typeface="Calibri" panose="020F0502020204030204" pitchFamily="34" charset="0"/>
              </a:rPr>
              <a:t>Metodické pokyny pro meziknihovní služby v ČR (NK ČR, 2002):</a:t>
            </a: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1000" i="1" dirty="0" smtClean="0">
                <a:latin typeface="Calibri" panose="020F0502020204030204" pitchFamily="34" charset="0"/>
              </a:rPr>
              <a:t> </a:t>
            </a:r>
            <a:endParaRPr lang="cs-CZ" sz="1000" i="1" dirty="0">
              <a:latin typeface="Calibri" panose="020F0502020204030204" pitchFamily="34" charset="0"/>
            </a:endParaRPr>
          </a:p>
          <a:p>
            <a:pPr marL="0" indent="0">
              <a:lnSpc>
                <a:spcPct val="130000"/>
              </a:lnSpc>
              <a:buClr>
                <a:srgbClr val="CE3736"/>
              </a:buClr>
              <a:buNone/>
            </a:pPr>
            <a:r>
              <a:rPr lang="cs-CZ" sz="2400" i="1" dirty="0">
                <a:latin typeface="Calibri" panose="020F0502020204030204" pitchFamily="34" charset="0"/>
              </a:rPr>
              <a:t>Jsou standardní službou knihoven. Jsou založeny na principu reciprocity, z něhož pro zúčastněné knihovny vyplývá </a:t>
            </a:r>
            <a:r>
              <a:rPr lang="cs-CZ" sz="2400" b="1" i="1" dirty="0">
                <a:latin typeface="Calibri" panose="020F0502020204030204" pitchFamily="34" charset="0"/>
              </a:rPr>
              <a:t>povinnost poskytovat meziknihovní služby z vlastních knihovních fondů, jsou-li o ně požádány</a:t>
            </a:r>
            <a:r>
              <a:rPr lang="cs-CZ" sz="2400" i="1" dirty="0">
                <a:latin typeface="Calibri" panose="020F0502020204030204" pitchFamily="34" charset="0"/>
              </a:rPr>
              <a:t>.</a:t>
            </a:r>
          </a:p>
          <a:p>
            <a:pPr>
              <a:buFontTx/>
              <a:buChar char="-"/>
            </a:pPr>
            <a:endParaRPr lang="cs-CZ" altLang="cs-CZ" sz="2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altLang="cs-CZ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altLang="cs-CZ" sz="2000" dirty="0"/>
          </a:p>
          <a:p>
            <a:pPr>
              <a:buFontTx/>
              <a:buChar char="-"/>
            </a:pPr>
            <a:endParaRPr lang="cs-CZ" altLang="cs-CZ" sz="2000" i="1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90C27-299F-466A-B7A9-0067C72EA530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04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" y="0"/>
            <a:ext cx="9143992" cy="4548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0158"/>
            <a:ext cx="8229600" cy="962781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4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Legislativní rámec MS</a:t>
            </a:r>
            <a:r>
              <a:rPr lang="cs-CZ" sz="3200" b="1" dirty="0">
                <a:latin typeface="Calibri" panose="020F0502020204030204" pitchFamily="34" charset="0"/>
              </a:rPr>
              <a:t/>
            </a:r>
            <a:br>
              <a:rPr lang="cs-CZ" sz="3200" b="1" dirty="0">
                <a:latin typeface="Calibri" panose="020F0502020204030204" pitchFamily="34" charset="0"/>
              </a:rPr>
            </a:br>
            <a:endParaRPr lang="cs-CZ" sz="3200" dirty="0">
              <a:solidFill>
                <a:srgbClr val="CE373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525963"/>
          </a:xfrm>
        </p:spPr>
        <p:txBody>
          <a:bodyPr lIns="0" tIns="0" rIns="0" bIns="0">
            <a:normAutofit fontScale="92500"/>
          </a:bodyPr>
          <a:lstStyle/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Knihovní zákon č. 257/2001 Sb.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Autorský zákon č. 121/2000 Sb.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>
                <a:latin typeface="Calibri" panose="020F0502020204030204" pitchFamily="34" charset="0"/>
              </a:rPr>
              <a:t>Metodické pokyny pro meziknihovní služby v ČR (NK ČR, 2002</a:t>
            </a:r>
            <a:r>
              <a:rPr lang="cs-CZ" sz="2800" dirty="0" smtClean="0">
                <a:latin typeface="Calibri" panose="020F0502020204030204" pitchFamily="34" charset="0"/>
              </a:rPr>
              <a:t>)</a:t>
            </a:r>
            <a:br>
              <a:rPr lang="cs-CZ" sz="2800" dirty="0" smtClean="0">
                <a:latin typeface="Calibri" panose="020F0502020204030204" pitchFamily="34" charset="0"/>
              </a:rPr>
            </a:br>
            <a:endParaRPr lang="cs-CZ" sz="19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Zakládací listina NTK</a:t>
            </a:r>
            <a:endParaRPr lang="cs-CZ" sz="28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Statuta NTK</a:t>
            </a:r>
            <a:endParaRPr lang="cs-CZ" sz="2800" dirty="0">
              <a:latin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Knihovní řád společnosti TECH, Knihovní řád VPK</a:t>
            </a:r>
            <a:r>
              <a:rPr lang="cs-CZ" sz="2800" b="1" dirty="0" smtClean="0">
                <a:latin typeface="Calibri" panose="020F0502020204030204" pitchFamily="34" charset="0"/>
              </a:rPr>
              <a:t> </a:t>
            </a:r>
          </a:p>
          <a:p>
            <a:pPr>
              <a:lnSpc>
                <a:spcPct val="130000"/>
              </a:lnSpc>
              <a:buClr>
                <a:srgbClr val="CE3736"/>
              </a:buClr>
            </a:pPr>
            <a:r>
              <a:rPr lang="cs-CZ" sz="2800" dirty="0" smtClean="0">
                <a:latin typeface="Calibri" panose="020F0502020204030204" pitchFamily="34" charset="0"/>
              </a:rPr>
              <a:t>Licenční smlouvy</a:t>
            </a:r>
            <a:endParaRPr lang="cs-CZ" sz="2800" dirty="0">
              <a:latin typeface="Calibri" panose="020F0502020204030204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1517" y="492432"/>
            <a:ext cx="1105283" cy="66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4C7CE-CC70-411A-8963-04B3134F5B89}" type="datetime1">
              <a:rPr lang="cs-CZ" smtClean="0"/>
              <a:t>19.4.2016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9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NTK">
      <a:dk1>
        <a:sysClr val="windowText" lastClr="000000"/>
      </a:dk1>
      <a:lt1>
        <a:sysClr val="window" lastClr="FFFFFF"/>
      </a:lt1>
      <a:dk2>
        <a:srgbClr val="CE3736"/>
      </a:dk2>
      <a:lt2>
        <a:srgbClr val="E8E8E8"/>
      </a:lt2>
      <a:accent1>
        <a:srgbClr val="CE3736"/>
      </a:accent1>
      <a:accent2>
        <a:srgbClr val="000000"/>
      </a:accent2>
      <a:accent3>
        <a:srgbClr val="7F7F7F"/>
      </a:accent3>
      <a:accent4>
        <a:srgbClr val="F2F2F2"/>
      </a:accent4>
      <a:accent5>
        <a:srgbClr val="595959"/>
      </a:accent5>
      <a:accent6>
        <a:srgbClr val="BFBFBF"/>
      </a:accent6>
      <a:hlink>
        <a:srgbClr val="CE3736"/>
      </a:hlink>
      <a:folHlink>
        <a:srgbClr val="595959"/>
      </a:folHlink>
    </a:clrScheme>
    <a:fontScheme name="NTK">
      <a:majorFont>
        <a:latin typeface="Univers Com 65 Bold"/>
        <a:ea typeface=""/>
        <a:cs typeface=""/>
      </a:majorFont>
      <a:minorFont>
        <a:latin typeface="Univers Com 55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strategie_NTK_MSOFF_2010</Template>
  <TotalTime>5401</TotalTime>
  <Words>1441</Words>
  <Application>Microsoft Office PowerPoint</Application>
  <PresentationFormat>Předvádění na obrazovce (4:3)</PresentationFormat>
  <Paragraphs>337</Paragraphs>
  <Slides>38</Slides>
  <Notes>37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38</vt:i4>
      </vt:variant>
    </vt:vector>
  </HeadingPairs>
  <TitlesOfParts>
    <vt:vector size="47" baseType="lpstr">
      <vt:lpstr>Arial</vt:lpstr>
      <vt:lpstr>Calibri</vt:lpstr>
      <vt:lpstr>Calibri Light</vt:lpstr>
      <vt:lpstr>Univers Com 55</vt:lpstr>
      <vt:lpstr>Univers Com 65 Bold</vt:lpstr>
      <vt:lpstr>Wingdings</vt:lpstr>
      <vt:lpstr>Motiv systému Office</vt:lpstr>
      <vt:lpstr>Vlastní návrh</vt:lpstr>
      <vt:lpstr>Motiv sady Office</vt:lpstr>
      <vt:lpstr>Meziknihovní služby</vt:lpstr>
      <vt:lpstr>Osnova</vt:lpstr>
      <vt:lpstr>Situace v knihovnictví</vt:lpstr>
      <vt:lpstr>Důsledek: </vt:lpstr>
      <vt:lpstr>Formy spolupráce </vt:lpstr>
      <vt:lpstr> Zkratky I</vt:lpstr>
      <vt:lpstr> Zkratky II</vt:lpstr>
      <vt:lpstr>Meziknihovní služby - definice  </vt:lpstr>
      <vt:lpstr>Legislativní rámec MS </vt:lpstr>
      <vt:lpstr>Legislativa - vnitrostátní MS  </vt:lpstr>
      <vt:lpstr>Legislativa</vt:lpstr>
      <vt:lpstr>Legislativa</vt:lpstr>
      <vt:lpstr>Legislativa – mezinárodní MS</vt:lpstr>
      <vt:lpstr>Prezentace aplikace PowerPoint</vt:lpstr>
      <vt:lpstr> Meziknihovní služby - dělení</vt:lpstr>
      <vt:lpstr>Hierarchie</vt:lpstr>
      <vt:lpstr>Prezentace aplikace PowerPoint</vt:lpstr>
      <vt:lpstr>Doporučení IFLA* </vt:lpstr>
      <vt:lpstr>Autorský zákon</vt:lpstr>
      <vt:lpstr>Autorský zákon</vt:lpstr>
      <vt:lpstr>Autorský zákon</vt:lpstr>
      <vt:lpstr>Autorský zákon</vt:lpstr>
      <vt:lpstr>Autorský zákon</vt:lpstr>
      <vt:lpstr>Prezentace aplikace PowerPoint</vt:lpstr>
      <vt:lpstr>Metodika práce</vt:lpstr>
      <vt:lpstr>Metodika práce</vt:lpstr>
      <vt:lpstr>Metodika práce - elektronická žádanka </vt:lpstr>
      <vt:lpstr>elektronická žádanka NTK</vt:lpstr>
      <vt:lpstr>Metodika práce</vt:lpstr>
      <vt:lpstr>Bibliograficko-lokační zjištění</vt:lpstr>
      <vt:lpstr>Kladné vyřízení výpůjčky </vt:lpstr>
      <vt:lpstr>Praktický pomocník</vt:lpstr>
      <vt:lpstr>Praktický pomocník</vt:lpstr>
      <vt:lpstr>Praktický pomocník</vt:lpstr>
      <vt:lpstr>MS v NTK</vt:lpstr>
      <vt:lpstr>MS v NTK</vt:lpstr>
      <vt:lpstr>MS v NTK</vt:lpstr>
      <vt:lpstr>Příklady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Marcela Ouzká</dc:creator>
  <cp:lastModifiedBy>Marcela Ouzká</cp:lastModifiedBy>
  <cp:revision>171</cp:revision>
  <dcterms:created xsi:type="dcterms:W3CDTF">2015-03-31T13:08:28Z</dcterms:created>
  <dcterms:modified xsi:type="dcterms:W3CDTF">2016-04-19T10:12:37Z</dcterms:modified>
</cp:coreProperties>
</file>