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9" r:id="rId2"/>
    <p:sldId id="260" r:id="rId3"/>
    <p:sldId id="311" r:id="rId4"/>
    <p:sldId id="312" r:id="rId5"/>
    <p:sldId id="331" r:id="rId6"/>
    <p:sldId id="332" r:id="rId7"/>
    <p:sldId id="313" r:id="rId8"/>
    <p:sldId id="328" r:id="rId9"/>
    <p:sldId id="334" r:id="rId10"/>
    <p:sldId id="329" r:id="rId11"/>
    <p:sldId id="330" r:id="rId12"/>
    <p:sldId id="316" r:id="rId13"/>
    <p:sldId id="317" r:id="rId14"/>
    <p:sldId id="299" r:id="rId15"/>
    <p:sldId id="284" r:id="rId16"/>
    <p:sldId id="288" r:id="rId17"/>
    <p:sldId id="306" r:id="rId18"/>
    <p:sldId id="309" r:id="rId19"/>
    <p:sldId id="301" r:id="rId20"/>
    <p:sldId id="307" r:id="rId21"/>
    <p:sldId id="300" r:id="rId22"/>
    <p:sldId id="323" r:id="rId23"/>
    <p:sldId id="302" r:id="rId24"/>
    <p:sldId id="325" r:id="rId25"/>
    <p:sldId id="303" r:id="rId26"/>
    <p:sldId id="304" r:id="rId27"/>
    <p:sldId id="305" r:id="rId28"/>
    <p:sldId id="296" r:id="rId29"/>
    <p:sldId id="324" r:id="rId30"/>
    <p:sldId id="268" r:id="rId31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228"/>
    <a:srgbClr val="D46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1049" autoAdjust="0"/>
  </p:normalViewPr>
  <p:slideViewPr>
    <p:cSldViewPr snapToGrid="0">
      <p:cViewPr varScale="1">
        <p:scale>
          <a:sx n="82" d="100"/>
          <a:sy n="82" d="100"/>
        </p:scale>
        <p:origin x="5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0EB81-91FA-4007-A34A-07B08AB4137B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53C25-FDDA-4F79-A1CA-D88C90E3BB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28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D4805-01A0-4528-899C-E3BB02EEB914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BFAE5-E62D-4E9B-91DF-0BC086F8E5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77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1239838"/>
            <a:ext cx="5956300" cy="3351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!!! Odměny pro nejaktivnější !!!</a:t>
            </a:r>
          </a:p>
        </p:txBody>
      </p:sp>
      <p:sp>
        <p:nvSpPr>
          <p:cNvPr id="7172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19B69C-DE6D-471F-B881-DD5A24304337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9.8.2016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12A09-83B7-4E5D-8C24-B05405DCD336}" type="slidenum">
              <a:rPr lang="cs-CZ" altLang="cs-CZ" smtClean="0"/>
              <a:pPr eaLnBrk="1" hangingPunct="1">
                <a:spcBef>
                  <a:spcPct val="0"/>
                </a:spcBef>
              </a:pPr>
              <a:t>10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43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12A09-83B7-4E5D-8C24-B05405DCD336}" type="slidenum">
              <a:rPr lang="cs-CZ" altLang="cs-CZ" smtClean="0"/>
              <a:pPr eaLnBrk="1" hangingPunct="1">
                <a:spcBef>
                  <a:spcPct val="0"/>
                </a:spcBef>
              </a:pPr>
              <a:t>11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5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2586899" y="13772456"/>
            <a:ext cx="1978217" cy="72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9" tIns="47414" rIns="94829" bIns="4741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74DA8A-ECCF-48B0-BB7C-92F21FE6531C}" type="slidenum">
              <a:rPr lang="cs-CZ" altLang="cs-CZ" sz="1300"/>
              <a:pPr algn="r" eaLnBrk="1" hangingPunct="1">
                <a:spcBef>
                  <a:spcPct val="0"/>
                </a:spcBef>
              </a:pPr>
              <a:t>12</a:t>
            </a:fld>
            <a:endParaRPr lang="cs-CZ" altLang="cs-CZ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46350" y="1087438"/>
            <a:ext cx="9659938" cy="5434012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512" y="6886229"/>
            <a:ext cx="3653180" cy="65268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9" tIns="47414" rIns="94829" bIns="47414"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999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12A09-83B7-4E5D-8C24-B05405DCD336}" type="slidenum">
              <a:rPr lang="cs-CZ" altLang="cs-CZ" smtClean="0"/>
              <a:pPr eaLnBrk="1" hangingPunct="1">
                <a:spcBef>
                  <a:spcPct val="0"/>
                </a:spcBef>
              </a:pPr>
              <a:t>13</a:t>
            </a:fld>
            <a:endParaRPr lang="cs-CZ" altLang="cs-CZ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71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12A09-83B7-4E5D-8C24-B05405DCD336}" type="slidenum">
              <a:rPr lang="cs-CZ" altLang="cs-CZ" smtClean="0"/>
              <a:pPr eaLnBrk="1" hangingPunct="1">
                <a:spcBef>
                  <a:spcPct val="0"/>
                </a:spcBef>
              </a:pPr>
              <a:t>14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8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12A09-83B7-4E5D-8C24-B05405DCD336}" type="slidenum">
              <a:rPr lang="cs-CZ" altLang="cs-CZ" smtClean="0"/>
              <a:pPr eaLnBrk="1" hangingPunct="1">
                <a:spcBef>
                  <a:spcPct val="0"/>
                </a:spcBef>
              </a:pPr>
              <a:t>15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35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2132F93-4213-45FF-B43D-2CE3E6DCFD36}" type="slidenum">
              <a:rPr lang="cs-CZ" altLang="cs-CZ"/>
              <a:pPr algn="r" eaLnBrk="1" hangingPunct="1"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97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12A09-83B7-4E5D-8C24-B05405DCD336}" type="slidenum">
              <a:rPr lang="cs-CZ" altLang="cs-CZ" smtClean="0"/>
              <a:pPr eaLnBrk="1" hangingPunct="1">
                <a:spcBef>
                  <a:spcPct val="0"/>
                </a:spcBef>
              </a:pPr>
              <a:t>17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71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12A09-83B7-4E5D-8C24-B05405DCD336}" type="slidenum">
              <a:rPr lang="cs-CZ" altLang="cs-CZ" smtClean="0"/>
              <a:pPr eaLnBrk="1" hangingPunct="1">
                <a:spcBef>
                  <a:spcPct val="0"/>
                </a:spcBef>
              </a:pPr>
              <a:t>18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pitchFamily="34" charset="0"/>
              </a:rPr>
              <a:t>O: Jak si myslí, že se k tomu dostanou z domova???</a:t>
            </a:r>
          </a:p>
        </p:txBody>
      </p:sp>
    </p:spTree>
    <p:extLst>
      <p:ext uri="{BB962C8B-B14F-4D97-AF65-F5344CB8AC3E}">
        <p14:creationId xmlns:p14="http://schemas.microsoft.com/office/powerpoint/2010/main" val="2093155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12A09-83B7-4E5D-8C24-B05405DCD336}" type="slidenum">
              <a:rPr lang="cs-CZ" altLang="cs-CZ" smtClean="0"/>
              <a:pPr eaLnBrk="1" hangingPunct="1">
                <a:spcBef>
                  <a:spcPct val="0"/>
                </a:spcBef>
              </a:pPr>
              <a:t>19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8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12A09-83B7-4E5D-8C24-B05405DCD336}" type="slidenum">
              <a:rPr lang="cs-CZ" altLang="cs-CZ" smtClean="0"/>
              <a:pPr eaLnBrk="1" hangingPunct="1">
                <a:spcBef>
                  <a:spcPct val="0"/>
                </a:spcBef>
              </a:pPr>
              <a:t>2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9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12A09-83B7-4E5D-8C24-B05405DCD336}" type="slidenum">
              <a:rPr lang="cs-CZ" altLang="cs-CZ" smtClean="0"/>
              <a:pPr eaLnBrk="1" hangingPunct="1">
                <a:spcBef>
                  <a:spcPct val="0"/>
                </a:spcBef>
              </a:pPr>
              <a:t>20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72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12A09-83B7-4E5D-8C24-B05405DCD336}" type="slidenum">
              <a:rPr lang="cs-CZ" altLang="cs-CZ" smtClean="0"/>
              <a:pPr eaLnBrk="1" hangingPunct="1">
                <a:spcBef>
                  <a:spcPct val="0"/>
                </a:spcBef>
              </a:pPr>
              <a:t>21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97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12A09-83B7-4E5D-8C24-B05405DCD336}" type="slidenum">
              <a:rPr lang="cs-CZ" altLang="cs-CZ" smtClean="0"/>
              <a:pPr eaLnBrk="1" hangingPunct="1">
                <a:spcBef>
                  <a:spcPct val="0"/>
                </a:spcBef>
              </a:pPr>
              <a:t>22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65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12A09-83B7-4E5D-8C24-B05405DCD336}" type="slidenum">
              <a:rPr lang="cs-CZ" altLang="cs-CZ" smtClean="0"/>
              <a:pPr eaLnBrk="1" hangingPunct="1">
                <a:spcBef>
                  <a:spcPct val="0"/>
                </a:spcBef>
              </a:pPr>
              <a:t>23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54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12A09-83B7-4E5D-8C24-B05405DCD336}" type="slidenum">
              <a:rPr lang="cs-CZ" altLang="cs-CZ" smtClean="0"/>
              <a:pPr eaLnBrk="1" hangingPunct="1">
                <a:spcBef>
                  <a:spcPct val="0"/>
                </a:spcBef>
              </a:pPr>
              <a:t>24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43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12A09-83B7-4E5D-8C24-B05405DCD336}" type="slidenum">
              <a:rPr lang="cs-CZ" altLang="cs-CZ" smtClean="0"/>
              <a:pPr eaLnBrk="1" hangingPunct="1">
                <a:spcBef>
                  <a:spcPct val="0"/>
                </a:spcBef>
              </a:pPr>
              <a:t>25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593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12A09-83B7-4E5D-8C24-B05405DCD336}" type="slidenum">
              <a:rPr lang="cs-CZ" altLang="cs-CZ" smtClean="0"/>
              <a:pPr eaLnBrk="1" hangingPunct="1">
                <a:spcBef>
                  <a:spcPct val="0"/>
                </a:spcBef>
              </a:pPr>
              <a:t>26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608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12A09-83B7-4E5D-8C24-B05405DCD336}" type="slidenum">
              <a:rPr lang="cs-CZ" altLang="cs-CZ" smtClean="0"/>
              <a:pPr eaLnBrk="1" hangingPunct="1">
                <a:spcBef>
                  <a:spcPct val="0"/>
                </a:spcBef>
              </a:pPr>
              <a:t>27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161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1370EB-178C-42D9-9E00-580D8C3A0308}" type="slidenum">
              <a:rPr lang="cs-CZ" altLang="cs-CZ"/>
              <a:pPr algn="r" eaLnBrk="1" hangingPunct="1"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122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1370EB-178C-42D9-9E00-580D8C3A0308}" type="slidenum">
              <a:rPr lang="cs-CZ" altLang="cs-CZ"/>
              <a:pPr algn="r" eaLnBrk="1" hangingPunct="1"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12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12A09-83B7-4E5D-8C24-B05405DCD336}" type="slidenum">
              <a:rPr lang="cs-CZ" altLang="cs-CZ" smtClean="0"/>
              <a:pPr eaLnBrk="1" hangingPunct="1">
                <a:spcBef>
                  <a:spcPct val="0"/>
                </a:spcBef>
              </a:pPr>
              <a:t>3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2328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12A09-83B7-4E5D-8C24-B05405DCD336}" type="slidenum">
              <a:rPr lang="cs-CZ" altLang="cs-CZ" smtClean="0"/>
              <a:pPr eaLnBrk="1" hangingPunct="1">
                <a:spcBef>
                  <a:spcPct val="0"/>
                </a:spcBef>
              </a:pPr>
              <a:t>30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4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12A09-83B7-4E5D-8C24-B05405DCD336}" type="slidenum">
              <a:rPr lang="cs-CZ" altLang="cs-CZ" smtClean="0"/>
              <a:pPr eaLnBrk="1" hangingPunct="1">
                <a:spcBef>
                  <a:spcPct val="0"/>
                </a:spcBef>
              </a:pPr>
              <a:t>4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pitchFamily="34" charset="0"/>
              </a:rPr>
              <a:t>Zdroj – souhrn některých typů zdrojů…</a:t>
            </a:r>
          </a:p>
          <a:p>
            <a:pPr eaLnBrk="1" hangingPunct="1"/>
            <a:r>
              <a:rPr lang="cs-CZ" altLang="cs-CZ" dirty="0" smtClean="0">
                <a:latin typeface="Arial" pitchFamily="34" charset="0"/>
              </a:rPr>
              <a:t>Definice ŠEDÁ</a:t>
            </a:r>
            <a:r>
              <a:rPr lang="cs-CZ" altLang="cs-CZ" baseline="0" dirty="0" smtClean="0">
                <a:latin typeface="Arial" pitchFamily="34" charset="0"/>
              </a:rPr>
              <a:t> LITERATURA – proč? K čemu? Teoretický základ = ucelený přehled, termíny=klíčová slova, …</a:t>
            </a:r>
            <a:endParaRPr lang="cs-CZ" alt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6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12A09-83B7-4E5D-8C24-B05405DCD336}" type="slidenum">
              <a:rPr lang="cs-CZ" altLang="cs-CZ" smtClean="0"/>
              <a:pPr eaLnBrk="1" hangingPunct="1">
                <a:spcBef>
                  <a:spcPct val="0"/>
                </a:spcBef>
              </a:pPr>
              <a:t>5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09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12A09-83B7-4E5D-8C24-B05405DCD336}" type="slidenum">
              <a:rPr lang="cs-CZ" altLang="cs-CZ" smtClean="0"/>
              <a:pPr eaLnBrk="1" hangingPunct="1">
                <a:spcBef>
                  <a:spcPct val="0"/>
                </a:spcBef>
              </a:pPr>
              <a:t>6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25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12A09-83B7-4E5D-8C24-B05405DCD336}" type="slidenum">
              <a:rPr lang="cs-CZ" altLang="cs-CZ" smtClean="0"/>
              <a:pPr eaLnBrk="1" hangingPunct="1"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32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2586899" y="13772456"/>
            <a:ext cx="1978217" cy="72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2211277-4833-4717-AA03-27EAE6E611FD}" type="slidenum">
              <a:rPr lang="cs-CZ" altLang="cs-CZ"/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panose="020B0604020202020204" pitchFamily="34" charset="0"/>
              </a:rPr>
              <a:t>1) Citační etika je založena na zásadě „</a:t>
            </a:r>
            <a:r>
              <a:rPr lang="cs-CZ" altLang="cs-CZ" dirty="0" err="1" smtClean="0">
                <a:latin typeface="Arial" panose="020B0604020202020204" pitchFamily="34" charset="0"/>
              </a:rPr>
              <a:t>nepřivlasťovat</a:t>
            </a:r>
            <a:r>
              <a:rPr lang="cs-CZ" altLang="cs-CZ" dirty="0" smtClean="0">
                <a:latin typeface="Arial" panose="020B0604020202020204" pitchFamily="34" charset="0"/>
              </a:rPr>
              <a:t> si cizí myšlenky“ – tedy oddělit inspiraci od vlastní práce</a:t>
            </a:r>
            <a:r>
              <a:rPr lang="cs-CZ" altLang="cs-CZ" baseline="0" dirty="0" smtClean="0">
                <a:latin typeface="Arial" panose="020B0604020202020204" pitchFamily="34" charset="0"/>
              </a:rPr>
              <a:t> (a jejího</a:t>
            </a:r>
            <a:r>
              <a:rPr lang="cs-CZ" altLang="cs-CZ" dirty="0" smtClean="0">
                <a:latin typeface="Arial" panose="020B0604020202020204" pitchFamily="34" charset="0"/>
              </a:rPr>
              <a:t> přínosu). Smyslem je ocenit původního autora myšlenky či poznatku. Morální</a:t>
            </a:r>
            <a:r>
              <a:rPr lang="cs-CZ" altLang="cs-CZ" baseline="0" dirty="0" smtClean="0">
                <a:latin typeface="Arial" panose="020B0604020202020204" pitchFamily="34" charset="0"/>
              </a:rPr>
              <a:t> zásadou je </a:t>
            </a:r>
            <a:r>
              <a:rPr lang="cs-CZ" altLang="cs-CZ" dirty="0" smtClean="0">
                <a:latin typeface="Arial" panose="020B0604020202020204" pitchFamily="34" charset="0"/>
              </a:rPr>
              <a:t>nalézt – tedy citovat – </a:t>
            </a:r>
            <a:r>
              <a:rPr lang="cs-CZ" altLang="cs-CZ" b="1" u="sng" baseline="0" dirty="0" smtClean="0">
                <a:latin typeface="Arial" panose="020B0604020202020204" pitchFamily="34" charset="0"/>
              </a:rPr>
              <a:t>skutečně </a:t>
            </a:r>
            <a:r>
              <a:rPr lang="cs-CZ" altLang="cs-CZ" b="1" u="sng" dirty="0" smtClean="0">
                <a:latin typeface="Arial" panose="020B0604020202020204" pitchFamily="34" charset="0"/>
              </a:rPr>
              <a:t>prvního</a:t>
            </a:r>
            <a:r>
              <a:rPr lang="cs-CZ" altLang="cs-CZ" b="1" u="none" dirty="0" smtClean="0">
                <a:latin typeface="Arial" panose="020B0604020202020204" pitchFamily="34" charset="0"/>
              </a:rPr>
              <a:t> </a:t>
            </a:r>
            <a:r>
              <a:rPr lang="cs-CZ" altLang="cs-CZ" dirty="0" smtClean="0">
                <a:latin typeface="Arial" panose="020B0604020202020204" pitchFamily="34" charset="0"/>
              </a:rPr>
              <a:t>autora. A to často není vůbec jednoduché,</a:t>
            </a:r>
            <a:r>
              <a:rPr lang="cs-CZ" altLang="cs-CZ" baseline="0" dirty="0" smtClean="0">
                <a:latin typeface="Arial" panose="020B0604020202020204" pitchFamily="34" charset="0"/>
              </a:rPr>
              <a:t> proto je nezbytná přesnost a úplnost takové citace.</a:t>
            </a:r>
            <a:endParaRPr lang="cs-CZ" altLang="cs-CZ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dirty="0" smtClean="0">
                <a:latin typeface="Arial" panose="020B0604020202020204" pitchFamily="34" charset="0"/>
              </a:rPr>
              <a:t>2) A samozřejmě – pro „zjednodušení“ – se zavedla formální definice toho, jak má taková citace vlastně vypadat.</a:t>
            </a:r>
            <a:r>
              <a:rPr lang="cs-CZ" altLang="cs-CZ" baseline="0" dirty="0" smtClean="0">
                <a:latin typeface="Arial" panose="020B0604020202020204" pitchFamily="34" charset="0"/>
              </a:rPr>
              <a:t> V Čechách je zavedena tzv. norma… </a:t>
            </a:r>
          </a:p>
          <a:p>
            <a:pPr eaLnBrk="1" hangingPunct="1"/>
            <a:r>
              <a:rPr lang="cs-CZ" altLang="cs-CZ" baseline="0" dirty="0" smtClean="0">
                <a:latin typeface="Arial" panose="020B0604020202020204" pitchFamily="34" charset="0"/>
              </a:rPr>
              <a:t>3) Zde vidíte různé ukázky citací – konkrétně jde o knihu, článek a internetové stránky. Jak vidíte, jedná se o poměrně strukturovaný zápis, zahrnující… Naštěstí pro nás už existují šikovné prográmky, které se na tvorbu těchto zápisů dají použít (například </a:t>
            </a:r>
            <a:r>
              <a:rPr lang="cs-CZ" altLang="cs-CZ" baseline="0" dirty="0" err="1" smtClean="0">
                <a:latin typeface="Arial" panose="020B0604020202020204" pitchFamily="34" charset="0"/>
              </a:rPr>
              <a:t>Zotero</a:t>
            </a:r>
            <a:r>
              <a:rPr lang="cs-CZ" altLang="cs-CZ" baseline="0" dirty="0" smtClean="0">
                <a:latin typeface="Arial" panose="020B0604020202020204" pitchFamily="34" charset="0"/>
              </a:rPr>
              <a:t> či…) – o nich se dozvíte později více od mé kolegyně </a:t>
            </a:r>
            <a:r>
              <a:rPr lang="cs-CZ" altLang="cs-CZ" baseline="0" dirty="0" smtClean="0">
                <a:latin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0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2586899" y="13772456"/>
            <a:ext cx="1978217" cy="72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2211277-4833-4717-AA03-27EAE6E611FD}" type="slidenum">
              <a:rPr lang="cs-CZ" altLang="cs-CZ"/>
              <a:pPr algn="r" eaLnBrk="1" hangingPunct="1"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panose="020B0604020202020204" pitchFamily="34" charset="0"/>
              </a:rPr>
              <a:t>1) Citační etika je založena na zásadě „</a:t>
            </a:r>
            <a:r>
              <a:rPr lang="cs-CZ" altLang="cs-CZ" dirty="0" err="1" smtClean="0">
                <a:latin typeface="Arial" panose="020B0604020202020204" pitchFamily="34" charset="0"/>
              </a:rPr>
              <a:t>nepřivlasťovat</a:t>
            </a:r>
            <a:r>
              <a:rPr lang="cs-CZ" altLang="cs-CZ" dirty="0" smtClean="0">
                <a:latin typeface="Arial" panose="020B0604020202020204" pitchFamily="34" charset="0"/>
              </a:rPr>
              <a:t> si cizí myšlenky“ – tedy oddělit inspiraci od vlastní práce</a:t>
            </a:r>
            <a:r>
              <a:rPr lang="cs-CZ" altLang="cs-CZ" baseline="0" dirty="0" smtClean="0">
                <a:latin typeface="Arial" panose="020B0604020202020204" pitchFamily="34" charset="0"/>
              </a:rPr>
              <a:t> (a jejího</a:t>
            </a:r>
            <a:r>
              <a:rPr lang="cs-CZ" altLang="cs-CZ" dirty="0" smtClean="0">
                <a:latin typeface="Arial" panose="020B0604020202020204" pitchFamily="34" charset="0"/>
              </a:rPr>
              <a:t> přínosu). Smyslem je ocenit původního autora myšlenky či poznatku. Morální</a:t>
            </a:r>
            <a:r>
              <a:rPr lang="cs-CZ" altLang="cs-CZ" baseline="0" dirty="0" smtClean="0">
                <a:latin typeface="Arial" panose="020B0604020202020204" pitchFamily="34" charset="0"/>
              </a:rPr>
              <a:t> zásadou je </a:t>
            </a:r>
            <a:r>
              <a:rPr lang="cs-CZ" altLang="cs-CZ" dirty="0" smtClean="0">
                <a:latin typeface="Arial" panose="020B0604020202020204" pitchFamily="34" charset="0"/>
              </a:rPr>
              <a:t>nalézt – tedy citovat – </a:t>
            </a:r>
            <a:r>
              <a:rPr lang="cs-CZ" altLang="cs-CZ" b="1" u="sng" baseline="0" dirty="0" smtClean="0">
                <a:latin typeface="Arial" panose="020B0604020202020204" pitchFamily="34" charset="0"/>
              </a:rPr>
              <a:t>skutečně </a:t>
            </a:r>
            <a:r>
              <a:rPr lang="cs-CZ" altLang="cs-CZ" b="1" u="sng" dirty="0" smtClean="0">
                <a:latin typeface="Arial" panose="020B0604020202020204" pitchFamily="34" charset="0"/>
              </a:rPr>
              <a:t>prvního</a:t>
            </a:r>
            <a:r>
              <a:rPr lang="cs-CZ" altLang="cs-CZ" b="1" u="none" dirty="0" smtClean="0">
                <a:latin typeface="Arial" panose="020B0604020202020204" pitchFamily="34" charset="0"/>
              </a:rPr>
              <a:t> </a:t>
            </a:r>
            <a:r>
              <a:rPr lang="cs-CZ" altLang="cs-CZ" dirty="0" smtClean="0">
                <a:latin typeface="Arial" panose="020B0604020202020204" pitchFamily="34" charset="0"/>
              </a:rPr>
              <a:t>autora. A to často není vůbec jednoduché,</a:t>
            </a:r>
            <a:r>
              <a:rPr lang="cs-CZ" altLang="cs-CZ" baseline="0" dirty="0" smtClean="0">
                <a:latin typeface="Arial" panose="020B0604020202020204" pitchFamily="34" charset="0"/>
              </a:rPr>
              <a:t> proto je nezbytná přesnost a úplnost takové citace.</a:t>
            </a:r>
            <a:endParaRPr lang="cs-CZ" altLang="cs-CZ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dirty="0" smtClean="0">
                <a:latin typeface="Arial" panose="020B0604020202020204" pitchFamily="34" charset="0"/>
              </a:rPr>
              <a:t>2) A samozřejmě – pro „zjednodušení“ – se zavedla formální definice toho, jak má taková citace vlastně vypadat.</a:t>
            </a:r>
            <a:r>
              <a:rPr lang="cs-CZ" altLang="cs-CZ" baseline="0" dirty="0" smtClean="0">
                <a:latin typeface="Arial" panose="020B0604020202020204" pitchFamily="34" charset="0"/>
              </a:rPr>
              <a:t> V Čechách je zavedena tzv. norma… </a:t>
            </a:r>
          </a:p>
          <a:p>
            <a:pPr eaLnBrk="1" hangingPunct="1"/>
            <a:r>
              <a:rPr lang="cs-CZ" altLang="cs-CZ" baseline="0" dirty="0" smtClean="0">
                <a:latin typeface="Arial" panose="020B0604020202020204" pitchFamily="34" charset="0"/>
              </a:rPr>
              <a:t>3) Zde vidíte různé ukázky citací – konkrétně jde o knihu, článek a internetové stránky. Jak vidíte, jedná se o poměrně strukturovaný zápis, zahrnující… Naštěstí pro nás už existují šikovné prográmky, které se na tvorbu těchto zápisů dají použít (například </a:t>
            </a:r>
            <a:r>
              <a:rPr lang="cs-CZ" altLang="cs-CZ" baseline="0" dirty="0" err="1" smtClean="0">
                <a:latin typeface="Arial" panose="020B0604020202020204" pitchFamily="34" charset="0"/>
              </a:rPr>
              <a:t>Zotero</a:t>
            </a:r>
            <a:r>
              <a:rPr lang="cs-CZ" altLang="cs-CZ" baseline="0" dirty="0" smtClean="0">
                <a:latin typeface="Arial" panose="020B0604020202020204" pitchFamily="34" charset="0"/>
              </a:rPr>
              <a:t> či…) – o nich se dozvíte později více od mé kolegyně </a:t>
            </a:r>
            <a:r>
              <a:rPr lang="cs-CZ" altLang="cs-CZ" baseline="0" dirty="0" smtClean="0">
                <a:latin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9C40-E602-40BC-8414-D925C7713CCD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4E4A-80BC-477A-B650-271BA1C0D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27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9C40-E602-40BC-8414-D925C7713CCD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4E4A-80BC-477A-B650-271BA1C0D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02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9C40-E602-40BC-8414-D925C7713CCD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4E4A-80BC-477A-B650-271BA1C0D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64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9C40-E602-40BC-8414-D925C7713CCD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4E4A-80BC-477A-B650-271BA1C0D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14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9C40-E602-40BC-8414-D925C7713CCD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4E4A-80BC-477A-B650-271BA1C0D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67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9C40-E602-40BC-8414-D925C7713CCD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4E4A-80BC-477A-B650-271BA1C0D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8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9C40-E602-40BC-8414-D925C7713CCD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4E4A-80BC-477A-B650-271BA1C0D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60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9C40-E602-40BC-8414-D925C7713CCD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4E4A-80BC-477A-B650-271BA1C0D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84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9C40-E602-40BC-8414-D925C7713CCD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4E4A-80BC-477A-B650-271BA1C0D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16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9C40-E602-40BC-8414-D925C7713CCD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4E4A-80BC-477A-B650-271BA1C0D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67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9C40-E602-40BC-8414-D925C7713CCD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4E4A-80BC-477A-B650-271BA1C0D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04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9C40-E602-40BC-8414-D925C7713CCD}" type="datetimeFigureOut">
              <a:rPr lang="cs-CZ" smtClean="0"/>
              <a:t>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A4E4A-80BC-477A-B650-271BA1C0D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15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hyperlink" Target="https://www.zotero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zotero.org/support/dev/citation_styles/style_editing_step-by-step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png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kbergman.com/458/new-currents-in-the-deep-web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vik.cz/bmc/advanced.do?indexFocus=mesh" TargetMode="External"/><Relationship Id="rId5" Type="http://schemas.openxmlformats.org/officeDocument/2006/relationships/hyperlink" Target="http://www.techlib.cz/cs/14-psh" TargetMode="External"/><Relationship Id="rId4" Type="http://schemas.openxmlformats.org/officeDocument/2006/relationships/hyperlink" Target="http://aleph.nkp.cz/F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microsoft.com/office/2007/relationships/hdphoto" Target="../media/hdphoto4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techlib.summon.serialssolutions.com/#!/" TargetMode="External"/><Relationship Id="rId4" Type="http://schemas.openxmlformats.org/officeDocument/2006/relationships/hyperlink" Target="http://www.techlib.cz/c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vufind.techlib.cz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1.png"/><Relationship Id="rId4" Type="http://schemas.openxmlformats.org/officeDocument/2006/relationships/hyperlink" Target="http://scholar.google.cz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hyperlink" Target="http://theses.cz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5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.png"/><Relationship Id="rId4" Type="http://schemas.openxmlformats.org/officeDocument/2006/relationships/hyperlink" Target="https://is.cuni.cz/webapps/zzp/search/?tab_searchas=basic&amp;lang=cs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techlib.cz" TargetMode="External"/><Relationship Id="rId5" Type="http://schemas.openxmlformats.org/officeDocument/2006/relationships/hyperlink" Target="mailto:reference@techlib.cz" TargetMode="External"/><Relationship Id="rId10" Type="http://schemas.openxmlformats.org/officeDocument/2006/relationships/hyperlink" Target="tel:+420232002535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Sarka.jileckova@techlib.cz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vla.francova@techlib.cz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lib.cz/cs/83076-citovan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1296375" y="2426312"/>
            <a:ext cx="9313500" cy="1199758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4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NTK and your Extended Essay</a:t>
            </a:r>
            <a:endParaRPr lang="cs-CZ" sz="3200" b="1" dirty="0" smtClean="0">
              <a:solidFill>
                <a:srgbClr val="CE3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08397" y="3146906"/>
            <a:ext cx="8923424" cy="3127254"/>
          </a:xfrm>
        </p:spPr>
        <p:txBody>
          <a:bodyPr lIns="0" tIns="0" rIns="0" bIns="0"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Vyhledávání informací a psaní odborného textu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Pavla Francová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Bc. Šárka </a:t>
            </a:r>
            <a:r>
              <a:rPr lang="cs-CZ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Jilečková</a:t>
            </a: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</a:t>
            </a: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 bwMode="auto">
          <a:xfrm>
            <a:off x="1299443" y="6094984"/>
            <a:ext cx="3264364" cy="3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PORG, 20.3.2015, 10.30-12.00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7" y="180110"/>
            <a:ext cx="2466833" cy="158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3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5105225" y="2510845"/>
            <a:ext cx="4859510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443164" y="1413618"/>
            <a:ext cx="7345362" cy="423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b="1" dirty="0" smtClean="0"/>
              <a:t>Citační </a:t>
            </a:r>
            <a:r>
              <a:rPr lang="cs-CZ" b="1" dirty="0" err="1" smtClean="0"/>
              <a:t>manager</a:t>
            </a:r>
            <a:r>
              <a:rPr lang="cs-CZ" b="1" dirty="0" smtClean="0"/>
              <a:t> </a:t>
            </a:r>
            <a:r>
              <a:rPr lang="cs-CZ" b="1" dirty="0" err="1" smtClean="0"/>
              <a:t>Zotero</a:t>
            </a:r>
            <a:endParaRPr lang="cs-CZ" b="1" dirty="0" smtClean="0"/>
          </a:p>
          <a:p>
            <a:pPr lvl="1"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000" dirty="0">
                <a:hlinkClick r:id="rId4"/>
              </a:rPr>
              <a:t>https://www.zotero.org</a:t>
            </a:r>
            <a:r>
              <a:rPr lang="cs-CZ" sz="2000" dirty="0" smtClean="0">
                <a:hlinkClick r:id="rId4"/>
              </a:rPr>
              <a:t>/</a:t>
            </a:r>
            <a:endParaRPr lang="cs-CZ" sz="2000" dirty="0" smtClean="0"/>
          </a:p>
          <a:p>
            <a:pPr lvl="1"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Volně zdarma stažitelný citační </a:t>
            </a:r>
            <a:r>
              <a:rPr lang="cs-CZ" sz="2000" dirty="0" err="1" smtClean="0"/>
              <a:t>manager</a:t>
            </a:r>
            <a:endParaRPr lang="cs-CZ" sz="2000" dirty="0" smtClean="0"/>
          </a:p>
          <a:p>
            <a:pPr lvl="1"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000" dirty="0" err="1" smtClean="0"/>
              <a:t>Download</a:t>
            </a:r>
            <a:r>
              <a:rPr lang="cs-CZ" sz="2000" dirty="0" smtClean="0"/>
              <a:t> </a:t>
            </a:r>
            <a:r>
              <a:rPr lang="cs-CZ" sz="2000" dirty="0" err="1" smtClean="0"/>
              <a:t>Now</a:t>
            </a:r>
            <a:r>
              <a:rPr lang="cs-CZ" sz="2000" dirty="0" smtClean="0"/>
              <a:t>, </a:t>
            </a:r>
            <a:r>
              <a:rPr lang="cs-CZ" sz="2000" dirty="0" err="1" smtClean="0"/>
              <a:t>Zotero</a:t>
            </a:r>
            <a:r>
              <a:rPr lang="cs-CZ" sz="2000" dirty="0" smtClean="0"/>
              <a:t> 4.0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FireFox</a:t>
            </a:r>
            <a:r>
              <a:rPr lang="cs-CZ" sz="2000" dirty="0" smtClean="0"/>
              <a:t>; povolit; instalovat; restartovat prohlížeč; otevřít </a:t>
            </a:r>
            <a:r>
              <a:rPr lang="cs-CZ" sz="2000" dirty="0" err="1" smtClean="0"/>
              <a:t>Zotero</a:t>
            </a:r>
            <a:r>
              <a:rPr lang="cs-CZ" sz="2000" dirty="0" smtClean="0"/>
              <a:t> pomocí </a:t>
            </a:r>
            <a:r>
              <a:rPr lang="cs-CZ" sz="2000" b="1" dirty="0" err="1" smtClean="0"/>
              <a:t>CTRL+Shift+Z</a:t>
            </a:r>
            <a:endParaRPr lang="cs-CZ" sz="2000" b="1" dirty="0" smtClean="0"/>
          </a:p>
          <a:p>
            <a:pPr lvl="1"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Nová kolekce; pojmenovat „Skleníkový efekt“</a:t>
            </a:r>
          </a:p>
          <a:p>
            <a:pPr lvl="1"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Dokument stáhnout do </a:t>
            </a:r>
            <a:r>
              <a:rPr lang="cs-CZ" sz="2000" dirty="0" err="1" smtClean="0"/>
              <a:t>Zotera</a:t>
            </a:r>
            <a:r>
              <a:rPr lang="cs-CZ" sz="2000" dirty="0" smtClean="0"/>
              <a:t> pomocí ikonky vedle internetové adresy</a:t>
            </a:r>
          </a:p>
          <a:p>
            <a:pPr lvl="1"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Vytvořit citaci: kliknout pravým tlačítkem myši, vytvořit bibliografii z vybrané položky (kopírovat do schránky, vložit do </a:t>
            </a:r>
            <a:r>
              <a:rPr lang="cs-CZ" sz="2000" dirty="0" err="1" smtClean="0"/>
              <a:t>word</a:t>
            </a:r>
            <a:r>
              <a:rPr lang="cs-CZ" sz="2000" dirty="0" smtClean="0"/>
              <a:t>)</a:t>
            </a:r>
          </a:p>
          <a:p>
            <a:pPr lvl="1"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Lze přidat v nastavení ISO 690, Nastavení; Citování; Styly; Získat další styly; ISO 690, Czech</a:t>
            </a:r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Citace.com (</a:t>
            </a:r>
            <a:r>
              <a:rPr lang="cs-CZ" sz="2400" dirty="0" err="1" smtClean="0"/>
              <a:t>CitacePRO</a:t>
            </a:r>
            <a:r>
              <a:rPr lang="cs-CZ" sz="2400" dirty="0" smtClean="0"/>
              <a:t> lze spojit s účtem v NTK)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2460625" y="369129"/>
            <a:ext cx="7391401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Vytvořit citaci</a:t>
            </a:r>
          </a:p>
        </p:txBody>
      </p:sp>
      <p:grpSp>
        <p:nvGrpSpPr>
          <p:cNvPr id="21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4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30" name="Obrázek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Zotero Webs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94" y="5545616"/>
            <a:ext cx="2970975" cy="94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5105225" y="2510845"/>
            <a:ext cx="4859510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97126" y="2024482"/>
            <a:ext cx="7345362" cy="3875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1600" dirty="0" smtClean="0"/>
              <a:t>	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469357" y="1514259"/>
            <a:ext cx="7394458" cy="375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Clr>
                <a:srgbClr val="CE3736"/>
              </a:buClr>
              <a:buFont typeface="Wingdings" panose="05000000000000000000" pitchFamily="2" charset="2"/>
              <a:buChar char="§"/>
            </a:pPr>
            <a:r>
              <a:rPr lang="cs-CZ" altLang="cs-CZ" sz="2600" dirty="0" smtClean="0">
                <a:latin typeface="+mn-lt"/>
              </a:rPr>
              <a:t>Volně dostupný ke stažení zdarma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CE3736"/>
              </a:buClr>
              <a:buFont typeface="Wingdings" panose="05000000000000000000" pitchFamily="2" charset="2"/>
              <a:buChar char="§"/>
            </a:pPr>
            <a:r>
              <a:rPr lang="cs-CZ" altLang="cs-CZ" sz="2600" dirty="0" smtClean="0">
                <a:latin typeface="+mn-lt"/>
              </a:rPr>
              <a:t>Jednoduchá manipulace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CE3736"/>
              </a:buClr>
              <a:buFont typeface="Wingdings" panose="05000000000000000000" pitchFamily="2" charset="2"/>
              <a:buChar char="§"/>
            </a:pPr>
            <a:r>
              <a:rPr lang="cs-CZ" altLang="cs-CZ" sz="2600" dirty="0" smtClean="0">
                <a:latin typeface="+mn-lt"/>
              </a:rPr>
              <a:t>Vkládání </a:t>
            </a:r>
            <a:r>
              <a:rPr lang="cs-CZ" altLang="cs-CZ" sz="2600" dirty="0">
                <a:latin typeface="+mn-lt"/>
              </a:rPr>
              <a:t>do </a:t>
            </a:r>
            <a:r>
              <a:rPr lang="cs-CZ" altLang="cs-CZ" sz="2600" dirty="0" err="1">
                <a:latin typeface="+mn-lt"/>
              </a:rPr>
              <a:t>Zotera</a:t>
            </a:r>
            <a:r>
              <a:rPr lang="cs-CZ" altLang="cs-CZ" sz="2600" dirty="0">
                <a:latin typeface="+mn-lt"/>
              </a:rPr>
              <a:t> z URL řádky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CE3736"/>
              </a:buClr>
              <a:buFont typeface="Wingdings" panose="05000000000000000000" pitchFamily="2" charset="2"/>
              <a:buChar char="§"/>
            </a:pPr>
            <a:r>
              <a:rPr lang="cs-CZ" altLang="cs-CZ" sz="2600" dirty="0">
                <a:latin typeface="+mn-lt"/>
              </a:rPr>
              <a:t>Odstraňování duplicit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CE3736"/>
              </a:buClr>
              <a:buFont typeface="Wingdings" panose="05000000000000000000" pitchFamily="2" charset="2"/>
              <a:buChar char="§"/>
            </a:pPr>
            <a:r>
              <a:rPr lang="cs-CZ" altLang="cs-CZ" sz="2600" dirty="0" err="1">
                <a:latin typeface="+mn-lt"/>
              </a:rPr>
              <a:t>Tagování</a:t>
            </a:r>
            <a:r>
              <a:rPr lang="cs-CZ" altLang="cs-CZ" sz="2600" dirty="0">
                <a:latin typeface="+mn-lt"/>
              </a:rPr>
              <a:t>, psaní poznámek a práce se záznamem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CE3736"/>
              </a:buClr>
              <a:buFont typeface="Wingdings" panose="05000000000000000000" pitchFamily="2" charset="2"/>
              <a:buChar char="§"/>
            </a:pPr>
            <a:r>
              <a:rPr lang="cs-CZ" altLang="cs-CZ" sz="2600" dirty="0" smtClean="0">
                <a:latin typeface="+mn-lt"/>
              </a:rPr>
              <a:t>Skupinová </a:t>
            </a:r>
            <a:r>
              <a:rPr lang="cs-CZ" altLang="cs-CZ" sz="2600" dirty="0">
                <a:latin typeface="+mn-lt"/>
              </a:rPr>
              <a:t>knihovna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CE3736"/>
              </a:buClr>
              <a:buFont typeface="Wingdings" panose="05000000000000000000" pitchFamily="2" charset="2"/>
              <a:buChar char="§"/>
            </a:pPr>
            <a:r>
              <a:rPr lang="cs-CZ" altLang="cs-CZ" sz="2600" dirty="0">
                <a:latin typeface="+mn-lt"/>
              </a:rPr>
              <a:t>Editovatelné </a:t>
            </a:r>
            <a:r>
              <a:rPr lang="cs-CZ" altLang="cs-CZ" sz="2600" dirty="0">
                <a:latin typeface="+mn-lt"/>
                <a:hlinkClick r:id="rId4"/>
              </a:rPr>
              <a:t>citační </a:t>
            </a:r>
            <a:r>
              <a:rPr lang="cs-CZ" altLang="cs-CZ" sz="2600" dirty="0" smtClean="0">
                <a:latin typeface="+mn-lt"/>
                <a:hlinkClick r:id="rId4"/>
              </a:rPr>
              <a:t>styly</a:t>
            </a:r>
            <a:endParaRPr lang="cs-CZ" altLang="cs-CZ" sz="2600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CE3736"/>
              </a:buClr>
              <a:buFont typeface="Wingdings" pitchFamily="2" charset="2"/>
              <a:buChar char="§"/>
            </a:pPr>
            <a:endParaRPr lang="cs-CZ" altLang="cs-CZ" sz="2600" dirty="0">
              <a:latin typeface="+mn-lt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460625" y="369129"/>
            <a:ext cx="7391401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 err="1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Zotero</a:t>
            </a: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- výhody</a:t>
            </a:r>
          </a:p>
        </p:txBody>
      </p:sp>
      <p:grpSp>
        <p:nvGrpSpPr>
          <p:cNvPr id="22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4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5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31" name="Obrázek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8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719638" y="6245225"/>
            <a:ext cx="2895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400"/>
          </a:p>
        </p:txBody>
      </p:sp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5375275" y="549275"/>
            <a:ext cx="3816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cs-CZ" altLang="cs-CZ" sz="2400" b="1">
              <a:solidFill>
                <a:schemeClr val="tx2"/>
              </a:solidFill>
              <a:latin typeface="Univers Com 65 Bold" panose="020B0703030502020204" pitchFamily="34" charset="-18"/>
            </a:endParaRPr>
          </a:p>
        </p:txBody>
      </p:sp>
      <p:sp>
        <p:nvSpPr>
          <p:cNvPr id="4104" name="Rectangle 3"/>
          <p:cNvSpPr>
            <a:spLocks noChangeArrowheads="1"/>
          </p:cNvSpPr>
          <p:nvPr/>
        </p:nvSpPr>
        <p:spPr bwMode="auto">
          <a:xfrm>
            <a:off x="2495551" y="1268414"/>
            <a:ext cx="73453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cs-CZ" altLang="cs-CZ" sz="1200">
              <a:latin typeface="Univers Com 45 Light" panose="020B0403020202020204" pitchFamily="34" charset="-18"/>
            </a:endParaRPr>
          </a:p>
          <a:p>
            <a:pPr lvl="1">
              <a:lnSpc>
                <a:spcPct val="80000"/>
              </a:lnSpc>
              <a:buClr>
                <a:srgbClr val="CE3736"/>
              </a:buClr>
              <a:buFont typeface="Wingdings" panose="05000000000000000000" pitchFamily="2" charset="2"/>
              <a:buNone/>
            </a:pPr>
            <a:endParaRPr lang="cs-CZ" altLang="cs-CZ" sz="1600">
              <a:latin typeface="Univers Com 45 Light" panose="020B0403020202020204" pitchFamily="34" charset="-18"/>
            </a:endParaRPr>
          </a:p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None/>
            </a:pPr>
            <a:endParaRPr lang="cs-CZ" altLang="cs-CZ" sz="1600">
              <a:latin typeface="Univers Com 45 Light" panose="020B0403020202020204" pitchFamily="34" charset="-18"/>
            </a:endParaRPr>
          </a:p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Char char="§"/>
            </a:pPr>
            <a:endParaRPr lang="cs-CZ" altLang="cs-CZ" sz="1400"/>
          </a:p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Char char="§"/>
            </a:pPr>
            <a:endParaRPr lang="cs-CZ" altLang="cs-CZ" sz="1400"/>
          </a:p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Char char="§"/>
            </a:pPr>
            <a:endParaRPr lang="cs-CZ" altLang="cs-CZ" sz="1400"/>
          </a:p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Char char="§"/>
            </a:pPr>
            <a:endParaRPr lang="cs-CZ" altLang="cs-CZ" sz="1400"/>
          </a:p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Char char="§"/>
            </a:pPr>
            <a:endParaRPr lang="cs-CZ" altLang="cs-CZ" sz="1400" b="1">
              <a:latin typeface="Univers Com 55" panose="020B0603020202020204" pitchFamily="34" charset="-18"/>
            </a:endParaRPr>
          </a:p>
        </p:txBody>
      </p:sp>
      <p:sp>
        <p:nvSpPr>
          <p:cNvPr id="4105" name="Text Box 15"/>
          <p:cNvSpPr txBox="1">
            <a:spLocks noChangeArrowheads="1"/>
          </p:cNvSpPr>
          <p:nvPr/>
        </p:nvSpPr>
        <p:spPr bwMode="auto">
          <a:xfrm>
            <a:off x="4079875" y="620713"/>
            <a:ext cx="6192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b="1">
              <a:solidFill>
                <a:schemeClr val="tx2"/>
              </a:solidFill>
              <a:latin typeface="Univers Com 45 Light" panose="020B0403020202020204" pitchFamily="34" charset="-18"/>
            </a:endParaRPr>
          </a:p>
        </p:txBody>
      </p:sp>
      <p:graphicFrame>
        <p:nvGraphicFramePr>
          <p:cNvPr id="4106" name="Object 18"/>
          <p:cNvGraphicFramePr>
            <a:graphicFrameLocks noChangeAspect="1"/>
          </p:cNvGraphicFramePr>
          <p:nvPr/>
        </p:nvGraphicFramePr>
        <p:xfrm>
          <a:off x="1524001" y="1052514"/>
          <a:ext cx="2879725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" name="Rastrový obrázek" r:id="rId4" imgW="6039693" imgH="4390476" progId="Paint.Picture">
                  <p:embed/>
                </p:oleObj>
              </mc:Choice>
              <mc:Fallback>
                <p:oleObj name="Rastrový obrázek" r:id="rId4" imgW="6039693" imgH="43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052514"/>
                        <a:ext cx="2879725" cy="165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9"/>
          <p:cNvGraphicFramePr>
            <a:graphicFrameLocks noChangeAspect="1"/>
          </p:cNvGraphicFramePr>
          <p:nvPr/>
        </p:nvGraphicFramePr>
        <p:xfrm>
          <a:off x="4764089" y="130175"/>
          <a:ext cx="249237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" name="Rastrový obrázek" r:id="rId6" imgW="7182853" imgH="4285714" progId="Paint.Picture">
                  <p:embed/>
                </p:oleObj>
              </mc:Choice>
              <mc:Fallback>
                <p:oleObj name="Rastrový obrázek" r:id="rId6" imgW="7182853" imgH="42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089" y="130175"/>
                        <a:ext cx="2492375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20"/>
          <p:cNvGraphicFramePr>
            <a:graphicFrameLocks noChangeAspect="1"/>
          </p:cNvGraphicFramePr>
          <p:nvPr/>
        </p:nvGraphicFramePr>
        <p:xfrm>
          <a:off x="1527175" y="3284538"/>
          <a:ext cx="3041650" cy="238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9" name="Rastrový obrázek" r:id="rId8" imgW="5668166" imgH="3858164" progId="Paint.Picture">
                  <p:embed/>
                </p:oleObj>
              </mc:Choice>
              <mc:Fallback>
                <p:oleObj name="Rastrový obrázek" r:id="rId8" imgW="5668166" imgH="38581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3284538"/>
                        <a:ext cx="3041650" cy="238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21"/>
          <p:cNvGraphicFramePr>
            <a:graphicFrameLocks noChangeAspect="1"/>
          </p:cNvGraphicFramePr>
          <p:nvPr/>
        </p:nvGraphicFramePr>
        <p:xfrm>
          <a:off x="7334250" y="152401"/>
          <a:ext cx="3333750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0" name="Rastrový obrázek" r:id="rId10" imgW="7306695" imgH="2295238" progId="Paint.Picture">
                  <p:embed/>
                </p:oleObj>
              </mc:Choice>
              <mc:Fallback>
                <p:oleObj name="Rastrový obrázek" r:id="rId10" imgW="7306695" imgH="22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0" y="152401"/>
                        <a:ext cx="3333750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kt 1"/>
          <p:cNvGraphicFramePr>
            <a:graphicFrameLocks noChangeAspect="1"/>
          </p:cNvGraphicFramePr>
          <p:nvPr/>
        </p:nvGraphicFramePr>
        <p:xfrm>
          <a:off x="7586664" y="2792414"/>
          <a:ext cx="302577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" name="Rastrový obrázek" r:id="rId12" imgW="5638095" imgH="3038095" progId="PBrush">
                  <p:embed/>
                </p:oleObj>
              </mc:Choice>
              <mc:Fallback>
                <p:oleObj name="Rastrový obrázek" r:id="rId12" imgW="5638095" imgH="30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6664" y="2792414"/>
                        <a:ext cx="3025775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kt 2"/>
          <p:cNvGraphicFramePr>
            <a:graphicFrameLocks noChangeAspect="1"/>
          </p:cNvGraphicFramePr>
          <p:nvPr/>
        </p:nvGraphicFramePr>
        <p:xfrm>
          <a:off x="7705726" y="4357689"/>
          <a:ext cx="25050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" name="Rastrový obrázek" r:id="rId14" imgW="4525007" imgH="1771429" progId="PBrush">
                  <p:embed/>
                </p:oleObj>
              </mc:Choice>
              <mc:Fallback>
                <p:oleObj name="Rastrový obrázek" r:id="rId14" imgW="4525007" imgH="177142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726" y="4357689"/>
                        <a:ext cx="250507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kt 3"/>
          <p:cNvGraphicFramePr>
            <a:graphicFrameLocks noChangeAspect="1"/>
          </p:cNvGraphicFramePr>
          <p:nvPr/>
        </p:nvGraphicFramePr>
        <p:xfrm>
          <a:off x="4587876" y="4149725"/>
          <a:ext cx="2981325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3" name="Rastrový obrázek" r:id="rId16" imgW="7333333" imgH="2114845" progId="PBrush">
                  <p:embed/>
                </p:oleObj>
              </mc:Choice>
              <mc:Fallback>
                <p:oleObj name="Rastrový obrázek" r:id="rId16" imgW="7333333" imgH="211484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76" y="4149725"/>
                        <a:ext cx="2981325" cy="181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kt 4"/>
          <p:cNvGraphicFramePr>
            <a:graphicFrameLocks noChangeAspect="1"/>
          </p:cNvGraphicFramePr>
          <p:nvPr/>
        </p:nvGraphicFramePr>
        <p:xfrm>
          <a:off x="7967663" y="5556250"/>
          <a:ext cx="19558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4" name="Rastrový obrázek" r:id="rId18" imgW="6792273" imgH="1390844" progId="PBrush">
                  <p:embed/>
                </p:oleObj>
              </mc:Choice>
              <mc:Fallback>
                <p:oleObj name="Rastrový obrázek" r:id="rId18" imgW="6792273" imgH="139084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663" y="5556250"/>
                        <a:ext cx="19558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4" name="Objekt 5"/>
          <p:cNvGraphicFramePr>
            <a:graphicFrameLocks noChangeAspect="1"/>
          </p:cNvGraphicFramePr>
          <p:nvPr/>
        </p:nvGraphicFramePr>
        <p:xfrm>
          <a:off x="1539876" y="179389"/>
          <a:ext cx="31337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5" name="Rastrový obrázek" r:id="rId20" imgW="6009524" imgH="847843" progId="PBrush">
                  <p:embed/>
                </p:oleObj>
              </mc:Choice>
              <mc:Fallback>
                <p:oleObj name="Rastrový obrázek" r:id="rId20" imgW="6009524" imgH="84784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6" y="179389"/>
                        <a:ext cx="31337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5" name="Objekt 6"/>
          <p:cNvGraphicFramePr>
            <a:graphicFrameLocks noChangeAspect="1"/>
          </p:cNvGraphicFramePr>
          <p:nvPr/>
        </p:nvGraphicFramePr>
        <p:xfrm>
          <a:off x="4943475" y="5948363"/>
          <a:ext cx="21844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6" name="Rastrový obrázek" r:id="rId22" imgW="5219048" imgH="1848108" progId="PBrush">
                  <p:embed/>
                </p:oleObj>
              </mc:Choice>
              <mc:Fallback>
                <p:oleObj name="Rastrový obrázek" r:id="rId22" imgW="5219048" imgH="184810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5948363"/>
                        <a:ext cx="218440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délník 1"/>
          <p:cNvSpPr/>
          <p:nvPr/>
        </p:nvSpPr>
        <p:spPr>
          <a:xfrm>
            <a:off x="4007769" y="1287356"/>
            <a:ext cx="4140682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Jak</a:t>
            </a:r>
          </a:p>
          <a:p>
            <a:pPr algn="ctr">
              <a:defRPr/>
            </a:pPr>
            <a:r>
              <a:rPr lang="cs-CZ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hledat efektivně?</a:t>
            </a:r>
          </a:p>
        </p:txBody>
      </p:sp>
    </p:spTree>
    <p:extLst>
      <p:ext uri="{BB962C8B-B14F-4D97-AF65-F5344CB8AC3E}">
        <p14:creationId xmlns:p14="http://schemas.microsoft.com/office/powerpoint/2010/main" val="120308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469358" y="1294348"/>
            <a:ext cx="734536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E3736"/>
              </a:buClr>
              <a:buFont typeface="Wingdings" pitchFamily="2" charset="2"/>
              <a:buChar char="§"/>
            </a:pPr>
            <a:r>
              <a:rPr lang="cs-CZ" altLang="cs-CZ" sz="2400" dirty="0">
                <a:latin typeface="+mn-lt"/>
              </a:rPr>
              <a:t>   Viditelný (povrchový web)</a:t>
            </a:r>
          </a:p>
          <a:p>
            <a:pPr lvl="1" eaLnBrk="1" hangingPunct="1">
              <a:spcBef>
                <a:spcPct val="20000"/>
              </a:spcBef>
              <a:buClr>
                <a:srgbClr val="CE3736"/>
              </a:buClr>
              <a:buFont typeface="Wingdings" pitchFamily="2" charset="2"/>
              <a:buChar char="§"/>
            </a:pPr>
            <a:r>
              <a:rPr lang="cs-CZ" altLang="cs-CZ" sz="2400" dirty="0">
                <a:latin typeface="+mn-lt"/>
              </a:rPr>
              <a:t>   volně přístupný pomocí vyhledávače</a:t>
            </a:r>
          </a:p>
          <a:p>
            <a:pPr eaLnBrk="1" hangingPunct="1">
              <a:spcBef>
                <a:spcPct val="20000"/>
              </a:spcBef>
              <a:buClr>
                <a:srgbClr val="CE3736"/>
              </a:buClr>
              <a:buFont typeface="Wingdings" pitchFamily="2" charset="2"/>
              <a:buChar char="§"/>
            </a:pPr>
            <a:r>
              <a:rPr lang="cs-CZ" altLang="cs-CZ" sz="2400" dirty="0">
                <a:latin typeface="+mn-lt"/>
              </a:rPr>
              <a:t>   Neviditelný (hluboký web)</a:t>
            </a:r>
          </a:p>
          <a:p>
            <a:pPr lvl="1" eaLnBrk="1" hangingPunct="1">
              <a:spcBef>
                <a:spcPct val="20000"/>
              </a:spcBef>
              <a:buClr>
                <a:srgbClr val="CE3736"/>
              </a:buClr>
              <a:buFont typeface="Wingdings" pitchFamily="2" charset="2"/>
              <a:buChar char="§"/>
            </a:pPr>
            <a:r>
              <a:rPr lang="cs-CZ" altLang="cs-CZ" sz="2400" dirty="0">
                <a:latin typeface="+mn-lt"/>
              </a:rPr>
              <a:t> neviditelný pro běžné vyhledávače</a:t>
            </a:r>
          </a:p>
          <a:p>
            <a:pPr lvl="1" eaLnBrk="1" hangingPunct="1">
              <a:spcBef>
                <a:spcPct val="20000"/>
              </a:spcBef>
              <a:buClr>
                <a:srgbClr val="CE3736"/>
              </a:buClr>
              <a:buFont typeface="Wingdings" pitchFamily="2" charset="2"/>
              <a:buChar char="§"/>
            </a:pPr>
            <a:r>
              <a:rPr lang="cs-CZ" altLang="cs-CZ" sz="2400" dirty="0">
                <a:latin typeface="+mn-lt"/>
              </a:rPr>
              <a:t> více jak 500x větší</a:t>
            </a:r>
          </a:p>
          <a:p>
            <a:pPr eaLnBrk="1" hangingPunct="1">
              <a:spcBef>
                <a:spcPct val="20000"/>
              </a:spcBef>
              <a:buClr>
                <a:srgbClr val="CE3736"/>
              </a:buClr>
              <a:buFont typeface="Wingdings" pitchFamily="2" charset="2"/>
              <a:buNone/>
            </a:pPr>
            <a:endParaRPr lang="cs-CZ" altLang="cs-CZ" sz="2400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CE3736"/>
              </a:buClr>
              <a:buFont typeface="Wingdings" pitchFamily="2" charset="2"/>
              <a:buChar char="§"/>
            </a:pPr>
            <a:endParaRPr lang="cs-CZ" altLang="cs-CZ" sz="2400" dirty="0">
              <a:latin typeface="+mn-lt"/>
            </a:endParaRPr>
          </a:p>
        </p:txBody>
      </p:sp>
      <p:pic>
        <p:nvPicPr>
          <p:cNvPr id="9218" name="Picture 2" descr="C:\Users\drahod\Desktop\081009_DeepWebNew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07" y="3476847"/>
            <a:ext cx="7828772" cy="285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2460625" y="369129"/>
            <a:ext cx="7391401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Informace na webu</a:t>
            </a:r>
          </a:p>
        </p:txBody>
      </p: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2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27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3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29" name="Obrázek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53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5105225" y="2510845"/>
            <a:ext cx="4859510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459832" y="1409484"/>
            <a:ext cx="7345362" cy="501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srgbClr val="CE3736"/>
              </a:buClr>
              <a:buNone/>
              <a:defRPr/>
            </a:pPr>
            <a:r>
              <a:rPr lang="cs-CZ" b="1" dirty="0" smtClean="0"/>
              <a:t>Tezaury odborných databází</a:t>
            </a:r>
            <a:endParaRPr lang="cs-CZ" sz="2400" dirty="0" smtClean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483644" y="1824598"/>
            <a:ext cx="7345362" cy="3397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rgbClr val="E4302A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 smtClean="0"/>
              <a:t>nalezení vhodného výrazu (klíčového slova, předmětu / </a:t>
            </a:r>
            <a:r>
              <a:rPr lang="cs-CZ" altLang="cs-CZ" sz="2400" dirty="0" err="1" smtClean="0"/>
              <a:t>subject</a:t>
            </a:r>
            <a:r>
              <a:rPr lang="cs-CZ" altLang="cs-CZ" sz="2400" dirty="0" smtClean="0"/>
              <a:t>, předmětového hesla apod.)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E4302A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 smtClean="0"/>
              <a:t>Klíčové slovo vyjadřuje obsah dokumentu a při vyhledávání pomůže dosáhnout přesnějších výsledků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altLang="cs-CZ" sz="18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b="1" dirty="0" smtClean="0"/>
              <a:t>Příklady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E4302A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200" dirty="0" smtClean="0">
                <a:hlinkClick r:id="rId4"/>
              </a:rPr>
              <a:t>Databázi národních autorit Národní knihovny</a:t>
            </a:r>
            <a:endParaRPr lang="cs-CZ" altLang="cs-CZ" sz="22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E4302A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200" dirty="0" smtClean="0">
                <a:hlinkClick r:id="rId5"/>
              </a:rPr>
              <a:t>Polytematický strukturovaný heslář </a:t>
            </a:r>
            <a:r>
              <a:rPr lang="cs-CZ" altLang="cs-CZ" sz="2200" dirty="0" smtClean="0"/>
              <a:t>(PSH) Národní technické knihovny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E4302A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200" dirty="0" smtClean="0"/>
              <a:t>Rejstřík </a:t>
            </a:r>
            <a:r>
              <a:rPr lang="cs-CZ" altLang="cs-CZ" sz="2200" dirty="0" err="1" smtClean="0">
                <a:hlinkClick r:id="rId6"/>
              </a:rPr>
              <a:t>MeSH</a:t>
            </a:r>
            <a:r>
              <a:rPr lang="cs-CZ" altLang="cs-CZ" sz="2200" dirty="0" smtClean="0"/>
              <a:t> deskriptorů katalogu </a:t>
            </a:r>
            <a:r>
              <a:rPr lang="cs-CZ" altLang="cs-CZ" sz="2200" dirty="0" err="1" smtClean="0"/>
              <a:t>Medvik</a:t>
            </a:r>
            <a:r>
              <a:rPr lang="cs-CZ" altLang="cs-CZ" sz="2200" dirty="0" smtClean="0"/>
              <a:t> Národní lékařské knihovny</a:t>
            </a:r>
          </a:p>
          <a:p>
            <a:pPr marL="0" indent="0"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endParaRPr lang="cs-CZ" altLang="cs-CZ" sz="2400" dirty="0"/>
          </a:p>
        </p:txBody>
      </p:sp>
      <p:sp>
        <p:nvSpPr>
          <p:cNvPr id="20" name="Obdélník 19"/>
          <p:cNvSpPr/>
          <p:nvPr/>
        </p:nvSpPr>
        <p:spPr>
          <a:xfrm>
            <a:off x="2483644" y="66289"/>
            <a:ext cx="7391401" cy="1088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Sestavení vyhledávacího dotazu </a:t>
            </a:r>
            <a:r>
              <a:rPr lang="cs-CZ" sz="2800" dirty="0" smtClean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klíčová slova</a:t>
            </a:r>
            <a:endParaRPr lang="cs-CZ" sz="2800" dirty="0">
              <a:solidFill>
                <a:srgbClr val="C00000"/>
              </a:solidFill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4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5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31" name="Obrázek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4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5105225" y="2510845"/>
            <a:ext cx="4859510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406542" y="2341616"/>
            <a:ext cx="3261458" cy="3019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Clr>
                <a:srgbClr val="CE3736"/>
              </a:buClr>
              <a:buNone/>
              <a:defRPr/>
            </a:pPr>
            <a:r>
              <a:rPr lang="cs-CZ" altLang="cs-CZ" sz="1800" b="1" dirty="0" smtClean="0"/>
              <a:t>NOT</a:t>
            </a:r>
            <a:r>
              <a:rPr lang="cs-CZ" altLang="cs-CZ" sz="1800" dirty="0" smtClean="0"/>
              <a:t> (ne)</a:t>
            </a:r>
          </a:p>
          <a:p>
            <a:pPr>
              <a:lnSpc>
                <a:spcPct val="80000"/>
              </a:lnSpc>
              <a:buClr>
                <a:srgbClr val="CE3736"/>
              </a:buClr>
              <a:defRPr/>
            </a:pPr>
            <a:r>
              <a:rPr lang="cs-CZ" sz="1800" dirty="0" smtClean="0"/>
              <a:t>vyhledá záznamy obsahující první, nikoliv druhý výraz</a:t>
            </a:r>
          </a:p>
          <a:p>
            <a:pPr marL="0" indent="0"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endParaRPr lang="cs-CZ" altLang="cs-CZ" sz="1800" dirty="0" smtClean="0"/>
          </a:p>
          <a:p>
            <a:pPr marL="0" indent="0"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endParaRPr lang="cs-CZ" altLang="cs-CZ" sz="1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66" y="3574268"/>
            <a:ext cx="3370989" cy="227294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737" y="3572813"/>
            <a:ext cx="3381970" cy="22839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790" y="3605755"/>
            <a:ext cx="3360009" cy="2250986"/>
          </a:xfrm>
          <a:prstGeom prst="rect">
            <a:avLst/>
          </a:prstGeom>
        </p:spPr>
      </p:pic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395288" y="2344354"/>
            <a:ext cx="3243087" cy="2244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Clr>
                <a:srgbClr val="CE3736"/>
              </a:buClr>
              <a:buNone/>
              <a:defRPr/>
            </a:pPr>
            <a:r>
              <a:rPr lang="cs-CZ" altLang="cs-CZ" sz="1800" b="1" dirty="0" smtClean="0"/>
              <a:t>AND</a:t>
            </a:r>
            <a:r>
              <a:rPr lang="cs-CZ" altLang="cs-CZ" sz="1800" dirty="0" smtClean="0"/>
              <a:t> (a zároveň)</a:t>
            </a:r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anose="05000000000000000000" pitchFamily="2" charset="2"/>
              <a:buChar char="§"/>
              <a:defRPr/>
            </a:pPr>
            <a:r>
              <a:rPr lang="cs-CZ" sz="1800" dirty="0" smtClean="0"/>
              <a:t>vyhledá záznamy obsahující oba výrazy současně</a:t>
            </a:r>
            <a:endParaRPr lang="cs-CZ" altLang="cs-CZ" sz="1800" dirty="0"/>
          </a:p>
        </p:txBody>
      </p:sp>
      <p:sp>
        <p:nvSpPr>
          <p:cNvPr id="6" name="Obdélník 5"/>
          <p:cNvSpPr/>
          <p:nvPr/>
        </p:nvSpPr>
        <p:spPr>
          <a:xfrm>
            <a:off x="4006838" y="1615363"/>
            <a:ext cx="4178323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Clr>
                <a:srgbClr val="CE3736"/>
              </a:buClr>
              <a:defRPr/>
            </a:pPr>
            <a:r>
              <a:rPr lang="cs-CZ" altLang="cs-CZ" sz="2400" b="1" dirty="0"/>
              <a:t>Logické (Booleovské) operátory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3900490" y="2339208"/>
            <a:ext cx="3267802" cy="233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Clr>
                <a:srgbClr val="CE3736"/>
              </a:buClr>
              <a:buNone/>
              <a:defRPr/>
            </a:pPr>
            <a:r>
              <a:rPr lang="cs-CZ" altLang="cs-CZ" sz="1800" b="1" dirty="0" smtClean="0"/>
              <a:t>OR</a:t>
            </a:r>
            <a:r>
              <a:rPr lang="cs-CZ" altLang="cs-CZ" sz="1800" dirty="0" smtClean="0"/>
              <a:t> (nebo)</a:t>
            </a:r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vyhledá záznamy obsahující alespoň jeden ze zadaných výrazů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2469357" y="135768"/>
            <a:ext cx="7391401" cy="981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Sestavení vyhledávacího dotazu – základní operátory</a:t>
            </a:r>
          </a:p>
        </p:txBody>
      </p: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9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34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36" name="Obrázek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7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366963" y="1387900"/>
            <a:ext cx="7702070" cy="463349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Clr>
                <a:srgbClr val="CE373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použití fráze</a:t>
            </a:r>
          </a:p>
          <a:p>
            <a:pPr marL="0" indent="0">
              <a:lnSpc>
                <a:spcPct val="80000"/>
              </a:lnSpc>
              <a:buClr>
                <a:srgbClr val="CE3736"/>
              </a:buClr>
              <a:buNone/>
              <a:defRPr/>
            </a:pPr>
            <a:endParaRPr lang="cs-CZ" altLang="cs-CZ" sz="900" dirty="0"/>
          </a:p>
          <a:p>
            <a:pPr eaLnBrk="1" hangingPunct="1">
              <a:lnSpc>
                <a:spcPct val="80000"/>
              </a:lnSpc>
              <a:buClr>
                <a:srgbClr val="CE373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zástupné znaky (*,?,%) - rozšíření, zkracování dotazu</a:t>
            </a:r>
          </a:p>
          <a:p>
            <a:pPr marL="0" indent="0">
              <a:lnSpc>
                <a:spcPct val="80000"/>
              </a:lnSpc>
              <a:buClr>
                <a:srgbClr val="CE3736"/>
              </a:buClr>
              <a:buNone/>
              <a:defRPr/>
            </a:pPr>
            <a:endParaRPr lang="cs-CZ" altLang="cs-CZ" sz="2400" dirty="0"/>
          </a:p>
          <a:p>
            <a:pPr marL="0" indent="0">
              <a:lnSpc>
                <a:spcPct val="80000"/>
              </a:lnSpc>
              <a:buClr>
                <a:srgbClr val="CE3736"/>
              </a:buClr>
              <a:buNone/>
              <a:defRPr/>
            </a:pPr>
            <a:endParaRPr lang="cs-CZ" altLang="cs-CZ" sz="1200" dirty="0"/>
          </a:p>
          <a:p>
            <a:pPr eaLnBrk="1" hangingPunct="1">
              <a:lnSpc>
                <a:spcPct val="80000"/>
              </a:lnSpc>
              <a:buClr>
                <a:srgbClr val="CE373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 smtClean="0"/>
              <a:t>vyhledávání </a:t>
            </a:r>
            <a:r>
              <a:rPr lang="cs-CZ" altLang="cs-CZ" sz="2400" dirty="0"/>
              <a:t>podle selekčních polí </a:t>
            </a:r>
          </a:p>
          <a:p>
            <a:pPr marL="0" indent="0">
              <a:lnSpc>
                <a:spcPct val="80000"/>
              </a:lnSpc>
              <a:buClr>
                <a:srgbClr val="CE3736"/>
              </a:buClr>
              <a:buNone/>
              <a:defRPr/>
            </a:pPr>
            <a:r>
              <a:rPr lang="cs-CZ" altLang="cs-CZ" sz="2400" dirty="0"/>
              <a:t>   (rozšířené vyhledávání) nebo dalších </a:t>
            </a:r>
          </a:p>
          <a:p>
            <a:pPr marL="0" indent="0">
              <a:lnSpc>
                <a:spcPct val="80000"/>
              </a:lnSpc>
              <a:buClr>
                <a:srgbClr val="CE3736"/>
              </a:buClr>
              <a:buNone/>
              <a:defRPr/>
            </a:pPr>
            <a:r>
              <a:rPr lang="cs-CZ" altLang="cs-CZ" sz="2400" dirty="0"/>
              <a:t>    specifických funkcí </a:t>
            </a:r>
          </a:p>
          <a:p>
            <a:pPr marL="0" indent="0">
              <a:lnSpc>
                <a:spcPct val="80000"/>
              </a:lnSpc>
              <a:buClr>
                <a:srgbClr val="CE3736"/>
              </a:buClr>
              <a:buNone/>
              <a:defRPr/>
            </a:pPr>
            <a:endParaRPr lang="cs-CZ" altLang="cs-CZ" sz="1200" dirty="0"/>
          </a:p>
          <a:p>
            <a:pPr eaLnBrk="1" hangingPunct="1">
              <a:lnSpc>
                <a:spcPct val="80000"/>
              </a:lnSpc>
              <a:buClr>
                <a:srgbClr val="CE373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jednoduché, pokročilé (kombinace polí</a:t>
            </a:r>
            <a:r>
              <a:rPr lang="cs-CZ" altLang="cs-CZ" sz="2400" dirty="0" smtClean="0"/>
              <a:t>), listování (</a:t>
            </a:r>
            <a:r>
              <a:rPr lang="cs-CZ" altLang="cs-CZ" sz="2400" dirty="0" err="1"/>
              <a:t>b</a:t>
            </a:r>
            <a:r>
              <a:rPr lang="cs-CZ" altLang="cs-CZ" sz="2400" dirty="0" err="1" smtClean="0"/>
              <a:t>rowsing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80000"/>
              </a:lnSpc>
              <a:buClr>
                <a:srgbClr val="CE373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využívání nápovědy - v každém katalogu, databázi, </a:t>
            </a:r>
            <a:r>
              <a:rPr lang="cs-CZ" altLang="cs-CZ" sz="2400" dirty="0" err="1" smtClean="0"/>
              <a:t>repozitáři</a:t>
            </a:r>
            <a:r>
              <a:rPr lang="cs-CZ" altLang="cs-CZ" sz="2400" dirty="0" smtClean="0"/>
              <a:t> či </a:t>
            </a:r>
            <a:r>
              <a:rPr lang="cs-CZ" altLang="cs-CZ" sz="2400" dirty="0"/>
              <a:t>archivu fungují jiné vyhledávací nástroje, ale mechanismus je </a:t>
            </a:r>
            <a:r>
              <a:rPr lang="cs-CZ" altLang="cs-CZ" sz="2400" dirty="0" smtClean="0"/>
              <a:t>obdobný</a:t>
            </a:r>
            <a:endParaRPr lang="cs-CZ" altLang="cs-CZ" dirty="0"/>
          </a:p>
        </p:txBody>
      </p:sp>
      <p:pic>
        <p:nvPicPr>
          <p:cNvPr id="7174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6782625" y="2483064"/>
            <a:ext cx="2448272" cy="338554"/>
          </a:xfrm>
          <a:prstGeom prst="rect">
            <a:avLst/>
          </a:prstGeom>
          <a:noFill/>
          <a:ln>
            <a:solidFill>
              <a:srgbClr val="FF0000">
                <a:alpha val="48000"/>
              </a:srgbClr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cs-CZ" sz="1600" b="1" dirty="0">
                <a:latin typeface="Univers Com 45 Light" panose="020B0403020202020204" pitchFamily="34" charset="-18"/>
              </a:rPr>
              <a:t>zdravotnick* </a:t>
            </a:r>
            <a:r>
              <a:rPr lang="cs-CZ" sz="1600" b="1" dirty="0" err="1">
                <a:latin typeface="Univers Com 45 Light" panose="020B0403020202020204" pitchFamily="34" charset="-18"/>
              </a:rPr>
              <a:t>prostřed</a:t>
            </a:r>
            <a:r>
              <a:rPr lang="cs-CZ" sz="1600" b="1" dirty="0">
                <a:latin typeface="Univers Com 45 Light" panose="020B0403020202020204" pitchFamily="34" charset="-18"/>
              </a:rPr>
              <a:t>*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768701" y="2483064"/>
            <a:ext cx="2534176" cy="338554"/>
          </a:xfrm>
          <a:prstGeom prst="rect">
            <a:avLst/>
          </a:prstGeom>
          <a:noFill/>
          <a:ln>
            <a:solidFill>
              <a:srgbClr val="FF0000">
                <a:alpha val="48000"/>
              </a:srgbClr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cs-CZ" sz="1600" b="1" dirty="0">
                <a:latin typeface="Univers Com 45 Light" panose="020B0403020202020204" pitchFamily="34" charset="-18"/>
              </a:rPr>
              <a:t>zdravotnick? </a:t>
            </a:r>
            <a:r>
              <a:rPr lang="cs-CZ" sz="1600" b="1" dirty="0" err="1">
                <a:latin typeface="Univers Com 45 Light" panose="020B0403020202020204" pitchFamily="34" charset="-18"/>
              </a:rPr>
              <a:t>prostřed</a:t>
            </a:r>
            <a:r>
              <a:rPr lang="cs-CZ" sz="1600" b="1" dirty="0">
                <a:latin typeface="Univers Com 45 Light" panose="020B0403020202020204" pitchFamily="34" charset="-18"/>
              </a:rPr>
              <a:t>?</a:t>
            </a:r>
          </a:p>
        </p:txBody>
      </p:sp>
      <p:pic>
        <p:nvPicPr>
          <p:cNvPr id="71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506" y="2982121"/>
            <a:ext cx="2076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5025144" y="1411711"/>
            <a:ext cx="2262362" cy="338554"/>
          </a:xfrm>
          <a:prstGeom prst="rect">
            <a:avLst/>
          </a:prstGeom>
          <a:noFill/>
          <a:ln>
            <a:solidFill>
              <a:srgbClr val="FF0000">
                <a:alpha val="48000"/>
              </a:srgbClr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cs-CZ" sz="1600" b="1" dirty="0">
                <a:latin typeface="Univers Com 45 Light" panose="020B0403020202020204" pitchFamily="34" charset="-18"/>
              </a:rPr>
              <a:t>“výpočetní technika“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460625" y="96556"/>
            <a:ext cx="7391401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Sestavení vyhledávacího dotazu – </a:t>
            </a:r>
          </a:p>
          <a:p>
            <a:pPr algn="ctr">
              <a:spcAft>
                <a:spcPts val="800"/>
              </a:spcAft>
            </a:pP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speciální znaky</a:t>
            </a:r>
          </a:p>
        </p:txBody>
      </p:sp>
      <p:grpSp>
        <p:nvGrpSpPr>
          <p:cNvPr id="25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7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8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30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34" name="Obrázek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6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5105225" y="2510845"/>
            <a:ext cx="4859510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79663" y="1654176"/>
            <a:ext cx="7345362" cy="367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endParaRPr lang="cs-CZ" altLang="cs-CZ" sz="1800" dirty="0" smtClean="0"/>
          </a:p>
          <a:p>
            <a:pPr marL="0" indent="0"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endParaRPr lang="cs-CZ" altLang="cs-CZ" sz="1800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469357" y="1456452"/>
            <a:ext cx="7759164" cy="4945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srgbClr val="CE3736"/>
              </a:buClr>
              <a:buFont typeface="Arial" panose="020B0604020202020204" pitchFamily="34" charset="0"/>
              <a:buNone/>
              <a:defRPr/>
            </a:pPr>
            <a:r>
              <a:rPr lang="cs-CZ" altLang="cs-CZ" b="1" dirty="0" smtClean="0"/>
              <a:t>Vzdálenostní (</a:t>
            </a:r>
            <a:r>
              <a:rPr lang="cs-CZ" altLang="cs-CZ" b="1" dirty="0" err="1" smtClean="0"/>
              <a:t>proximitní</a:t>
            </a:r>
            <a:r>
              <a:rPr lang="cs-CZ" altLang="cs-CZ" b="1" dirty="0" smtClean="0"/>
              <a:t>) operátory</a:t>
            </a:r>
          </a:p>
          <a:p>
            <a:pPr marL="0" indent="0">
              <a:lnSpc>
                <a:spcPct val="80000"/>
              </a:lnSpc>
              <a:buClr>
                <a:srgbClr val="CE3736"/>
              </a:buClr>
              <a:buFont typeface="Arial" panose="020B0604020202020204" pitchFamily="34" charset="0"/>
              <a:buNone/>
              <a:defRPr/>
            </a:pPr>
            <a:endParaRPr lang="cs-CZ" altLang="cs-CZ" sz="1600" dirty="0" smtClean="0"/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 smtClean="0"/>
              <a:t>NEAR</a:t>
            </a:r>
            <a:r>
              <a:rPr lang="cs-CZ" altLang="cs-CZ" sz="2400" dirty="0" smtClean="0"/>
              <a:t> (N) (kámen N5 topas, kámen NEAR5 topas, kámen W/5 topas)</a:t>
            </a:r>
          </a:p>
          <a:p>
            <a:pPr marL="0" indent="0">
              <a:lnSpc>
                <a:spcPct val="80000"/>
              </a:lnSpc>
              <a:buClr>
                <a:srgbClr val="CE3736"/>
              </a:buClr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vyhledaný záznam bude obsahovat daná slova vzdálená určitým počtem slov bez ohledu na pořadí, ve kterém se vyskytují</a:t>
            </a:r>
          </a:p>
          <a:p>
            <a:pPr marL="0" indent="0">
              <a:lnSpc>
                <a:spcPct val="80000"/>
              </a:lnSpc>
              <a:buClr>
                <a:srgbClr val="CE3736"/>
              </a:buClr>
              <a:buFont typeface="Arial" panose="020B0604020202020204" pitchFamily="34" charset="0"/>
              <a:buNone/>
              <a:defRPr/>
            </a:pPr>
            <a:endParaRPr lang="cs-CZ" altLang="cs-CZ" sz="1400" dirty="0" smtClean="0"/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 smtClean="0"/>
              <a:t>WITHIN</a:t>
            </a:r>
            <a:r>
              <a:rPr lang="cs-CZ" altLang="cs-CZ" sz="2400" dirty="0" smtClean="0"/>
              <a:t> (W) </a:t>
            </a:r>
          </a:p>
          <a:p>
            <a:pPr marL="0" indent="0">
              <a:lnSpc>
                <a:spcPct val="80000"/>
              </a:lnSpc>
              <a:buClr>
                <a:srgbClr val="CE3736"/>
              </a:buClr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vyhledaný záznam bude obsahovat daná slova vzdálená určitým počtem slov v pořadí, v jakém byla zapsána</a:t>
            </a:r>
          </a:p>
          <a:p>
            <a:pPr marL="0" indent="0">
              <a:lnSpc>
                <a:spcPct val="80000"/>
              </a:lnSpc>
              <a:buClr>
                <a:srgbClr val="CE3736"/>
              </a:buClr>
              <a:buFont typeface="Arial" panose="020B0604020202020204" pitchFamily="34" charset="0"/>
              <a:buNone/>
              <a:defRPr/>
            </a:pPr>
            <a:endParaRPr lang="cs-CZ" altLang="cs-CZ" sz="1100" dirty="0"/>
          </a:p>
          <a:p>
            <a:pPr marL="0" indent="0" algn="ctr">
              <a:lnSpc>
                <a:spcPct val="80000"/>
              </a:lnSpc>
              <a:buClr>
                <a:srgbClr val="CE3736"/>
              </a:buClr>
              <a:buFont typeface="Arial" panose="020B0604020202020204" pitchFamily="34" charset="0"/>
              <a:buNone/>
              <a:defRPr/>
            </a:pPr>
            <a:r>
              <a:rPr lang="cs-CZ" altLang="cs-CZ" sz="2400" b="1" dirty="0" smtClean="0">
                <a:solidFill>
                  <a:srgbClr val="FF0000"/>
                </a:solidFill>
              </a:rPr>
              <a:t>POZOR: !!!každá databáze může používat jiné zkratky operátorů!!!</a:t>
            </a:r>
            <a:endParaRPr lang="cs-CZ" altLang="cs-CZ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466017" y="41909"/>
            <a:ext cx="7391401" cy="1088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Sestavení vyhledávacího dotazu – </a:t>
            </a:r>
            <a:endParaRPr lang="cs-CZ" sz="2800" dirty="0" smtClean="0">
              <a:solidFill>
                <a:srgbClr val="C00000"/>
              </a:solidFill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další </a:t>
            </a: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operátory</a:t>
            </a:r>
          </a:p>
        </p:txBody>
      </p:sp>
      <p:grpSp>
        <p:nvGrpSpPr>
          <p:cNvPr id="22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4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5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31" name="Obrázek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1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5105225" y="2510845"/>
            <a:ext cx="4859510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423319" y="1674648"/>
            <a:ext cx="7345362" cy="419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CE3736"/>
              </a:buClr>
              <a:defRPr/>
            </a:pPr>
            <a:r>
              <a:rPr lang="cs-CZ" dirty="0" smtClean="0"/>
              <a:t>Volně dostupné informační zdroje</a:t>
            </a:r>
          </a:p>
          <a:p>
            <a:pPr>
              <a:lnSpc>
                <a:spcPct val="80000"/>
              </a:lnSpc>
              <a:buClr>
                <a:srgbClr val="CE3736"/>
              </a:buClr>
              <a:defRPr/>
            </a:pPr>
            <a:endParaRPr lang="cs-CZ" sz="2000" dirty="0" smtClean="0"/>
          </a:p>
          <a:p>
            <a:pPr>
              <a:lnSpc>
                <a:spcPct val="80000"/>
              </a:lnSpc>
              <a:buClr>
                <a:srgbClr val="CE3736"/>
              </a:buClr>
              <a:defRPr/>
            </a:pPr>
            <a:r>
              <a:rPr lang="cs-CZ" dirty="0" smtClean="0"/>
              <a:t>Knihovny: </a:t>
            </a:r>
          </a:p>
          <a:p>
            <a:pPr marL="0" indent="0">
              <a:lnSpc>
                <a:spcPct val="80000"/>
              </a:lnSpc>
              <a:buClr>
                <a:srgbClr val="CE3736"/>
              </a:buClr>
              <a:buFont typeface="Arial" panose="020B0604020202020204" pitchFamily="34" charset="0"/>
              <a:buNone/>
              <a:defRPr/>
            </a:pPr>
            <a:endParaRPr lang="cs-CZ" sz="24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1600" dirty="0" smtClean="0"/>
              <a:t>	</a:t>
            </a:r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endParaRPr lang="cs-CZ" sz="1600" dirty="0" smtClean="0"/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endParaRPr lang="cs-CZ" sz="1600" dirty="0" smtClean="0"/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endParaRPr lang="cs-CZ" sz="16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cs-CZ" dirty="0" smtClean="0"/>
          </a:p>
        </p:txBody>
      </p:sp>
      <p:sp>
        <p:nvSpPr>
          <p:cNvPr id="27" name="Bublinový popisek ve tvaru obláčku 26"/>
          <p:cNvSpPr/>
          <p:nvPr/>
        </p:nvSpPr>
        <p:spPr>
          <a:xfrm>
            <a:off x="3251365" y="4636240"/>
            <a:ext cx="3385171" cy="1600783"/>
          </a:xfrm>
          <a:prstGeom prst="cloudCallout">
            <a:avLst>
              <a:gd name="adj1" fmla="val -36938"/>
              <a:gd name="adj2" fmla="val -15125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Bublinový popisek ve tvaru obláčku 29"/>
          <p:cNvSpPr/>
          <p:nvPr/>
        </p:nvSpPr>
        <p:spPr>
          <a:xfrm>
            <a:off x="6937376" y="3026807"/>
            <a:ext cx="4886757" cy="2030770"/>
          </a:xfrm>
          <a:prstGeom prst="cloudCallout">
            <a:avLst>
              <a:gd name="adj1" fmla="val -102361"/>
              <a:gd name="adj2" fmla="val -6342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3620894" y="5096277"/>
            <a:ext cx="3417042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Odborné databáze</a:t>
            </a:r>
            <a:endParaRPr lang="cs-CZ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7301793" y="3483175"/>
            <a:ext cx="3819817" cy="1057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buClr>
                <a:srgbClr val="CE3736"/>
              </a:buClr>
              <a:defRPr/>
            </a:pPr>
            <a:r>
              <a:rPr lang="cs-CZ" sz="2600" dirty="0" smtClean="0"/>
              <a:t>Nemá-li knihovna daný zdroj k dispozici, </a:t>
            </a:r>
            <a:r>
              <a:rPr lang="cs-CZ" sz="2600" dirty="0" smtClean="0">
                <a:solidFill>
                  <a:srgbClr val="FF0000"/>
                </a:solidFill>
              </a:rPr>
              <a:t>zprostředkuje</a:t>
            </a:r>
            <a:r>
              <a:rPr lang="cs-CZ" sz="2600" dirty="0" smtClean="0"/>
              <a:t> </a:t>
            </a:r>
            <a:r>
              <a:rPr lang="cs-CZ" sz="2600" dirty="0" smtClean="0">
                <a:sym typeface="Wingdings" panose="05000000000000000000" pitchFamily="2" charset="2"/>
              </a:rPr>
              <a:t></a:t>
            </a:r>
            <a:endParaRPr lang="cs-CZ" sz="2600" dirty="0"/>
          </a:p>
        </p:txBody>
      </p:sp>
      <p:sp>
        <p:nvSpPr>
          <p:cNvPr id="34" name="Bublinový popisek ve tvaru obláčku 33"/>
          <p:cNvSpPr/>
          <p:nvPr/>
        </p:nvSpPr>
        <p:spPr>
          <a:xfrm>
            <a:off x="212994" y="3821561"/>
            <a:ext cx="2475320" cy="1568512"/>
          </a:xfrm>
          <a:prstGeom prst="cloudCallout">
            <a:avLst>
              <a:gd name="adj1" fmla="val 66263"/>
              <a:gd name="adj2" fmla="val -102605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776045" y="4295554"/>
            <a:ext cx="1495909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</a:pPr>
            <a:r>
              <a:rPr lang="cs-CZ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Katalog </a:t>
            </a:r>
            <a:endParaRPr lang="cs-CZ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460625" y="369129"/>
            <a:ext cx="7391401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Jak získat plný text?</a:t>
            </a:r>
          </a:p>
        </p:txBody>
      </p:sp>
      <p:grpSp>
        <p:nvGrpSpPr>
          <p:cNvPr id="25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8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40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6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38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42" name="Obrázek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6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5105225" y="2510845"/>
            <a:ext cx="4859510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97126" y="1538721"/>
            <a:ext cx="7454900" cy="478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dirty="0" smtClean="0"/>
              <a:t>Pro získání plného textu z odborných databází NTK je nutná platná registrace</a:t>
            </a:r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dirty="0" smtClean="0"/>
              <a:t>Při registraci nebo </a:t>
            </a:r>
            <a:r>
              <a:rPr lang="cs-CZ" dirty="0" err="1" smtClean="0"/>
              <a:t>předregistraci</a:t>
            </a:r>
            <a:r>
              <a:rPr lang="cs-CZ" dirty="0" smtClean="0"/>
              <a:t> si vyplňujete přihlašovací údaje (přihlašovací jméno a heslo)</a:t>
            </a:r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dirty="0" smtClean="0"/>
              <a:t>Na stránkách techlib.cz v pravém rohu horním rohu: Jednotné přihlášení</a:t>
            </a:r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dirty="0" smtClean="0"/>
              <a:t>Po přihlášení můžete prohledávat naše EIZ i z domova a získat tak plný text</a:t>
            </a:r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cs-CZ" sz="3600" dirty="0" smtClean="0"/>
          </a:p>
        </p:txBody>
      </p:sp>
      <p:sp>
        <p:nvSpPr>
          <p:cNvPr id="17" name="Obdélník 16"/>
          <p:cNvSpPr/>
          <p:nvPr/>
        </p:nvSpPr>
        <p:spPr>
          <a:xfrm>
            <a:off x="2460625" y="369129"/>
            <a:ext cx="7391401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Jak stahovat z domova?</a:t>
            </a:r>
            <a:endParaRPr lang="cs-CZ" sz="2800" dirty="0">
              <a:solidFill>
                <a:srgbClr val="C00000"/>
              </a:solidFill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4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30" name="Obrázek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3079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3080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3085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6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81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3083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4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082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483643" y="1834281"/>
            <a:ext cx="7345363" cy="323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Char char="§"/>
            </a:pPr>
            <a:r>
              <a:rPr lang="cs-CZ" altLang="cs-CZ" sz="2600" dirty="0">
                <a:latin typeface="+mn-lt"/>
              </a:rPr>
              <a:t>   </a:t>
            </a:r>
            <a:r>
              <a:rPr lang="cs-CZ" altLang="cs-CZ" sz="2600" dirty="0" smtClean="0">
                <a:latin typeface="+mn-lt"/>
              </a:rPr>
              <a:t>Definice a příprava odborného textu</a:t>
            </a:r>
            <a:endParaRPr lang="cs-CZ" altLang="cs-CZ" sz="2600" dirty="0">
              <a:latin typeface="+mn-lt"/>
            </a:endParaRPr>
          </a:p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Char char="§"/>
            </a:pPr>
            <a:r>
              <a:rPr lang="cs-CZ" altLang="cs-CZ" sz="2600" dirty="0">
                <a:latin typeface="+mn-lt"/>
              </a:rPr>
              <a:t>   Plagiátorství</a:t>
            </a:r>
          </a:p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Char char="§"/>
            </a:pPr>
            <a:r>
              <a:rPr lang="cs-CZ" altLang="cs-CZ" sz="2600" b="1" dirty="0">
                <a:latin typeface="+mn-lt"/>
              </a:rPr>
              <a:t>   </a:t>
            </a:r>
            <a:r>
              <a:rPr lang="cs-CZ" altLang="cs-CZ" sz="2600" dirty="0">
                <a:latin typeface="+mn-lt"/>
              </a:rPr>
              <a:t>Citování</a:t>
            </a:r>
          </a:p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Char char="§"/>
            </a:pPr>
            <a:r>
              <a:rPr lang="cs-CZ" altLang="cs-CZ" sz="2600" b="1" dirty="0">
                <a:latin typeface="+mn-lt"/>
              </a:rPr>
              <a:t>   </a:t>
            </a:r>
            <a:r>
              <a:rPr lang="cs-CZ" altLang="cs-CZ" sz="2600" dirty="0" smtClean="0">
                <a:latin typeface="+mn-lt"/>
              </a:rPr>
              <a:t>Struktura a hodnocení odborného textu</a:t>
            </a:r>
          </a:p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Char char="§"/>
            </a:pPr>
            <a:r>
              <a:rPr lang="cs-CZ" altLang="cs-CZ" sz="2600" dirty="0" smtClean="0">
                <a:latin typeface="+mn-lt"/>
              </a:rPr>
              <a:t>   Sestavení vyhledávacího dotazu</a:t>
            </a:r>
          </a:p>
          <a:p>
            <a:pPr>
              <a:buClr>
                <a:srgbClr val="CE3736"/>
              </a:buClr>
              <a:buFont typeface="Wingdings" panose="05000000000000000000" pitchFamily="2" charset="2"/>
              <a:buChar char="§"/>
            </a:pPr>
            <a:r>
              <a:rPr lang="cs-CZ" altLang="cs-CZ" sz="2600" dirty="0">
                <a:latin typeface="+mn-lt"/>
              </a:rPr>
              <a:t> </a:t>
            </a:r>
            <a:r>
              <a:rPr lang="cs-CZ" altLang="cs-CZ" sz="2600" dirty="0" smtClean="0">
                <a:latin typeface="+mn-lt"/>
              </a:rPr>
              <a:t>  Informační zdroje a praktické ukázky</a:t>
            </a:r>
          </a:p>
          <a:p>
            <a:pPr>
              <a:buClr>
                <a:srgbClr val="CE3736"/>
              </a:buClr>
              <a:buFont typeface="Wingdings" panose="05000000000000000000" pitchFamily="2" charset="2"/>
              <a:buChar char="§"/>
            </a:pPr>
            <a:r>
              <a:rPr lang="cs-CZ" altLang="cs-CZ" sz="2600" dirty="0" smtClean="0">
                <a:latin typeface="+mn-lt"/>
              </a:rPr>
              <a:t>   Referenční a další </a:t>
            </a:r>
            <a:r>
              <a:rPr lang="cs-CZ" altLang="cs-CZ" sz="2600" dirty="0">
                <a:latin typeface="+mn-lt"/>
              </a:rPr>
              <a:t>služby v NTK</a:t>
            </a:r>
          </a:p>
          <a:p>
            <a:pPr>
              <a:buClr>
                <a:srgbClr val="CE3736"/>
              </a:buClr>
              <a:buFont typeface="Wingdings" panose="05000000000000000000" pitchFamily="2" charset="2"/>
              <a:buChar char="§"/>
            </a:pPr>
            <a:r>
              <a:rPr lang="cs-CZ" altLang="cs-CZ" sz="2600" dirty="0" smtClean="0">
                <a:latin typeface="+mn-lt"/>
              </a:rPr>
              <a:t>   Cvičení</a:t>
            </a:r>
            <a:endParaRPr lang="cs-CZ" altLang="cs-CZ" sz="2600" dirty="0">
              <a:latin typeface="+mn-lt"/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2460625" y="340783"/>
            <a:ext cx="7391401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Přehled diskutovaných témat</a:t>
            </a:r>
          </a:p>
        </p:txBody>
      </p:sp>
    </p:spTree>
    <p:extLst>
      <p:ext uri="{BB962C8B-B14F-4D97-AF65-F5344CB8AC3E}">
        <p14:creationId xmlns:p14="http://schemas.microsoft.com/office/powerpoint/2010/main" val="40275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5105225" y="2510845"/>
            <a:ext cx="4859510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460625" y="1519916"/>
            <a:ext cx="7308056" cy="2062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srgbClr val="CE3736"/>
              </a:buClr>
              <a:buFont typeface="Arial" panose="020B0604020202020204" pitchFamily="34" charset="0"/>
              <a:buNone/>
              <a:defRPr/>
            </a:pPr>
            <a:r>
              <a:rPr lang="cs-CZ" sz="2400" b="1" dirty="0" smtClean="0"/>
              <a:t> </a:t>
            </a:r>
            <a:r>
              <a:rPr lang="cs-CZ" b="1" dirty="0" smtClean="0"/>
              <a:t>Národní technická knihovna</a:t>
            </a:r>
          </a:p>
          <a:p>
            <a:pPr marL="0" indent="0">
              <a:lnSpc>
                <a:spcPct val="80000"/>
              </a:lnSpc>
              <a:buClr>
                <a:srgbClr val="CE3736"/>
              </a:buClr>
              <a:buFont typeface="Arial" panose="020B0604020202020204" pitchFamily="34" charset="0"/>
              <a:buNone/>
              <a:defRPr/>
            </a:pPr>
            <a:endParaRPr lang="cs-CZ" sz="1600" b="1" dirty="0" smtClean="0"/>
          </a:p>
          <a:p>
            <a:pPr>
              <a:lnSpc>
                <a:spcPct val="80000"/>
              </a:lnSpc>
              <a:buClr>
                <a:srgbClr val="CE3736"/>
              </a:buClr>
              <a:defRPr/>
            </a:pPr>
            <a:r>
              <a:rPr lang="cs-CZ" sz="2400" dirty="0" err="1" smtClean="0"/>
              <a:t>Summon</a:t>
            </a:r>
            <a:endParaRPr lang="cs-CZ" sz="2400" dirty="0" smtClean="0"/>
          </a:p>
          <a:p>
            <a:pPr>
              <a:lnSpc>
                <a:spcPct val="80000"/>
              </a:lnSpc>
              <a:buClr>
                <a:srgbClr val="CE3736"/>
              </a:buClr>
              <a:defRPr/>
            </a:pPr>
            <a:r>
              <a:rPr lang="cs-CZ" sz="2400" dirty="0" smtClean="0"/>
              <a:t>Katalog</a:t>
            </a:r>
          </a:p>
          <a:p>
            <a:pPr>
              <a:lnSpc>
                <a:spcPct val="80000"/>
              </a:lnSpc>
              <a:buClr>
                <a:srgbClr val="CE3736"/>
              </a:buClr>
              <a:defRPr/>
            </a:pPr>
            <a:r>
              <a:rPr lang="cs-CZ" sz="2400" dirty="0" err="1" smtClean="0"/>
              <a:t>Britannica</a:t>
            </a:r>
            <a:endParaRPr lang="cs-CZ" dirty="0" smtClean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60" y="5203059"/>
            <a:ext cx="3214330" cy="94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Google Scho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3957586"/>
            <a:ext cx="26289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460625" y="4101833"/>
            <a:ext cx="6096000" cy="21359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rgbClr val="CE3736"/>
              </a:buClr>
              <a:defRPr/>
            </a:pPr>
            <a:r>
              <a:rPr lang="cs-CZ" sz="2800" b="1" dirty="0"/>
              <a:t>Volně </a:t>
            </a:r>
            <a:r>
              <a:rPr lang="cs-CZ" sz="2800" b="1" dirty="0" smtClean="0"/>
              <a:t>dostupné</a:t>
            </a:r>
          </a:p>
          <a:p>
            <a:pPr>
              <a:lnSpc>
                <a:spcPct val="80000"/>
              </a:lnSpc>
              <a:buClr>
                <a:srgbClr val="CE3736"/>
              </a:buClr>
              <a:defRPr/>
            </a:pPr>
            <a:endParaRPr lang="cs-CZ" b="1" dirty="0"/>
          </a:p>
          <a:p>
            <a:pPr marL="342900" indent="-342900">
              <a:buClr>
                <a:srgbClr val="CE3736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 err="1" smtClean="0"/>
              <a:t>GoogleScholar</a:t>
            </a:r>
            <a:endParaRPr lang="cs-CZ" sz="2400" dirty="0" smtClean="0"/>
          </a:p>
          <a:p>
            <a:pPr marL="342900" indent="-342900">
              <a:buClr>
                <a:srgbClr val="CE3736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Theses.cz</a:t>
            </a:r>
            <a:endParaRPr lang="cs-CZ" sz="2400" dirty="0"/>
          </a:p>
          <a:p>
            <a:pPr marL="342900" indent="-342900">
              <a:buClr>
                <a:srgbClr val="CE3736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 err="1"/>
              <a:t>Repozitář</a:t>
            </a:r>
            <a:r>
              <a:rPr lang="cs-CZ" sz="2400" dirty="0"/>
              <a:t> závěrečných prací </a:t>
            </a:r>
            <a:r>
              <a:rPr lang="cs-CZ" sz="2400" dirty="0" smtClean="0"/>
              <a:t>UK</a:t>
            </a:r>
          </a:p>
          <a:p>
            <a:pPr marL="342900" indent="-342900">
              <a:buClr>
                <a:srgbClr val="CE3736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Souborný katalog ČR</a:t>
            </a:r>
            <a:r>
              <a:rPr lang="cs-CZ" sz="1600" dirty="0"/>
              <a:t>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631" y="2049304"/>
            <a:ext cx="5353050" cy="990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2" name="Obdélník 21"/>
          <p:cNvSpPr/>
          <p:nvPr/>
        </p:nvSpPr>
        <p:spPr>
          <a:xfrm>
            <a:off x="2460625" y="369129"/>
            <a:ext cx="7391401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Informační zdroje – praktické ukázky</a:t>
            </a:r>
          </a:p>
        </p:txBody>
      </p: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5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30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6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32" name="Obrázek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5105225" y="2510845"/>
            <a:ext cx="4859510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423319" y="1481571"/>
            <a:ext cx="7428707" cy="48474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Clr>
                <a:srgbClr val="CE3736"/>
              </a:buClr>
              <a:defRPr/>
            </a:pPr>
            <a:r>
              <a:rPr lang="cs-CZ" b="1" dirty="0" smtClean="0"/>
              <a:t> </a:t>
            </a:r>
            <a:r>
              <a:rPr lang="cs-CZ" sz="2400" dirty="0" smtClean="0"/>
              <a:t>Na stránkách NTK (www.techlib.cz) hlavní vyhledávací okno (v celém fondu NTK), prohledá i EIZ, nutné zadávat klíčová slova v AJ</a:t>
            </a:r>
          </a:p>
          <a:p>
            <a:pPr>
              <a:lnSpc>
                <a:spcPct val="80000"/>
              </a:lnSpc>
              <a:buClr>
                <a:srgbClr val="CE3736"/>
              </a:buClr>
              <a:defRPr/>
            </a:pPr>
            <a:endParaRPr lang="cs-CZ" sz="2400" dirty="0" smtClean="0"/>
          </a:p>
          <a:p>
            <a:pPr marL="0" indent="0">
              <a:lnSpc>
                <a:spcPct val="80000"/>
              </a:lnSpc>
              <a:buClr>
                <a:srgbClr val="CE3736"/>
              </a:buClr>
              <a:buFont typeface="Arial" panose="020B0604020202020204" pitchFamily="34" charset="0"/>
              <a:buNone/>
              <a:defRPr/>
            </a:pPr>
            <a:r>
              <a:rPr lang="cs-CZ" sz="2400" b="1" dirty="0" smtClean="0"/>
              <a:t>Příklad dotazu (Skleníkový efekt)</a:t>
            </a:r>
          </a:p>
          <a:p>
            <a:pPr algn="just">
              <a:lnSpc>
                <a:spcPct val="80000"/>
              </a:lnSpc>
              <a:buClr>
                <a:srgbClr val="CE3736"/>
              </a:buClr>
              <a:buFontTx/>
              <a:buChar char="-"/>
              <a:defRPr/>
            </a:pPr>
            <a:r>
              <a:rPr lang="cs-CZ" sz="2400" dirty="0" smtClean="0"/>
              <a:t>“</a:t>
            </a:r>
            <a:r>
              <a:rPr lang="cs-CZ" sz="2400" dirty="0" err="1" smtClean="0"/>
              <a:t>greenhouse</a:t>
            </a:r>
            <a:r>
              <a:rPr lang="cs-CZ" sz="2400" dirty="0" smtClean="0"/>
              <a:t> </a:t>
            </a:r>
            <a:r>
              <a:rPr lang="cs-CZ" sz="2400" dirty="0" err="1" smtClean="0"/>
              <a:t>effect</a:t>
            </a:r>
            <a:r>
              <a:rPr lang="cs-CZ" sz="2400" dirty="0" smtClean="0"/>
              <a:t>“, po straně okna lze přepnout na pokročilé vyhledávání; předmětová hesla </a:t>
            </a:r>
            <a:r>
              <a:rPr lang="cs-CZ" sz="2400" dirty="0"/>
              <a:t>“</a:t>
            </a:r>
            <a:r>
              <a:rPr lang="cs-CZ" sz="2400" dirty="0" err="1"/>
              <a:t>greenhouse</a:t>
            </a:r>
            <a:r>
              <a:rPr lang="cs-CZ" sz="2400" dirty="0"/>
              <a:t> </a:t>
            </a:r>
            <a:r>
              <a:rPr lang="cs-CZ" sz="2400" dirty="0" err="1"/>
              <a:t>effect</a:t>
            </a:r>
            <a:r>
              <a:rPr lang="cs-CZ" sz="2400" dirty="0" smtClean="0"/>
              <a:t>“ a </a:t>
            </a:r>
            <a:r>
              <a:rPr lang="cs-CZ" sz="2400" dirty="0"/>
              <a:t>“</a:t>
            </a:r>
            <a:r>
              <a:rPr lang="cs-CZ" sz="2400" dirty="0" err="1" smtClean="0"/>
              <a:t>global</a:t>
            </a:r>
            <a:r>
              <a:rPr lang="cs-CZ" sz="2400" dirty="0" smtClean="0"/>
              <a:t> </a:t>
            </a:r>
            <a:r>
              <a:rPr lang="cs-CZ" sz="2400" dirty="0" err="1" smtClean="0"/>
              <a:t>warming</a:t>
            </a:r>
            <a:r>
              <a:rPr lang="cs-CZ" sz="2400" dirty="0" smtClean="0"/>
              <a:t>“</a:t>
            </a:r>
          </a:p>
          <a:p>
            <a:pPr>
              <a:lnSpc>
                <a:spcPct val="80000"/>
              </a:lnSpc>
              <a:buClr>
                <a:srgbClr val="CE3736"/>
              </a:buClr>
              <a:buFontTx/>
              <a:buChar char="-"/>
              <a:defRPr/>
            </a:pPr>
            <a:r>
              <a:rPr lang="cs-CZ" sz="2400" dirty="0" smtClean="0"/>
              <a:t>Omezení vyhledávání (vlevo po straně) na Plný text online, Odborné vědecké materiály včetně recenzovaných</a:t>
            </a:r>
          </a:p>
          <a:p>
            <a:pPr>
              <a:lnSpc>
                <a:spcPct val="80000"/>
              </a:lnSpc>
              <a:buClr>
                <a:srgbClr val="CE3736"/>
              </a:buClr>
              <a:buFontTx/>
              <a:buChar char="-"/>
              <a:defRPr/>
            </a:pPr>
            <a:r>
              <a:rPr lang="cs-CZ" sz="2400" dirty="0" smtClean="0"/>
              <a:t>Vpravo Abstrakt, možné získat citaci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sz="1050" dirty="0" smtClean="0"/>
          </a:p>
          <a:p>
            <a:pPr marL="0" indent="0">
              <a:buNone/>
              <a:defRPr/>
            </a:pPr>
            <a:r>
              <a:rPr lang="cs-CZ" sz="1800" dirty="0"/>
              <a:t>Odkaz: </a:t>
            </a:r>
            <a:r>
              <a:rPr lang="cs-CZ" sz="1800" dirty="0">
                <a:hlinkClick r:id="rId4"/>
              </a:rPr>
              <a:t>http://www.techlib.cz/cs</a:t>
            </a:r>
            <a:r>
              <a:rPr lang="cs-CZ" sz="1800" dirty="0" smtClean="0">
                <a:hlinkClick r:id="rId4"/>
              </a:rPr>
              <a:t>/</a:t>
            </a:r>
            <a:endParaRPr lang="cs-CZ" sz="1800" dirty="0" smtClean="0"/>
          </a:p>
          <a:p>
            <a:pPr marL="0" indent="0">
              <a:buNone/>
              <a:defRPr/>
            </a:pPr>
            <a:r>
              <a:rPr lang="cs-CZ" sz="1800" dirty="0"/>
              <a:t>Nebo: </a:t>
            </a:r>
            <a:r>
              <a:rPr lang="cs-CZ" sz="1800" dirty="0">
                <a:hlinkClick r:id="rId5"/>
              </a:rPr>
              <a:t>http://techlib.summon.serialssolutions.com</a:t>
            </a:r>
            <a:r>
              <a:rPr lang="cs-CZ" sz="1800" dirty="0" smtClean="0">
                <a:hlinkClick r:id="rId5"/>
              </a:rPr>
              <a:t>/#!/</a:t>
            </a:r>
            <a:endParaRPr lang="cs-CZ" sz="1800" dirty="0" smtClean="0"/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endParaRPr lang="cs-CZ" sz="18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cs-CZ" sz="3200" dirty="0" smtClean="0"/>
          </a:p>
        </p:txBody>
      </p:sp>
      <p:sp>
        <p:nvSpPr>
          <p:cNvPr id="17" name="Obdélník 16"/>
          <p:cNvSpPr/>
          <p:nvPr/>
        </p:nvSpPr>
        <p:spPr>
          <a:xfrm>
            <a:off x="2460625" y="369129"/>
            <a:ext cx="7391401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Summon</a:t>
            </a:r>
            <a:endParaRPr lang="cs-CZ" sz="2800" dirty="0">
              <a:solidFill>
                <a:srgbClr val="C00000"/>
              </a:solidFill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4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30" name="Obrázek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9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5105225" y="2510845"/>
            <a:ext cx="4859510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16163" y="1734326"/>
            <a:ext cx="7345362" cy="4488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CE3736"/>
              </a:buClr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Kliknout na výsledek (např.) „</a:t>
            </a:r>
            <a:r>
              <a:rPr lang="cs-CZ" dirty="0" err="1" smtClean="0"/>
              <a:t>Greenhouse</a:t>
            </a:r>
            <a:r>
              <a:rPr lang="cs-CZ" dirty="0" smtClean="0"/>
              <a:t> </a:t>
            </a:r>
            <a:r>
              <a:rPr lang="cs-CZ" dirty="0" err="1" smtClean="0"/>
              <a:t>Gases</a:t>
            </a:r>
            <a:r>
              <a:rPr lang="cs-CZ" dirty="0" smtClean="0"/>
              <a:t> and </a:t>
            </a:r>
            <a:r>
              <a:rPr lang="cs-CZ" dirty="0" err="1" smtClean="0"/>
              <a:t>means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preventions</a:t>
            </a:r>
            <a:r>
              <a:rPr lang="cs-CZ" dirty="0" smtClean="0"/>
              <a:t>“</a:t>
            </a:r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anose="05000000000000000000" pitchFamily="2" charset="2"/>
              <a:buChar char="§"/>
              <a:defRPr/>
            </a:pPr>
            <a:endParaRPr lang="cs-CZ" sz="1800" dirty="0" smtClean="0"/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Objeví se SFX okno</a:t>
            </a:r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anose="05000000000000000000" pitchFamily="2" charset="2"/>
              <a:buChar char="§"/>
              <a:defRPr/>
            </a:pPr>
            <a:endParaRPr lang="cs-CZ" sz="1800" dirty="0" smtClean="0"/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Plný text (např.) v EBSCO </a:t>
            </a:r>
            <a:r>
              <a:rPr lang="cs-CZ" dirty="0" err="1" smtClean="0"/>
              <a:t>Academic</a:t>
            </a:r>
            <a:r>
              <a:rPr lang="cs-CZ" dirty="0" smtClean="0"/>
              <a:t> </a:t>
            </a:r>
            <a:r>
              <a:rPr lang="cs-CZ" dirty="0" err="1" smtClean="0"/>
              <a:t>Search</a:t>
            </a:r>
            <a:r>
              <a:rPr lang="cs-CZ" dirty="0" smtClean="0"/>
              <a:t> </a:t>
            </a:r>
            <a:r>
              <a:rPr lang="cs-CZ" dirty="0" err="1" smtClean="0"/>
              <a:t>Comlete</a:t>
            </a:r>
            <a:r>
              <a:rPr lang="cs-CZ" dirty="0" smtClean="0"/>
              <a:t>, po kliknutí jsme přesměrováni do databáze</a:t>
            </a:r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anose="05000000000000000000" pitchFamily="2" charset="2"/>
              <a:buChar char="§"/>
              <a:defRPr/>
            </a:pPr>
            <a:endParaRPr lang="cs-CZ" sz="1800" dirty="0" smtClean="0"/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anose="05000000000000000000" pitchFamily="2" charset="2"/>
              <a:buChar char="§"/>
              <a:defRPr/>
            </a:pPr>
            <a:r>
              <a:rPr lang="cs-CZ" dirty="0" smtClean="0"/>
              <a:t>Plný text </a:t>
            </a:r>
            <a:r>
              <a:rPr lang="cs-CZ" dirty="0" err="1" smtClean="0"/>
              <a:t>pdf</a:t>
            </a:r>
            <a:endParaRPr lang="cs-CZ" sz="3600" dirty="0" smtClean="0"/>
          </a:p>
        </p:txBody>
      </p:sp>
      <p:sp>
        <p:nvSpPr>
          <p:cNvPr id="17" name="Obdélník 16"/>
          <p:cNvSpPr/>
          <p:nvPr/>
        </p:nvSpPr>
        <p:spPr>
          <a:xfrm>
            <a:off x="2460625" y="369129"/>
            <a:ext cx="7391401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Summon</a:t>
            </a: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– získat plný text</a:t>
            </a:r>
          </a:p>
        </p:txBody>
      </p:sp>
      <p:grpSp>
        <p:nvGrpSpPr>
          <p:cNvPr id="21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4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30" name="Obrázek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9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5105225" y="2510845"/>
            <a:ext cx="4859510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460624" y="1459346"/>
            <a:ext cx="7391401" cy="484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Z hlavní stránky techlib.cz přepnout na katalog</a:t>
            </a:r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endParaRPr lang="cs-CZ" sz="1600" dirty="0" smtClean="0"/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Pokročilé vyhledávání, předmětová hesla, vložit termín skleníkový efekt</a:t>
            </a:r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endParaRPr lang="cs-CZ" sz="1600" dirty="0" smtClean="0"/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Po kliknutí na titul zkontrolujeme umístění, možnosti: Volný výběr k vypůjčení, Volný výběr nepůjčuje se, Sklad k vypůjčení, Sklad nepůjčuje se, VŠCHT Ústavy</a:t>
            </a:r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endParaRPr lang="cs-CZ" sz="1600" dirty="0" smtClean="0"/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Titul (např.): </a:t>
            </a:r>
            <a:r>
              <a:rPr lang="cs-CZ" sz="2400" dirty="0" err="1" smtClean="0"/>
              <a:t>Climate</a:t>
            </a:r>
            <a:r>
              <a:rPr lang="cs-CZ" sz="2400" dirty="0" smtClean="0"/>
              <a:t> </a:t>
            </a:r>
            <a:r>
              <a:rPr lang="cs-CZ" sz="2400" dirty="0" err="1" smtClean="0"/>
              <a:t>Change</a:t>
            </a:r>
            <a:r>
              <a:rPr lang="cs-CZ" sz="2400" dirty="0" smtClean="0"/>
              <a:t>: </a:t>
            </a:r>
            <a:r>
              <a:rPr lang="cs-CZ" sz="2400" dirty="0" err="1" smtClean="0"/>
              <a:t>Global</a:t>
            </a:r>
            <a:r>
              <a:rPr lang="cs-CZ" sz="2400" dirty="0" smtClean="0"/>
              <a:t> </a:t>
            </a:r>
            <a:r>
              <a:rPr lang="cs-CZ" sz="2400" dirty="0" err="1" smtClean="0"/>
              <a:t>risks</a:t>
            </a:r>
            <a:r>
              <a:rPr lang="cs-CZ" sz="2400" dirty="0" smtClean="0"/>
              <a:t>, </a:t>
            </a:r>
            <a:r>
              <a:rPr lang="cs-CZ" sz="2400" dirty="0" err="1" smtClean="0"/>
              <a:t>challenges</a:t>
            </a:r>
            <a:r>
              <a:rPr lang="cs-CZ" sz="2400" dirty="0" smtClean="0"/>
              <a:t> and </a:t>
            </a:r>
            <a:r>
              <a:rPr lang="cs-CZ" sz="2400" dirty="0" err="1" smtClean="0"/>
              <a:t>decisions</a:t>
            </a:r>
            <a:r>
              <a:rPr lang="cs-CZ" sz="2400" dirty="0" smtClean="0"/>
              <a:t> (Volný výběr k vypůjčení, 5NP, regál 5C/047)</a:t>
            </a:r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endParaRPr lang="cs-CZ" sz="1800" dirty="0"/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000" dirty="0"/>
              <a:t>Odkaz: </a:t>
            </a:r>
            <a:r>
              <a:rPr lang="cs-CZ" sz="2000" dirty="0">
                <a:hlinkClick r:id="rId4"/>
              </a:rPr>
              <a:t>https://vufind.techlib.cz</a:t>
            </a:r>
            <a:r>
              <a:rPr lang="cs-CZ" sz="2000" dirty="0" smtClean="0">
                <a:hlinkClick r:id="rId4"/>
              </a:rPr>
              <a:t>/</a:t>
            </a:r>
            <a:endParaRPr lang="cs-CZ" sz="2000" dirty="0" smtClean="0"/>
          </a:p>
          <a:p>
            <a:pPr marL="0" indent="0">
              <a:lnSpc>
                <a:spcPct val="80000"/>
              </a:lnSpc>
              <a:buClr>
                <a:srgbClr val="CE3736"/>
              </a:buClr>
              <a:buNone/>
              <a:defRPr/>
            </a:pPr>
            <a:endParaRPr lang="cs-CZ" sz="2400" dirty="0" smtClean="0"/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endParaRPr lang="cs-CZ" sz="1800" dirty="0" smtClean="0"/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endParaRPr lang="cs-CZ" sz="18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cs-CZ" sz="3200" dirty="0" smtClean="0"/>
          </a:p>
        </p:txBody>
      </p:sp>
      <p:sp>
        <p:nvSpPr>
          <p:cNvPr id="17" name="Obdélník 16"/>
          <p:cNvSpPr/>
          <p:nvPr/>
        </p:nvSpPr>
        <p:spPr>
          <a:xfrm>
            <a:off x="2460625" y="369129"/>
            <a:ext cx="7391401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Katalog NTK</a:t>
            </a:r>
          </a:p>
        </p:txBody>
      </p:sp>
      <p:grpSp>
        <p:nvGrpSpPr>
          <p:cNvPr id="21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4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30" name="Obrázek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3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2316163" y="1327152"/>
            <a:ext cx="7632700" cy="301625"/>
            <a:chOff x="521" y="1175"/>
            <a:chExt cx="4808" cy="190"/>
          </a:xfrm>
        </p:grpSpPr>
        <p:sp>
          <p:nvSpPr>
            <p:cNvPr id="3079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3080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3085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6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81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3083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4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082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469357" y="1637962"/>
            <a:ext cx="377066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E3736"/>
              </a:buClr>
            </a:pPr>
            <a:r>
              <a:rPr lang="cs-CZ" altLang="cs-CZ" sz="2800" b="1" dirty="0" smtClean="0">
                <a:latin typeface="+mn-lt"/>
              </a:rPr>
              <a:t>Výhody </a:t>
            </a:r>
            <a:r>
              <a:rPr lang="cs-CZ" altLang="cs-CZ" sz="2800" b="1" dirty="0">
                <a:latin typeface="+mn-lt"/>
              </a:rPr>
              <a:t>oproti </a:t>
            </a:r>
            <a:r>
              <a:rPr lang="cs-CZ" altLang="cs-CZ" sz="2800" b="1" dirty="0" smtClean="0">
                <a:latin typeface="+mn-lt"/>
              </a:rPr>
              <a:t>Wikipedii</a:t>
            </a:r>
            <a:endParaRPr lang="cs-CZ" altLang="cs-CZ" sz="2800" dirty="0">
              <a:latin typeface="+mn-lt"/>
            </a:endParaRPr>
          </a:p>
          <a:p>
            <a:pPr lvl="1" eaLnBrk="1" hangingPunct="1">
              <a:spcBef>
                <a:spcPct val="20000"/>
              </a:spcBef>
              <a:buClr>
                <a:srgbClr val="CE3736"/>
              </a:buClr>
              <a:buFont typeface="Wingdings" pitchFamily="2" charset="2"/>
              <a:buChar char="§"/>
            </a:pPr>
            <a:r>
              <a:rPr lang="cs-CZ" altLang="cs-CZ" sz="2400" dirty="0">
                <a:latin typeface="+mn-lt"/>
              </a:rPr>
              <a:t>Pokročilé vyhledávání</a:t>
            </a:r>
          </a:p>
          <a:p>
            <a:pPr lvl="1" eaLnBrk="1" hangingPunct="1">
              <a:spcBef>
                <a:spcPct val="20000"/>
              </a:spcBef>
              <a:buClr>
                <a:srgbClr val="CE3736"/>
              </a:buClr>
              <a:buFont typeface="Wingdings" pitchFamily="2" charset="2"/>
              <a:buChar char="§"/>
            </a:pPr>
            <a:r>
              <a:rPr lang="cs-CZ" altLang="cs-CZ" sz="2400" dirty="0">
                <a:latin typeface="+mn-lt"/>
              </a:rPr>
              <a:t>Historie vyhledávání</a:t>
            </a:r>
          </a:p>
          <a:p>
            <a:pPr lvl="1" eaLnBrk="1" hangingPunct="1">
              <a:spcBef>
                <a:spcPct val="20000"/>
              </a:spcBef>
              <a:buClr>
                <a:srgbClr val="CE3736"/>
              </a:buClr>
              <a:buFont typeface="Wingdings" pitchFamily="2" charset="2"/>
              <a:buChar char="§"/>
            </a:pPr>
            <a:r>
              <a:rPr lang="cs-CZ" altLang="cs-CZ" sz="2400" dirty="0">
                <a:latin typeface="+mn-lt"/>
              </a:rPr>
              <a:t>Přiložené soubory</a:t>
            </a:r>
          </a:p>
          <a:p>
            <a:pPr lvl="1" eaLnBrk="1" hangingPunct="1">
              <a:spcBef>
                <a:spcPct val="20000"/>
              </a:spcBef>
              <a:buClr>
                <a:srgbClr val="CE3736"/>
              </a:buClr>
              <a:buFont typeface="Wingdings" pitchFamily="2" charset="2"/>
              <a:buChar char="§"/>
            </a:pPr>
            <a:endParaRPr lang="cs-CZ" altLang="cs-CZ" sz="2400" dirty="0">
              <a:latin typeface="+mn-lt"/>
            </a:endParaRPr>
          </a:p>
          <a:p>
            <a:pPr lvl="1" eaLnBrk="1" hangingPunct="1">
              <a:spcBef>
                <a:spcPct val="20000"/>
              </a:spcBef>
              <a:buClr>
                <a:srgbClr val="CE3736"/>
              </a:buClr>
              <a:buFont typeface="Wingdings" pitchFamily="2" charset="2"/>
              <a:buChar char="§"/>
            </a:pPr>
            <a:endParaRPr lang="cs-CZ" altLang="cs-CZ" sz="2400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CE3736"/>
              </a:buClr>
              <a:buFont typeface="Wingdings" pitchFamily="2" charset="2"/>
              <a:buChar char="§"/>
            </a:pPr>
            <a:endParaRPr lang="cs-CZ" altLang="cs-CZ" sz="2400" dirty="0">
              <a:latin typeface="+mn-lt"/>
            </a:endParaRPr>
          </a:p>
        </p:txBody>
      </p:sp>
      <p:pic>
        <p:nvPicPr>
          <p:cNvPr id="28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3401756"/>
            <a:ext cx="5472608" cy="297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048187" y="1981438"/>
            <a:ext cx="4619813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rgbClr val="CE3736"/>
              </a:buClr>
              <a:buFont typeface="Wingdings" pitchFamily="2" charset="2"/>
              <a:buChar char="§"/>
            </a:pPr>
            <a:r>
              <a:rPr lang="cs-CZ" altLang="cs-CZ" sz="2400" dirty="0"/>
              <a:t>   </a:t>
            </a:r>
            <a:r>
              <a:rPr lang="cs-CZ" altLang="cs-CZ" sz="2400" dirty="0" smtClean="0"/>
              <a:t>Výkladový </a:t>
            </a:r>
            <a:r>
              <a:rPr lang="cs-CZ" altLang="cs-CZ" sz="2400" dirty="0"/>
              <a:t>slovník</a:t>
            </a:r>
          </a:p>
          <a:p>
            <a:pPr lvl="1">
              <a:spcBef>
                <a:spcPct val="20000"/>
              </a:spcBef>
              <a:buClr>
                <a:srgbClr val="CE3736"/>
              </a:buClr>
              <a:buFont typeface="Wingdings" pitchFamily="2" charset="2"/>
              <a:buChar char="§"/>
            </a:pPr>
            <a:r>
              <a:rPr lang="cs-CZ" altLang="cs-CZ" sz="2400" dirty="0"/>
              <a:t>   </a:t>
            </a:r>
            <a:r>
              <a:rPr lang="cs-CZ" altLang="cs-CZ" sz="2400" dirty="0" err="1"/>
              <a:t>Scientist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friendly</a:t>
            </a:r>
            <a:endParaRPr lang="cs-CZ" altLang="cs-CZ" sz="2400" dirty="0"/>
          </a:p>
          <a:p>
            <a:pPr lvl="1">
              <a:spcBef>
                <a:spcPct val="20000"/>
              </a:spcBef>
              <a:buClr>
                <a:srgbClr val="CE3736"/>
              </a:buClr>
              <a:buFont typeface="Wingdings" pitchFamily="2" charset="2"/>
              <a:buChar char="§"/>
            </a:pPr>
            <a:r>
              <a:rPr lang="cs-CZ" altLang="cs-CZ" sz="2400" dirty="0"/>
              <a:t>   Možnost individualizace</a:t>
            </a:r>
          </a:p>
          <a:p>
            <a:pPr lvl="1" eaLnBrk="1" hangingPunct="1">
              <a:spcBef>
                <a:spcPct val="20000"/>
              </a:spcBef>
              <a:buClr>
                <a:srgbClr val="CE3736"/>
              </a:buClr>
              <a:buFont typeface="Wingdings" pitchFamily="2" charset="2"/>
              <a:buChar char="§"/>
            </a:pPr>
            <a:endParaRPr lang="cs-CZ" altLang="cs-CZ" sz="2400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2460625" y="369129"/>
            <a:ext cx="739140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smtClean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Encyklopedie </a:t>
            </a:r>
            <a:r>
              <a:rPr lang="cs-CZ" sz="2800" dirty="0" err="1" smtClean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Britannica</a:t>
            </a:r>
            <a:endParaRPr lang="cs-CZ" sz="2800" dirty="0">
              <a:solidFill>
                <a:srgbClr val="C00000"/>
              </a:solidFill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5105225" y="2510845"/>
            <a:ext cx="4859510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460624" y="1399959"/>
            <a:ext cx="7391401" cy="4896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Z hlavní stránky techlib.cz, Seznam e-zdrojů, </a:t>
            </a:r>
            <a:r>
              <a:rPr lang="cs-CZ" sz="2400" dirty="0" err="1" smtClean="0"/>
              <a:t>GoogleScholar</a:t>
            </a:r>
            <a:endParaRPr lang="cs-CZ" sz="2400" dirty="0" smtClean="0"/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Pro získání hodnotných, obsažných a ověřitelných výsledků (vyjma blogů, sociálních sítí atd.)</a:t>
            </a:r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Výsledky: recenzované </a:t>
            </a:r>
            <a:r>
              <a:rPr lang="cs-CZ" sz="2400" dirty="0"/>
              <a:t>články, dizertační práce, knihy, abstrakty a články, od akademických nakladatelství, odborných společností, archivů preprintů a dalších odborných </a:t>
            </a:r>
            <a:r>
              <a:rPr lang="cs-CZ" sz="2400" dirty="0" smtClean="0"/>
              <a:t>organizací</a:t>
            </a:r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Přepnout na rozšířené vyhledávání, s přesnou frází „skleníkový efekt“</a:t>
            </a:r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Výsledek (např.): Zachytávání a ukládání CO2, Soubory tohoto záznamu, plný text </a:t>
            </a:r>
            <a:r>
              <a:rPr lang="cs-CZ" sz="2400" dirty="0" err="1" smtClean="0"/>
              <a:t>pdf</a:t>
            </a:r>
            <a:endParaRPr lang="cs-CZ" sz="2400" dirty="0" smtClean="0"/>
          </a:p>
          <a:p>
            <a:pPr marL="0" indent="0">
              <a:lnSpc>
                <a:spcPct val="80000"/>
              </a:lnSpc>
              <a:buClr>
                <a:srgbClr val="CE3736"/>
              </a:buClr>
              <a:buNone/>
              <a:defRPr/>
            </a:pPr>
            <a:endParaRPr lang="cs-CZ" sz="2000" dirty="0" smtClean="0"/>
          </a:p>
          <a:p>
            <a:pPr marL="0" indent="0">
              <a:lnSpc>
                <a:spcPct val="80000"/>
              </a:lnSpc>
              <a:buClr>
                <a:srgbClr val="CE3736"/>
              </a:buClr>
              <a:buNone/>
              <a:defRPr/>
            </a:pPr>
            <a:r>
              <a:rPr lang="cs-CZ" sz="2000" dirty="0"/>
              <a:t>Odkaz: </a:t>
            </a:r>
            <a:r>
              <a:rPr lang="cs-CZ" sz="2000" dirty="0">
                <a:hlinkClick r:id="rId4"/>
              </a:rPr>
              <a:t>http://scholar.google.cz</a:t>
            </a:r>
            <a:r>
              <a:rPr lang="cs-CZ" sz="2000" dirty="0" smtClean="0">
                <a:hlinkClick r:id="rId4"/>
              </a:rPr>
              <a:t>/</a:t>
            </a:r>
            <a:endParaRPr lang="cs-CZ" dirty="0" smtClean="0"/>
          </a:p>
        </p:txBody>
      </p:sp>
      <p:sp>
        <p:nvSpPr>
          <p:cNvPr id="17" name="Obdélník 16"/>
          <p:cNvSpPr/>
          <p:nvPr/>
        </p:nvSpPr>
        <p:spPr>
          <a:xfrm>
            <a:off x="2460625" y="369129"/>
            <a:ext cx="7391401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 err="1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GoogleScholar</a:t>
            </a:r>
            <a:endParaRPr lang="cs-CZ" sz="2800" dirty="0">
              <a:solidFill>
                <a:srgbClr val="C00000"/>
              </a:solidFill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4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30" name="Obrázek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Google Schol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589" y="5329239"/>
            <a:ext cx="26289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5105225" y="2510845"/>
            <a:ext cx="4859510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41761" y="1441234"/>
            <a:ext cx="7622974" cy="4904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600" dirty="0" smtClean="0"/>
              <a:t>Systém </a:t>
            </a:r>
            <a:r>
              <a:rPr lang="cs-CZ" sz="2600" dirty="0"/>
              <a:t>pro odhalování plagiátů mezi závěrečnými pracemi, národní registr závěrečných prací, úložiště prací pro vyhledávání </a:t>
            </a:r>
            <a:r>
              <a:rPr lang="cs-CZ" sz="2600" dirty="0" smtClean="0"/>
              <a:t>plagiátů</a:t>
            </a:r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600" dirty="0"/>
              <a:t>Z</a:t>
            </a:r>
            <a:r>
              <a:rPr lang="cs-CZ" sz="2600" dirty="0" smtClean="0"/>
              <a:t>áznamy </a:t>
            </a:r>
            <a:r>
              <a:rPr lang="cs-CZ" sz="2600" dirty="0"/>
              <a:t>o práci, příp. plné texty (dle rozhodnutí školy</a:t>
            </a:r>
            <a:r>
              <a:rPr lang="cs-CZ" sz="2600" dirty="0" smtClean="0"/>
              <a:t>)</a:t>
            </a:r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600" dirty="0" smtClean="0"/>
              <a:t>Přesný termín do uvozovek: “skleníkový efekt“</a:t>
            </a:r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600" dirty="0" smtClean="0"/>
              <a:t>Výsledek (např.): „Klimatická změna jako téma školního vzdělávání“, záznam s abstraktem, plný text </a:t>
            </a:r>
            <a:r>
              <a:rPr lang="cs-CZ" sz="2600" dirty="0" err="1" smtClean="0"/>
              <a:t>pdf</a:t>
            </a:r>
            <a:endParaRPr lang="cs-CZ" sz="2600" dirty="0" smtClean="0"/>
          </a:p>
          <a:p>
            <a:pPr marL="0" indent="0">
              <a:lnSpc>
                <a:spcPct val="80000"/>
              </a:lnSpc>
              <a:buClr>
                <a:srgbClr val="CE3736"/>
              </a:buClr>
              <a:buNone/>
              <a:defRPr/>
            </a:pPr>
            <a:endParaRPr lang="cs-CZ" sz="2000" dirty="0"/>
          </a:p>
          <a:p>
            <a:pPr marL="0" indent="0">
              <a:lnSpc>
                <a:spcPct val="80000"/>
              </a:lnSpc>
              <a:buClr>
                <a:srgbClr val="CE3736"/>
              </a:buClr>
              <a:buNone/>
              <a:defRPr/>
            </a:pPr>
            <a:r>
              <a:rPr lang="cs-CZ" sz="2000" dirty="0" smtClean="0"/>
              <a:t>Odkaz: </a:t>
            </a:r>
            <a:r>
              <a:rPr lang="cs-CZ" sz="2000" dirty="0" smtClean="0">
                <a:hlinkClick r:id="rId4"/>
              </a:rPr>
              <a:t>http</a:t>
            </a:r>
            <a:r>
              <a:rPr lang="cs-CZ" sz="2000" dirty="0">
                <a:hlinkClick r:id="rId4"/>
              </a:rPr>
              <a:t>://theses.cz</a:t>
            </a:r>
            <a:r>
              <a:rPr lang="cs-CZ" sz="2000" dirty="0" smtClean="0">
                <a:hlinkClick r:id="rId4"/>
              </a:rPr>
              <a:t>/</a:t>
            </a:r>
            <a:r>
              <a:rPr lang="cs-CZ" sz="2000" dirty="0" smtClean="0"/>
              <a:t> </a:t>
            </a:r>
          </a:p>
          <a:p>
            <a:pPr marL="0" indent="0">
              <a:lnSpc>
                <a:spcPct val="80000"/>
              </a:lnSpc>
              <a:buClr>
                <a:srgbClr val="CE3736"/>
              </a:buClr>
              <a:buNone/>
              <a:defRPr/>
            </a:pPr>
            <a:endParaRPr lang="cs-CZ" sz="20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cs-CZ" dirty="0" smtClean="0"/>
          </a:p>
        </p:txBody>
      </p:sp>
      <p:sp>
        <p:nvSpPr>
          <p:cNvPr id="17" name="Obdélník 16"/>
          <p:cNvSpPr/>
          <p:nvPr/>
        </p:nvSpPr>
        <p:spPr>
          <a:xfrm>
            <a:off x="2460625" y="369129"/>
            <a:ext cx="7391401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Theses.cz</a:t>
            </a:r>
          </a:p>
        </p:txBody>
      </p:sp>
      <p:grpSp>
        <p:nvGrpSpPr>
          <p:cNvPr id="21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4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30" name="Obrázek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4756746"/>
            <a:ext cx="38576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5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5105225" y="2510845"/>
            <a:ext cx="4859510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97126" y="1399959"/>
            <a:ext cx="7778232" cy="50024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dirty="0" smtClean="0"/>
              <a:t>Slouží </a:t>
            </a:r>
            <a:r>
              <a:rPr lang="cs-CZ" dirty="0"/>
              <a:t>jako databáze závěrečných prací studentů </a:t>
            </a:r>
            <a:r>
              <a:rPr lang="cs-CZ" dirty="0" smtClean="0"/>
              <a:t>UK</a:t>
            </a:r>
          </a:p>
          <a:p>
            <a:pPr>
              <a:lnSpc>
                <a:spcPct val="10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dirty="0"/>
              <a:t>Přístup do tohoto </a:t>
            </a:r>
            <a:r>
              <a:rPr lang="cs-CZ" dirty="0" err="1"/>
              <a:t>repozitáře</a:t>
            </a:r>
            <a:r>
              <a:rPr lang="cs-CZ" dirty="0"/>
              <a:t> je anonymní, tedy bez zadání přihlašovacích </a:t>
            </a:r>
            <a:r>
              <a:rPr lang="cs-CZ" dirty="0" smtClean="0"/>
              <a:t>údajů</a:t>
            </a:r>
          </a:p>
          <a:p>
            <a:pPr>
              <a:lnSpc>
                <a:spcPct val="10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dirty="0" smtClean="0"/>
              <a:t>Umožňuje </a:t>
            </a:r>
            <a:r>
              <a:rPr lang="cs-CZ" dirty="0"/>
              <a:t>vyhledávat a prohlížet jak údaje o pracích, tak zobrazovat plné texty prací, jejich příloh a texty posudků k pracím</a:t>
            </a:r>
          </a:p>
          <a:p>
            <a:pPr>
              <a:lnSpc>
                <a:spcPct val="10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dirty="0" smtClean="0"/>
              <a:t>"</a:t>
            </a:r>
            <a:r>
              <a:rPr lang="cs-CZ" dirty="0"/>
              <a:t>skleníkový efekt" AND "globální </a:t>
            </a:r>
            <a:r>
              <a:rPr lang="cs-CZ" dirty="0" smtClean="0"/>
              <a:t>oteplování" </a:t>
            </a:r>
          </a:p>
          <a:p>
            <a:pPr>
              <a:lnSpc>
                <a:spcPct val="10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dirty="0" smtClean="0"/>
              <a:t>Výsledek: Globální oteplování a jeho reflexe v denících…</a:t>
            </a:r>
          </a:p>
          <a:p>
            <a:pPr>
              <a:lnSpc>
                <a:spcPct val="10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dirty="0" smtClean="0"/>
              <a:t>Stáhnout plný text</a:t>
            </a:r>
          </a:p>
          <a:p>
            <a:pPr marL="0" indent="0">
              <a:lnSpc>
                <a:spcPct val="80000"/>
              </a:lnSpc>
              <a:buClr>
                <a:srgbClr val="CE3736"/>
              </a:buClr>
              <a:buNone/>
              <a:defRPr/>
            </a:pPr>
            <a:endParaRPr lang="cs-CZ" sz="2000" dirty="0"/>
          </a:p>
          <a:p>
            <a:pPr marL="0" indent="0">
              <a:lnSpc>
                <a:spcPct val="80000"/>
              </a:lnSpc>
              <a:buClr>
                <a:srgbClr val="CE3736"/>
              </a:buClr>
              <a:buNone/>
              <a:defRPr/>
            </a:pPr>
            <a:endParaRPr lang="cs-CZ" sz="2000" dirty="0" smtClean="0"/>
          </a:p>
          <a:p>
            <a:pPr marL="0" indent="0">
              <a:lnSpc>
                <a:spcPct val="80000"/>
              </a:lnSpc>
              <a:buClr>
                <a:srgbClr val="CE3736"/>
              </a:buClr>
              <a:buNone/>
              <a:defRPr/>
            </a:pPr>
            <a:endParaRPr lang="cs-CZ" sz="2000" dirty="0"/>
          </a:p>
          <a:p>
            <a:pPr marL="0" indent="0">
              <a:lnSpc>
                <a:spcPct val="80000"/>
              </a:lnSpc>
              <a:buClr>
                <a:srgbClr val="CE3736"/>
              </a:buClr>
              <a:buNone/>
              <a:defRPr/>
            </a:pPr>
            <a:endParaRPr lang="cs-CZ" sz="2000" dirty="0" smtClean="0"/>
          </a:p>
          <a:p>
            <a:pPr marL="0" indent="0">
              <a:lnSpc>
                <a:spcPct val="80000"/>
              </a:lnSpc>
              <a:buClr>
                <a:srgbClr val="CE3736"/>
              </a:buClr>
              <a:buNone/>
              <a:defRPr/>
            </a:pPr>
            <a:r>
              <a:rPr lang="cs-CZ" sz="2000" dirty="0" smtClean="0"/>
              <a:t>Odkaz</a:t>
            </a:r>
            <a:r>
              <a:rPr lang="cs-CZ" sz="2000" dirty="0"/>
              <a:t>: </a:t>
            </a:r>
            <a:r>
              <a:rPr lang="cs-CZ" sz="2000" dirty="0">
                <a:hlinkClick r:id="rId4"/>
              </a:rPr>
              <a:t>https://is.cuni.cz/webapps/zzp/search/?</a:t>
            </a:r>
            <a:r>
              <a:rPr lang="cs-CZ" sz="2000" dirty="0" smtClean="0">
                <a:hlinkClick r:id="rId4"/>
              </a:rPr>
              <a:t>tab_searchas=basic&amp;lang=cs</a:t>
            </a:r>
            <a:endParaRPr lang="cs-CZ" sz="2000" dirty="0" smtClean="0"/>
          </a:p>
          <a:p>
            <a:pPr marL="0" indent="0">
              <a:lnSpc>
                <a:spcPct val="80000"/>
              </a:lnSpc>
              <a:buClr>
                <a:srgbClr val="CE3736"/>
              </a:buClr>
              <a:buNone/>
              <a:defRPr/>
            </a:pPr>
            <a:endParaRPr lang="cs-CZ" sz="2000" dirty="0" smtClean="0"/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endParaRPr lang="cs-CZ" sz="1600" dirty="0" smtClean="0"/>
          </a:p>
        </p:txBody>
      </p:sp>
      <p:sp>
        <p:nvSpPr>
          <p:cNvPr id="17" name="Obdélník 16"/>
          <p:cNvSpPr/>
          <p:nvPr/>
        </p:nvSpPr>
        <p:spPr>
          <a:xfrm>
            <a:off x="2460625" y="369129"/>
            <a:ext cx="7391401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Repozitář</a:t>
            </a: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závěrečných prací UK</a:t>
            </a:r>
          </a:p>
        </p:txBody>
      </p:sp>
      <p:grpSp>
        <p:nvGrpSpPr>
          <p:cNvPr id="21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4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30" name="Obrázek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7342" y="4748512"/>
            <a:ext cx="5257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24112" y="1352335"/>
            <a:ext cx="7450137" cy="5748262"/>
          </a:xfrm>
        </p:spPr>
        <p:txBody>
          <a:bodyPr>
            <a:noAutofit/>
          </a:bodyPr>
          <a:lstStyle/>
          <a:p>
            <a:pPr marL="0" indent="0">
              <a:buClr>
                <a:srgbClr val="CE3736"/>
              </a:buClr>
              <a:buNone/>
              <a:defRPr/>
            </a:pPr>
            <a:r>
              <a:rPr lang="cs-CZ" altLang="cs-CZ" sz="2400" dirty="0">
                <a:solidFill>
                  <a:srgbClr val="E4302A"/>
                </a:solidFill>
              </a:rPr>
              <a:t>Konzultační a poradenské </a:t>
            </a:r>
            <a:r>
              <a:rPr lang="cs-CZ" altLang="cs-CZ" sz="2400" dirty="0" smtClean="0">
                <a:solidFill>
                  <a:srgbClr val="E4302A"/>
                </a:solidFill>
              </a:rPr>
              <a:t>služby - z </a:t>
            </a:r>
            <a:r>
              <a:rPr lang="cs-CZ" altLang="cs-CZ" sz="2400" dirty="0">
                <a:solidFill>
                  <a:srgbClr val="E4302A"/>
                </a:solidFill>
              </a:rPr>
              <a:t>informačních zdrojů </a:t>
            </a:r>
            <a:r>
              <a:rPr lang="cs-CZ" altLang="cs-CZ" sz="2400" dirty="0" smtClean="0">
                <a:solidFill>
                  <a:srgbClr val="E4302A"/>
                </a:solidFill>
              </a:rPr>
              <a:t>NTK i volného internetu</a:t>
            </a:r>
            <a:r>
              <a:rPr lang="cs-CZ" altLang="cs-CZ" sz="2400" dirty="0">
                <a:solidFill>
                  <a:srgbClr val="E4302A"/>
                </a:solidFill>
              </a:rPr>
              <a:t>.</a:t>
            </a:r>
          </a:p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 smtClean="0"/>
              <a:t>dostupné </a:t>
            </a:r>
            <a:r>
              <a:rPr lang="cs-CZ" altLang="cs-CZ" sz="1800" dirty="0"/>
              <a:t>bez nutnosti registrace do knihovny</a:t>
            </a:r>
          </a:p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jsou poskytovány zdarma</a:t>
            </a:r>
          </a:p>
          <a:p>
            <a:pPr marL="0" indent="0">
              <a:buClr>
                <a:srgbClr val="CE3736"/>
              </a:buClr>
              <a:buNone/>
              <a:defRPr/>
            </a:pPr>
            <a:endParaRPr lang="cs-CZ" altLang="cs-CZ" sz="1100" dirty="0"/>
          </a:p>
          <a:p>
            <a:pPr marL="0" indent="0">
              <a:buClr>
                <a:srgbClr val="CE3736"/>
              </a:buClr>
              <a:buNone/>
              <a:defRPr/>
            </a:pPr>
            <a:r>
              <a:rPr lang="cs-CZ" altLang="cs-CZ" sz="2400" b="1" dirty="0"/>
              <a:t>Smyslem konzultací je</a:t>
            </a:r>
            <a:r>
              <a:rPr lang="cs-CZ" altLang="cs-CZ" sz="2400" b="1" dirty="0" smtClean="0"/>
              <a:t>:</a:t>
            </a:r>
            <a:endParaRPr lang="cs-CZ" altLang="cs-CZ" sz="2400" b="1" dirty="0"/>
          </a:p>
          <a:p>
            <a:pPr>
              <a:buClr>
                <a:srgbClr val="CE373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 smtClean="0"/>
              <a:t>naučit </a:t>
            </a:r>
            <a:r>
              <a:rPr lang="cs-CZ" altLang="cs-CZ" sz="1800" dirty="0"/>
              <a:t>uživatele orientovat se v dostupných </a:t>
            </a:r>
            <a:r>
              <a:rPr lang="cs-CZ" altLang="cs-CZ" sz="1800" dirty="0" smtClean="0"/>
              <a:t>zdrojích</a:t>
            </a:r>
          </a:p>
          <a:p>
            <a:pPr>
              <a:buClr>
                <a:srgbClr val="CE373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naučit uživatele používat vyhledávací </a:t>
            </a:r>
            <a:r>
              <a:rPr lang="cs-CZ" altLang="cs-CZ" sz="1800" dirty="0" smtClean="0"/>
              <a:t>nástroje</a:t>
            </a:r>
            <a:endParaRPr lang="cs-CZ" altLang="cs-CZ" sz="1800" dirty="0"/>
          </a:p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odkázat na zdroj, ve kterém se informace nachází</a:t>
            </a:r>
          </a:p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popsat možnosti, jak se k danému zdroji dostat</a:t>
            </a:r>
          </a:p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 smtClean="0"/>
              <a:t>seznámit </a:t>
            </a:r>
            <a:r>
              <a:rPr lang="cs-CZ" altLang="cs-CZ" sz="1800" dirty="0"/>
              <a:t>uživatele detailně s volně dostupnými či </a:t>
            </a:r>
          </a:p>
          <a:p>
            <a:pPr marL="0" indent="0">
              <a:buClr>
                <a:srgbClr val="CE3736"/>
              </a:buClr>
              <a:buNone/>
              <a:defRPr/>
            </a:pPr>
            <a:r>
              <a:rPr lang="cs-CZ" altLang="cs-CZ" sz="1800" dirty="0"/>
              <a:t>licencovanými elektronickými </a:t>
            </a:r>
            <a:r>
              <a:rPr lang="cs-CZ" altLang="cs-CZ" sz="1800" dirty="0" smtClean="0"/>
              <a:t>zdroji</a:t>
            </a:r>
          </a:p>
          <a:p>
            <a:pPr>
              <a:buClr>
                <a:srgbClr val="CE373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poskytnout informaci přímo</a:t>
            </a:r>
          </a:p>
          <a:p>
            <a:pPr marL="0" indent="0">
              <a:buClr>
                <a:srgbClr val="CE3736"/>
              </a:buClr>
              <a:buNone/>
              <a:defRPr/>
            </a:pPr>
            <a:endParaRPr lang="cs-CZ" altLang="cs-CZ" sz="1800" dirty="0"/>
          </a:p>
        </p:txBody>
      </p:sp>
      <p:pic>
        <p:nvPicPr>
          <p:cNvPr id="23558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2460625" y="369129"/>
            <a:ext cx="7391401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Referenční služby NTK</a:t>
            </a:r>
          </a:p>
        </p:txBody>
      </p: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2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28" name="Obrázek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050881" y="3804510"/>
            <a:ext cx="2173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E3736"/>
              </a:buClr>
              <a:defRPr/>
            </a:pPr>
            <a:r>
              <a:rPr lang="cs-CZ" altLang="cs-CZ" dirty="0" smtClean="0">
                <a:hlinkClick r:id="rId5"/>
              </a:rPr>
              <a:t>reference@techlib.cz</a:t>
            </a:r>
            <a:endParaRPr lang="cs-CZ" altLang="cs-CZ" dirty="0" smtClean="0"/>
          </a:p>
          <a:p>
            <a:pPr algn="ctr">
              <a:buClr>
                <a:srgbClr val="CE3736"/>
              </a:buClr>
              <a:defRPr/>
            </a:pPr>
            <a:r>
              <a:rPr lang="cs-CZ" altLang="cs-CZ" dirty="0" smtClean="0">
                <a:hlinkClick r:id="rId6"/>
              </a:rPr>
              <a:t>info@techlib.cz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7167" y="4698091"/>
            <a:ext cx="1181100" cy="7810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8663" y="1927884"/>
            <a:ext cx="1600200" cy="7715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8142" y="3023219"/>
            <a:ext cx="819150" cy="819150"/>
          </a:xfrm>
          <a:prstGeom prst="rect">
            <a:avLst/>
          </a:prstGeom>
        </p:spPr>
      </p:pic>
      <p:sp>
        <p:nvSpPr>
          <p:cNvPr id="29" name="Obdélník 28"/>
          <p:cNvSpPr/>
          <p:nvPr/>
        </p:nvSpPr>
        <p:spPr>
          <a:xfrm>
            <a:off x="7974419" y="5518511"/>
            <a:ext cx="2541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E3736"/>
              </a:buClr>
              <a:defRPr/>
            </a:pPr>
            <a:r>
              <a:rPr lang="cs-CZ" altLang="cs-CZ" sz="1600" b="1" dirty="0" smtClean="0"/>
              <a:t>Reference:  </a:t>
            </a:r>
            <a:r>
              <a:rPr lang="cs-CZ" sz="1600" dirty="0">
                <a:hlinkClick r:id="rId10" tooltip="Click to call (from mobile device)"/>
              </a:rPr>
              <a:t>232 002 </a:t>
            </a:r>
            <a:r>
              <a:rPr lang="cs-CZ" sz="1600" dirty="0" smtClean="0">
                <a:hlinkClick r:id="rId10" tooltip="Click to call (from mobile device)"/>
              </a:rPr>
              <a:t>503</a:t>
            </a:r>
            <a:endParaRPr lang="cs-CZ" altLang="cs-CZ" sz="1600" b="1" dirty="0" smtClean="0"/>
          </a:p>
          <a:p>
            <a:pPr algn="ctr">
              <a:buClr>
                <a:srgbClr val="CE3736"/>
              </a:buClr>
              <a:defRPr/>
            </a:pPr>
            <a:r>
              <a:rPr lang="cs-CZ" altLang="cs-CZ" sz="1600" b="1" dirty="0" smtClean="0"/>
              <a:t>Informace:  </a:t>
            </a:r>
            <a:r>
              <a:rPr lang="cs-CZ" sz="1600" dirty="0">
                <a:hlinkClick r:id="rId10" tooltip="Click to call (from mobile device)"/>
              </a:rPr>
              <a:t>232 002 </a:t>
            </a:r>
            <a:r>
              <a:rPr lang="cs-CZ" sz="1600" dirty="0" smtClean="0">
                <a:hlinkClick r:id="rId10" tooltip="Click to call (from mobile device)"/>
              </a:rPr>
              <a:t>535</a:t>
            </a:r>
            <a:endParaRPr lang="cs-CZ" alt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1157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60625" y="1390434"/>
            <a:ext cx="7413624" cy="4832226"/>
          </a:xfrm>
        </p:spPr>
        <p:txBody>
          <a:bodyPr>
            <a:noAutofit/>
          </a:bodyPr>
          <a:lstStyle/>
          <a:p>
            <a:pPr>
              <a:buClr>
                <a:srgbClr val="CE3736"/>
              </a:buClr>
              <a:defRPr/>
            </a:pPr>
            <a:r>
              <a:rPr lang="cs-CZ" altLang="cs-CZ" sz="2200" dirty="0" smtClean="0"/>
              <a:t>WIFI síť, počítače</a:t>
            </a:r>
          </a:p>
          <a:p>
            <a:pPr>
              <a:buClr>
                <a:srgbClr val="CE3736"/>
              </a:buClr>
              <a:defRPr/>
            </a:pPr>
            <a:r>
              <a:rPr lang="cs-CZ" altLang="cs-CZ" sz="2200" dirty="0" smtClean="0"/>
              <a:t>Tisk</a:t>
            </a:r>
            <a:r>
              <a:rPr lang="cs-CZ" altLang="cs-CZ" sz="2200" dirty="0"/>
              <a:t>, kopírování, skenování (samoobslužně či na objednání)</a:t>
            </a:r>
          </a:p>
          <a:p>
            <a:pPr>
              <a:buClr>
                <a:srgbClr val="CE3736"/>
              </a:buClr>
              <a:defRPr/>
            </a:pPr>
            <a:r>
              <a:rPr lang="cs-CZ" altLang="cs-CZ" sz="2200" dirty="0" smtClean="0"/>
              <a:t>Pronájem týmových studoven (studenti s registrací 10 Kč/hod.), lze vytvořit i vzdáleně přes rezervační systém pod vaším přihlášením nebo zde u pultu, ale musíte mít předem peníze na kontě</a:t>
            </a:r>
          </a:p>
          <a:p>
            <a:pPr>
              <a:buClr>
                <a:srgbClr val="CE3736"/>
              </a:buClr>
              <a:defRPr/>
            </a:pPr>
            <a:r>
              <a:rPr lang="cs-CZ" altLang="cs-CZ" sz="2200" dirty="0" smtClean="0"/>
              <a:t>Studovna časopisů</a:t>
            </a:r>
          </a:p>
          <a:p>
            <a:pPr>
              <a:buClr>
                <a:srgbClr val="CE3736"/>
              </a:buClr>
              <a:defRPr/>
            </a:pPr>
            <a:r>
              <a:rPr lang="cs-CZ" altLang="cs-CZ" sz="2200" dirty="0" smtClean="0"/>
              <a:t>Meziknihovní a mezinárodní výpůjční služba (formulář na webu), VPK (Virtuální polytechnická knihovna)</a:t>
            </a:r>
          </a:p>
          <a:p>
            <a:pPr>
              <a:buClr>
                <a:srgbClr val="CE3736"/>
              </a:buClr>
              <a:defRPr/>
            </a:pPr>
            <a:r>
              <a:rPr lang="cs-CZ" altLang="cs-CZ" sz="2200" dirty="0" smtClean="0"/>
              <a:t>Databáze norem a </a:t>
            </a:r>
            <a:r>
              <a:rPr lang="cs-CZ" altLang="cs-CZ" sz="2200" dirty="0" err="1" smtClean="0"/>
              <a:t>Anopress</a:t>
            </a:r>
            <a:endParaRPr lang="cs-CZ" altLang="cs-CZ" sz="2200" dirty="0" smtClean="0"/>
          </a:p>
          <a:p>
            <a:pPr>
              <a:buClr>
                <a:srgbClr val="CE3736"/>
              </a:buClr>
              <a:defRPr/>
            </a:pPr>
            <a:r>
              <a:rPr lang="cs-CZ" altLang="cs-CZ" sz="2200" dirty="0" smtClean="0"/>
              <a:t>Pořádání výstav, kino NTK</a:t>
            </a:r>
          </a:p>
          <a:p>
            <a:pPr>
              <a:buClr>
                <a:srgbClr val="CE3736"/>
              </a:buClr>
              <a:defRPr/>
            </a:pPr>
            <a:r>
              <a:rPr lang="cs-CZ" altLang="cs-CZ" sz="2200" dirty="0" smtClean="0"/>
              <a:t>Historický fond (služby badatelny)</a:t>
            </a:r>
          </a:p>
          <a:p>
            <a:pPr>
              <a:buClr>
                <a:srgbClr val="CE3736"/>
              </a:buClr>
              <a:defRPr/>
            </a:pPr>
            <a:r>
              <a:rPr lang="cs-CZ" altLang="cs-CZ" sz="2200" dirty="0" smtClean="0"/>
              <a:t>Digitalizace na objednání</a:t>
            </a:r>
          </a:p>
          <a:p>
            <a:pPr>
              <a:buClr>
                <a:srgbClr val="CE3736"/>
              </a:buClr>
              <a:defRPr/>
            </a:pPr>
            <a:r>
              <a:rPr lang="cs-CZ" altLang="cs-CZ" sz="2200" dirty="0" smtClean="0"/>
              <a:t>Vzdělávací aktivity, semináře</a:t>
            </a:r>
          </a:p>
          <a:p>
            <a:pPr marL="0" indent="0">
              <a:buClr>
                <a:srgbClr val="CE3736"/>
              </a:buClr>
              <a:buNone/>
              <a:defRPr/>
            </a:pPr>
            <a:endParaRPr lang="cs-CZ" altLang="cs-CZ" sz="2200" dirty="0"/>
          </a:p>
        </p:txBody>
      </p:sp>
      <p:pic>
        <p:nvPicPr>
          <p:cNvPr id="23558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2460625" y="369129"/>
            <a:ext cx="739140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smtClean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Další </a:t>
            </a: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služby NTK</a:t>
            </a:r>
          </a:p>
        </p:txBody>
      </p: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2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28" name="Obrázek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2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5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52" t="21869" r="30149" b="16345"/>
          <a:stretch/>
        </p:blipFill>
        <p:spPr>
          <a:xfrm>
            <a:off x="265123" y="1448676"/>
            <a:ext cx="4241164" cy="488911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620787" y="1415834"/>
            <a:ext cx="7345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cs-CZ" altLang="cs-CZ" sz="2800" b="1" dirty="0" smtClean="0">
                <a:latin typeface="+mn-lt"/>
              </a:rPr>
              <a:t>Definice odborného textu</a:t>
            </a:r>
            <a:endParaRPr lang="cs-CZ" altLang="cs-CZ" sz="2800" b="1" dirty="0">
              <a:latin typeface="+mn-lt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620786" y="2093511"/>
            <a:ext cx="7345363" cy="105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Char char="§"/>
            </a:pPr>
            <a:r>
              <a:rPr lang="cs-CZ" altLang="cs-CZ" sz="2600" dirty="0">
                <a:latin typeface="+mn-lt"/>
              </a:rPr>
              <a:t>   </a:t>
            </a:r>
            <a:r>
              <a:rPr lang="cs-CZ" altLang="cs-CZ" sz="2600" dirty="0" smtClean="0">
                <a:latin typeface="+mn-lt"/>
              </a:rPr>
              <a:t>fakt VS informace</a:t>
            </a:r>
            <a:endParaRPr lang="cs-CZ" altLang="cs-CZ" sz="2600" dirty="0">
              <a:latin typeface="+mn-lt"/>
            </a:endParaRPr>
          </a:p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Char char="§"/>
            </a:pPr>
            <a:r>
              <a:rPr lang="cs-CZ" altLang="cs-CZ" sz="2600" dirty="0" smtClean="0">
                <a:latin typeface="+mn-lt"/>
              </a:rPr>
              <a:t>   důvěryhodnost zdroje</a:t>
            </a:r>
          </a:p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Char char="§"/>
            </a:pPr>
            <a:r>
              <a:rPr lang="cs-CZ" altLang="cs-CZ" sz="2600" dirty="0">
                <a:latin typeface="+mn-lt"/>
              </a:rPr>
              <a:t> </a:t>
            </a:r>
            <a:r>
              <a:rPr lang="cs-CZ" altLang="cs-CZ" sz="2600" dirty="0" smtClean="0">
                <a:latin typeface="+mn-lt"/>
              </a:rPr>
              <a:t>  ověřitelnost a </a:t>
            </a:r>
            <a:r>
              <a:rPr lang="cs-CZ" altLang="cs-CZ" sz="2600" dirty="0" err="1" smtClean="0">
                <a:latin typeface="+mn-lt"/>
              </a:rPr>
              <a:t>dohledatelnost</a:t>
            </a:r>
            <a:endParaRPr lang="cs-CZ" altLang="cs-CZ" sz="2600" dirty="0">
              <a:latin typeface="+mn-lt"/>
            </a:endParaRPr>
          </a:p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None/>
            </a:pPr>
            <a:endParaRPr lang="cs-CZ" altLang="cs-CZ" sz="2600" dirty="0">
              <a:latin typeface="+mn-lt"/>
            </a:endParaRPr>
          </a:p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Char char="§"/>
            </a:pPr>
            <a:endParaRPr lang="cs-CZ" altLang="cs-CZ" sz="2600" dirty="0">
              <a:latin typeface="+mn-lt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620787" y="3876585"/>
            <a:ext cx="7345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cs-CZ" altLang="cs-CZ" sz="2800" b="1" dirty="0" smtClean="0">
                <a:latin typeface="+mn-lt"/>
              </a:rPr>
              <a:t>Tvorba odborného textu</a:t>
            </a:r>
            <a:endParaRPr lang="cs-CZ" altLang="cs-CZ" sz="2800" b="1" dirty="0">
              <a:latin typeface="+mn-lt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620786" y="4553897"/>
            <a:ext cx="7345363" cy="105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Char char="§"/>
            </a:pPr>
            <a:r>
              <a:rPr lang="cs-CZ" altLang="cs-CZ" sz="2600" dirty="0">
                <a:latin typeface="+mn-lt"/>
              </a:rPr>
              <a:t>   </a:t>
            </a:r>
            <a:r>
              <a:rPr lang="cs-CZ" altLang="cs-CZ" sz="2600" dirty="0" smtClean="0">
                <a:latin typeface="+mn-lt"/>
              </a:rPr>
              <a:t>rešerše = vyhledávání informací</a:t>
            </a:r>
          </a:p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Char char="§"/>
            </a:pPr>
            <a:r>
              <a:rPr lang="cs-CZ" altLang="cs-CZ" sz="2600" dirty="0" smtClean="0">
                <a:latin typeface="+mn-lt"/>
              </a:rPr>
              <a:t>   plagiátorství</a:t>
            </a:r>
          </a:p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Char char="§"/>
            </a:pPr>
            <a:r>
              <a:rPr lang="cs-CZ" altLang="cs-CZ" sz="2600" dirty="0">
                <a:latin typeface="+mn-lt"/>
              </a:rPr>
              <a:t> </a:t>
            </a:r>
            <a:r>
              <a:rPr lang="cs-CZ" altLang="cs-CZ" sz="2600" dirty="0" smtClean="0">
                <a:latin typeface="+mn-lt"/>
              </a:rPr>
              <a:t>  citování </a:t>
            </a:r>
            <a:endParaRPr lang="cs-CZ" altLang="cs-CZ" sz="2600" dirty="0">
              <a:latin typeface="+mn-lt"/>
            </a:endParaRPr>
          </a:p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None/>
            </a:pPr>
            <a:endParaRPr lang="cs-CZ" altLang="cs-CZ" sz="2600" dirty="0">
              <a:latin typeface="+mn-lt"/>
            </a:endParaRPr>
          </a:p>
          <a:p>
            <a:pPr eaLnBrk="1" hangingPunct="1">
              <a:buClr>
                <a:srgbClr val="CE3736"/>
              </a:buClr>
              <a:buFont typeface="Wingdings" panose="05000000000000000000" pitchFamily="2" charset="2"/>
              <a:buChar char="§"/>
            </a:pPr>
            <a:endParaRPr lang="cs-CZ" altLang="cs-CZ" sz="2600" dirty="0">
              <a:latin typeface="+mn-lt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2460625" y="369129"/>
            <a:ext cx="739140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Odborný text</a:t>
            </a:r>
            <a:endParaRPr lang="cs-CZ" sz="2800" dirty="0">
              <a:solidFill>
                <a:srgbClr val="C00000"/>
              </a:solidFill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5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30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6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32" name="Obrázek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5" y="1943254"/>
            <a:ext cx="7391401" cy="340004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31629" y="1267237"/>
            <a:ext cx="560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Děkujeme </a:t>
            </a:r>
            <a:r>
              <a:rPr lang="cs-CZ" sz="2800" b="1" dirty="0"/>
              <a:t>za </a:t>
            </a:r>
            <a:r>
              <a:rPr lang="cs-CZ" sz="2800" b="1" dirty="0" smtClean="0"/>
              <a:t>pozornost </a:t>
            </a:r>
            <a:r>
              <a:rPr lang="cs-CZ" sz="2800" b="1" dirty="0" smtClean="0">
                <a:sym typeface="Wingdings" panose="05000000000000000000" pitchFamily="2" charset="2"/>
              </a:rPr>
              <a:t></a:t>
            </a:r>
            <a:endParaRPr lang="cs-CZ" sz="2800" b="1" dirty="0"/>
          </a:p>
        </p:txBody>
      </p:sp>
      <p:sp>
        <p:nvSpPr>
          <p:cNvPr id="17" name="Obdélník 16"/>
          <p:cNvSpPr/>
          <p:nvPr/>
        </p:nvSpPr>
        <p:spPr>
          <a:xfrm>
            <a:off x="2460625" y="369129"/>
            <a:ext cx="7391401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Prostor pro Vaše dotazy</a:t>
            </a:r>
          </a:p>
        </p:txBody>
      </p: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2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27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3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29" name="Obrázek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3643544" y="5648524"/>
            <a:ext cx="5025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hlinkClick r:id="rId6"/>
              </a:rPr>
              <a:t>Pavla.Francova@techlib.cz</a:t>
            </a:r>
            <a:endParaRPr lang="cs-CZ" sz="2000" dirty="0" smtClean="0"/>
          </a:p>
          <a:p>
            <a:pPr algn="ctr"/>
            <a:r>
              <a:rPr lang="cs-CZ" sz="2000" dirty="0" smtClean="0">
                <a:hlinkClick r:id="rId7"/>
              </a:rPr>
              <a:t>Sarka.Jileckova@techlib.cz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781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ublinový popisek ve tvaru obláčku 29"/>
          <p:cNvSpPr/>
          <p:nvPr/>
        </p:nvSpPr>
        <p:spPr>
          <a:xfrm>
            <a:off x="146000" y="3545825"/>
            <a:ext cx="4491872" cy="2856563"/>
          </a:xfrm>
          <a:prstGeom prst="cloudCallout">
            <a:avLst>
              <a:gd name="adj1" fmla="val 66417"/>
              <a:gd name="adj2" fmla="val -1780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Bublinový popisek ve tvaru obláčku 28"/>
          <p:cNvSpPr/>
          <p:nvPr/>
        </p:nvSpPr>
        <p:spPr>
          <a:xfrm>
            <a:off x="941696" y="1258671"/>
            <a:ext cx="4961953" cy="2563721"/>
          </a:xfrm>
          <a:prstGeom prst="cloudCallout">
            <a:avLst>
              <a:gd name="adj1" fmla="val 40912"/>
              <a:gd name="adj2" fmla="val 7961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délník 17"/>
          <p:cNvSpPr/>
          <p:nvPr/>
        </p:nvSpPr>
        <p:spPr>
          <a:xfrm>
            <a:off x="800888" y="3812249"/>
            <a:ext cx="3746082" cy="2416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Typ </a:t>
            </a:r>
            <a:r>
              <a:rPr lang="cs-CZ" sz="2000" b="1" dirty="0" smtClean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odborných dokumentů</a:t>
            </a:r>
            <a:endParaRPr lang="cs-CZ" sz="2000" b="1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peer-</a:t>
            </a:r>
            <a:r>
              <a:rPr lang="cs-CZ" dirty="0" err="1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reviewed</a:t>
            </a:r>
            <a:r>
              <a:rPr lang="cs-CZ" dirty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časopisy</a:t>
            </a:r>
            <a:endParaRPr lang="cs-CZ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dirty="0" smtClean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onografie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šedá literatura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výuková literatura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dirty="0" smtClean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alší…</a:t>
            </a:r>
            <a:endParaRPr lang="cs-CZ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64" y="4608525"/>
            <a:ext cx="1367028" cy="1736446"/>
          </a:xfrm>
          <a:prstGeom prst="rect">
            <a:avLst/>
          </a:prstGeom>
        </p:spPr>
      </p:pic>
      <p:sp>
        <p:nvSpPr>
          <p:cNvPr id="6" name="Bublinový popisek ve tvaru obláčku 5"/>
          <p:cNvSpPr/>
          <p:nvPr/>
        </p:nvSpPr>
        <p:spPr>
          <a:xfrm>
            <a:off x="7292381" y="3927560"/>
            <a:ext cx="3590857" cy="2505321"/>
          </a:xfrm>
          <a:prstGeom prst="cloudCallout">
            <a:avLst>
              <a:gd name="adj1" fmla="val -91616"/>
              <a:gd name="adj2" fmla="val -21943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Bublinový popisek ve tvaru obláčku 21"/>
          <p:cNvSpPr/>
          <p:nvPr/>
        </p:nvSpPr>
        <p:spPr>
          <a:xfrm>
            <a:off x="6118888" y="1458710"/>
            <a:ext cx="4549111" cy="2578068"/>
          </a:xfrm>
          <a:prstGeom prst="cloudCallout">
            <a:avLst>
              <a:gd name="adj1" fmla="val -60087"/>
              <a:gd name="adj2" fmla="val 6730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1607202" y="1564121"/>
            <a:ext cx="4204163" cy="2416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 smtClean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Zdroje</a:t>
            </a:r>
            <a:endParaRPr lang="cs-CZ" sz="1600" b="1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tištěné </a:t>
            </a:r>
            <a:r>
              <a:rPr lang="cs-CZ" dirty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/ elektronické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dirty="0" smtClean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olně dostupné (internet)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dirty="0" smtClean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dborné databáze (registrace)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primární / sekundární…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dirty="0" smtClean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6720978" y="1744323"/>
            <a:ext cx="3784462" cy="1914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Klíčová slova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latin typeface="Univers 55"/>
                <a:ea typeface="Calibri" panose="020F0502020204030204" pitchFamily="34" charset="0"/>
                <a:cs typeface="Times New Roman" panose="02020603050405020304" pitchFamily="18" charset="0"/>
              </a:rPr>
              <a:t>odborná terminologie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latin typeface="Univers 55"/>
                <a:ea typeface="Calibri" panose="020F0502020204030204" pitchFamily="34" charset="0"/>
                <a:cs typeface="Times New Roman" panose="02020603050405020304" pitchFamily="18" charset="0"/>
              </a:rPr>
              <a:t>překlad a synonyma v </a:t>
            </a:r>
            <a:r>
              <a:rPr lang="cs-CZ" dirty="0">
                <a:latin typeface="Univers 55"/>
                <a:ea typeface="Calibri" panose="020F0502020204030204" pitchFamily="34" charset="0"/>
                <a:cs typeface="Times New Roman" panose="02020603050405020304" pitchFamily="18" charset="0"/>
              </a:rPr>
              <a:t>relevantních jazycích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Univers 55"/>
              </a:rPr>
              <a:t>pozor na </a:t>
            </a:r>
            <a:r>
              <a:rPr lang="cs-CZ" dirty="0" smtClean="0">
                <a:latin typeface="Univers 55"/>
              </a:rPr>
              <a:t>neologismy</a:t>
            </a:r>
            <a:r>
              <a:rPr lang="cs-CZ" dirty="0" smtClean="0">
                <a:latin typeface="Univers 55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7726058" y="4227149"/>
            <a:ext cx="3952876" cy="223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cs-CZ" sz="2000" b="1" dirty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Téma</a:t>
            </a:r>
          </a:p>
          <a:p>
            <a:pPr marL="285750" indent="-285750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obecné informace</a:t>
            </a:r>
            <a:endParaRPr lang="cs-CZ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obor hlavní i související</a:t>
            </a:r>
            <a:endParaRPr lang="cs-CZ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název</a:t>
            </a:r>
          </a:p>
          <a:p>
            <a:pPr marL="285750" indent="-285750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osnova </a:t>
            </a:r>
          </a:p>
          <a:p>
            <a:pPr marL="285750" indent="-285750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460625" y="369129"/>
            <a:ext cx="7391401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Příprava odborného textu</a:t>
            </a:r>
            <a:endParaRPr lang="cs-CZ" sz="2800" dirty="0">
              <a:solidFill>
                <a:srgbClr val="C00000"/>
              </a:solidFill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33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38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4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36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40" name="Obrázek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2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18" grpId="0"/>
      <p:bldP spid="6" grpId="0" animBg="1"/>
      <p:bldP spid="22" grpId="0" animBg="1"/>
      <p:bldP spid="25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5375921" y="476672"/>
            <a:ext cx="388892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endParaRPr lang="cs-CZ" altLang="cs-CZ" sz="2400" b="1" dirty="0">
              <a:solidFill>
                <a:schemeClr val="tx2"/>
              </a:solidFill>
              <a:latin typeface="Univers Com 65 Bold" pitchFamily="34" charset="-18"/>
            </a:endParaRPr>
          </a:p>
        </p:txBody>
      </p:sp>
      <p:pic>
        <p:nvPicPr>
          <p:cNvPr id="28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524000" y="5690211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/>
              <a:t>Reference:</a:t>
            </a:r>
          </a:p>
          <a:p>
            <a:r>
              <a:rPr lang="cs-CZ" sz="1400" dirty="0" smtClean="0"/>
              <a:t>1) </a:t>
            </a:r>
            <a:r>
              <a:rPr lang="cs-CZ" sz="1400" dirty="0" err="1" smtClean="0"/>
              <a:t>Penn</a:t>
            </a:r>
            <a:r>
              <a:rPr lang="cs-CZ" sz="1400" dirty="0" smtClean="0"/>
              <a:t> </a:t>
            </a:r>
            <a:r>
              <a:rPr lang="cs-CZ" sz="1400" dirty="0" err="1" smtClean="0"/>
              <a:t>State</a:t>
            </a:r>
            <a:r>
              <a:rPr lang="cs-CZ" sz="1400" dirty="0" smtClean="0"/>
              <a:t> [online]. </a:t>
            </a:r>
            <a:r>
              <a:rPr lang="cs-CZ" altLang="cs-CZ" sz="1400" dirty="0"/>
              <a:t>http://www2.yk.psu.edu/sites/bee11/start-in-the-library/child</a:t>
            </a:r>
            <a:r>
              <a:rPr lang="cs-CZ" altLang="cs-CZ" sz="1400" dirty="0" smtClean="0"/>
              <a:t>/ </a:t>
            </a:r>
            <a:r>
              <a:rPr lang="en-US" sz="1400" dirty="0"/>
              <a:t>[cit. 201</a:t>
            </a:r>
            <a:r>
              <a:rPr lang="cs-CZ" sz="1400" dirty="0"/>
              <a:t>5</a:t>
            </a:r>
            <a:r>
              <a:rPr lang="en-US" sz="1400" dirty="0"/>
              <a:t>-03-</a:t>
            </a:r>
            <a:r>
              <a:rPr lang="cs-CZ" sz="1400" dirty="0"/>
              <a:t>18</a:t>
            </a:r>
            <a:r>
              <a:rPr lang="en-US" sz="1400" dirty="0"/>
              <a:t>].</a:t>
            </a:r>
            <a:endParaRPr lang="cs-CZ" sz="1400" dirty="0">
              <a:solidFill>
                <a:srgbClr val="000000"/>
              </a:solidFill>
            </a:endParaRPr>
          </a:p>
          <a:p>
            <a:r>
              <a:rPr lang="cs-CZ" sz="1400" dirty="0" smtClean="0"/>
              <a:t>2) Lyon University [online</a:t>
            </a:r>
            <a:r>
              <a:rPr lang="cs-CZ" sz="1400" dirty="0"/>
              <a:t>]. </a:t>
            </a:r>
            <a:r>
              <a:rPr lang="cs-CZ" altLang="cs-CZ" sz="1400" dirty="0"/>
              <a:t>http://liris.cnrs.fr/~</a:t>
            </a:r>
            <a:r>
              <a:rPr lang="cs-CZ" altLang="cs-CZ" sz="1400" dirty="0" smtClean="0"/>
              <a:t>rthion/files/Enseignement/M2Com/CM1/CM1.html </a:t>
            </a:r>
            <a:r>
              <a:rPr lang="en-US" sz="1400" dirty="0" smtClean="0"/>
              <a:t>[cit. 201</a:t>
            </a:r>
            <a:r>
              <a:rPr lang="cs-CZ" sz="1400" dirty="0" smtClean="0"/>
              <a:t>5</a:t>
            </a:r>
            <a:r>
              <a:rPr lang="en-US" sz="1400" dirty="0" smtClean="0"/>
              <a:t>-03-</a:t>
            </a:r>
            <a:r>
              <a:rPr lang="cs-CZ" sz="1400" dirty="0" smtClean="0"/>
              <a:t>18</a:t>
            </a:r>
            <a:r>
              <a:rPr lang="en-US" sz="1400" dirty="0" smtClean="0"/>
              <a:t>].</a:t>
            </a:r>
            <a:endParaRPr lang="cs-CZ" dirty="0" smtClean="0"/>
          </a:p>
        </p:txBody>
      </p:sp>
      <p:pic>
        <p:nvPicPr>
          <p:cNvPr id="19" name="Picture 2" descr="http://liris.cnrs.fr/~rthion/files/Enseignement/M2Com/CM1/StructureArticle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96" y="1252652"/>
            <a:ext cx="3548442" cy="448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2460625" y="369129"/>
            <a:ext cx="739140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Struktura odborného textu</a:t>
            </a:r>
            <a:endParaRPr lang="cs-CZ" sz="2800" dirty="0">
              <a:solidFill>
                <a:srgbClr val="C00000"/>
              </a:solidFill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4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31" name="Obrázek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www2.yk.psu.edu/sites/bee11/files/2012/01/Article-summary-and-analysis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31" y="1328522"/>
            <a:ext cx="3932877" cy="441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ublinový popisek ve tvaru obláčku 32"/>
          <p:cNvSpPr/>
          <p:nvPr/>
        </p:nvSpPr>
        <p:spPr>
          <a:xfrm>
            <a:off x="6511015" y="1383146"/>
            <a:ext cx="3453719" cy="1901514"/>
          </a:xfrm>
          <a:prstGeom prst="cloudCallout">
            <a:avLst>
              <a:gd name="adj1" fmla="val -56443"/>
              <a:gd name="adj2" fmla="val 61785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0" name="Bublinový popisek ve tvaru obláčku 29"/>
          <p:cNvSpPr/>
          <p:nvPr/>
        </p:nvSpPr>
        <p:spPr>
          <a:xfrm>
            <a:off x="497867" y="1345355"/>
            <a:ext cx="5392569" cy="2461101"/>
          </a:xfrm>
          <a:prstGeom prst="cloudCallout">
            <a:avLst>
              <a:gd name="adj1" fmla="val 50460"/>
              <a:gd name="adj2" fmla="val 3732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délník 17"/>
          <p:cNvSpPr/>
          <p:nvPr/>
        </p:nvSpPr>
        <p:spPr>
          <a:xfrm>
            <a:off x="1120110" y="1655003"/>
            <a:ext cx="4117024" cy="2482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Faktické</a:t>
            </a:r>
            <a:endParaRPr lang="cs-CZ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Kontrola citovaných faktů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Kontrola správnosti použití faktů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Ověření statistik, hodnot, rovnic…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</a:pPr>
            <a:endParaRPr lang="cs-CZ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105225" y="2510845"/>
            <a:ext cx="4859510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Bublinový popisek ve tvaru obláčku 21"/>
          <p:cNvSpPr/>
          <p:nvPr/>
        </p:nvSpPr>
        <p:spPr>
          <a:xfrm>
            <a:off x="8878186" y="3039074"/>
            <a:ext cx="2817372" cy="2361935"/>
          </a:xfrm>
          <a:prstGeom prst="cloudCallout">
            <a:avLst>
              <a:gd name="adj1" fmla="val -133089"/>
              <a:gd name="adj2" fmla="val -22048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9451408" y="3284661"/>
            <a:ext cx="2286290" cy="2116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Formální</a:t>
            </a:r>
            <a:endParaRPr lang="cs-CZ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Gramatika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Zadání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Styl citování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6805525" y="1736899"/>
            <a:ext cx="2774616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Kontrola citací, referencí a jejich dostupnosti</a:t>
            </a:r>
            <a:endParaRPr lang="cs-CZ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210" y="3551786"/>
            <a:ext cx="3854868" cy="2697440"/>
          </a:xfrm>
          <a:prstGeom prst="rect">
            <a:avLst/>
          </a:prstGeom>
        </p:spPr>
      </p:pic>
      <p:sp>
        <p:nvSpPr>
          <p:cNvPr id="28" name="Obdélník 27"/>
          <p:cNvSpPr/>
          <p:nvPr/>
        </p:nvSpPr>
        <p:spPr>
          <a:xfrm>
            <a:off x="2460625" y="369129"/>
            <a:ext cx="7391401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Hodnocení odborného textu</a:t>
            </a:r>
          </a:p>
        </p:txBody>
      </p:sp>
      <p:grpSp>
        <p:nvGrpSpPr>
          <p:cNvPr id="36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38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43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9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41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45" name="Obrázek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1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5105225" y="2510845"/>
            <a:ext cx="4859510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326286" y="5419057"/>
            <a:ext cx="9687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Zdroje citátů:</a:t>
            </a:r>
          </a:p>
          <a:p>
            <a:r>
              <a:rPr lang="cs-CZ" dirty="0" smtClean="0"/>
              <a:t>1)  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/>
              <a:t>Independent </a:t>
            </a:r>
            <a:r>
              <a:rPr lang="en-US" dirty="0"/>
              <a:t>[online]. http://</a:t>
            </a:r>
            <a:r>
              <a:rPr lang="cs-CZ" dirty="0"/>
              <a:t>www.independent.co.uk/voices/commentators </a:t>
            </a:r>
            <a:r>
              <a:rPr lang="en-US" dirty="0"/>
              <a:t>[cit. 201</a:t>
            </a:r>
            <a:r>
              <a:rPr lang="cs-CZ" dirty="0"/>
              <a:t>5</a:t>
            </a:r>
            <a:r>
              <a:rPr lang="en-US" dirty="0"/>
              <a:t>-03-</a:t>
            </a:r>
            <a:r>
              <a:rPr lang="cs-CZ" dirty="0"/>
              <a:t>18</a:t>
            </a:r>
            <a:r>
              <a:rPr lang="en-US" dirty="0"/>
              <a:t>].</a:t>
            </a:r>
            <a:endParaRPr lang="cs-CZ" dirty="0"/>
          </a:p>
          <a:p>
            <a:r>
              <a:rPr lang="cs-CZ" dirty="0" smtClean="0"/>
              <a:t>2</a:t>
            </a:r>
            <a:r>
              <a:rPr lang="cs-CZ" dirty="0"/>
              <a:t>) </a:t>
            </a:r>
            <a:r>
              <a:rPr lang="cs-CZ" dirty="0" smtClean="0"/>
              <a:t>  AZ </a:t>
            </a:r>
            <a:r>
              <a:rPr lang="cs-CZ" dirty="0"/>
              <a:t>citáty</a:t>
            </a:r>
            <a:r>
              <a:rPr lang="en-US" dirty="0"/>
              <a:t> [online]. http://</a:t>
            </a:r>
            <a:r>
              <a:rPr lang="cs-CZ" dirty="0"/>
              <a:t>www.</a:t>
            </a:r>
            <a:r>
              <a:rPr lang="en-US" dirty="0"/>
              <a:t>azcitaty.cz</a:t>
            </a:r>
            <a:r>
              <a:rPr lang="cs-CZ" dirty="0"/>
              <a:t> </a:t>
            </a:r>
            <a:r>
              <a:rPr lang="en-US" dirty="0"/>
              <a:t>[cit. 201</a:t>
            </a:r>
            <a:r>
              <a:rPr lang="cs-CZ" dirty="0"/>
              <a:t>5</a:t>
            </a:r>
            <a:r>
              <a:rPr lang="en-US" dirty="0"/>
              <a:t>-03-</a:t>
            </a:r>
            <a:r>
              <a:rPr lang="cs-CZ" dirty="0"/>
              <a:t>18</a:t>
            </a:r>
            <a:r>
              <a:rPr lang="en-US" dirty="0" smtClean="0"/>
              <a:t>].</a:t>
            </a:r>
            <a:endParaRPr lang="cs-CZ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24663" y="1756520"/>
            <a:ext cx="3456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Imitation is the sincerest form of flattery.</a:t>
            </a:r>
            <a:r>
              <a:rPr lang="cs-CZ" b="1" dirty="0"/>
              <a:t> </a:t>
            </a:r>
            <a:r>
              <a:rPr lang="cs-CZ" b="1" baseline="30000" dirty="0" smtClean="0"/>
              <a:t>[1]</a:t>
            </a:r>
          </a:p>
          <a:p>
            <a:r>
              <a:rPr lang="cs-CZ" dirty="0" smtClean="0"/>
              <a:t>  (</a:t>
            </a:r>
            <a:r>
              <a:rPr lang="cs-CZ" dirty="0"/>
              <a:t>Charles </a:t>
            </a:r>
            <a:r>
              <a:rPr lang="cs-CZ" dirty="0" err="1" smtClean="0"/>
              <a:t>Caleb</a:t>
            </a:r>
            <a:r>
              <a:rPr lang="cs-CZ" dirty="0" smtClean="0"/>
              <a:t> </a:t>
            </a:r>
            <a:r>
              <a:rPr lang="cs-CZ" dirty="0" err="1"/>
              <a:t>Colton</a:t>
            </a:r>
            <a:r>
              <a:rPr lang="cs-CZ" dirty="0"/>
              <a:t>, 1780-1832; </a:t>
            </a:r>
            <a:endParaRPr lang="cs-CZ" dirty="0" smtClean="0"/>
          </a:p>
          <a:p>
            <a:r>
              <a:rPr lang="cs-CZ" dirty="0" smtClean="0"/>
              <a:t>   Oscar </a:t>
            </a:r>
            <a:r>
              <a:rPr lang="cs-CZ" dirty="0"/>
              <a:t>Wilde, 1854-1900)</a:t>
            </a:r>
            <a:endParaRPr lang="cs-CZ" dirty="0">
              <a:latin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772787" y="1723170"/>
            <a:ext cx="5452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Vykrádáme-li jednoho autora, je to plagiát. Vykrádáme-li jich mnoho, je to studie opřená o prameny</a:t>
            </a:r>
            <a:r>
              <a:rPr lang="cs-CZ" b="1" dirty="0" smtClean="0"/>
              <a:t>.</a:t>
            </a:r>
            <a:r>
              <a:rPr lang="cs-CZ" b="1" baseline="30000" dirty="0"/>
              <a:t> </a:t>
            </a:r>
            <a:r>
              <a:rPr lang="cs-CZ" b="1" baseline="30000" dirty="0" smtClean="0"/>
              <a:t>[2]</a:t>
            </a:r>
            <a:endParaRPr lang="cs-CZ" b="1" dirty="0" smtClean="0"/>
          </a:p>
          <a:p>
            <a:r>
              <a:rPr lang="cs-CZ" dirty="0" smtClean="0"/>
              <a:t> (</a:t>
            </a:r>
            <a:r>
              <a:rPr lang="cs-CZ" dirty="0"/>
              <a:t>Julian </a:t>
            </a:r>
            <a:r>
              <a:rPr lang="cs-CZ" dirty="0" err="1" smtClean="0"/>
              <a:t>Tuwim</a:t>
            </a:r>
            <a:r>
              <a:rPr lang="cs-CZ" dirty="0" smtClean="0"/>
              <a:t>, 1894-1953)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824663" y="3006939"/>
            <a:ext cx="4621499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An original writer is not </a:t>
            </a:r>
            <a:r>
              <a:rPr lang="en-US" b="1" dirty="0" smtClean="0"/>
              <a:t>one </a:t>
            </a:r>
            <a:r>
              <a:rPr lang="en-US" b="1" dirty="0"/>
              <a:t>who imitates nobody, but one whom nobody can imitate</a:t>
            </a:r>
            <a:r>
              <a:rPr lang="en-US" b="1" dirty="0" smtClean="0"/>
              <a:t>.</a:t>
            </a:r>
            <a:r>
              <a:rPr lang="cs-CZ" b="1" baseline="30000" dirty="0"/>
              <a:t> </a:t>
            </a:r>
            <a:r>
              <a:rPr lang="cs-CZ" b="1" baseline="30000" dirty="0" smtClean="0"/>
              <a:t>[1]</a:t>
            </a:r>
            <a:endParaRPr lang="cs-CZ" b="1" dirty="0" smtClean="0"/>
          </a:p>
          <a:p>
            <a:r>
              <a:rPr lang="cs-CZ" dirty="0" smtClean="0"/>
              <a:t>(</a:t>
            </a:r>
            <a:r>
              <a:rPr lang="cs-CZ" dirty="0" err="1"/>
              <a:t>François</a:t>
            </a:r>
            <a:r>
              <a:rPr lang="cs-CZ" dirty="0"/>
              <a:t>-René de Chateaubriand</a:t>
            </a:r>
            <a:r>
              <a:rPr lang="cs-CZ" dirty="0" smtClean="0"/>
              <a:t>, 1768-1848)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708664" y="3003483"/>
            <a:ext cx="330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Plagiátor by měl za trest stokrát opsat celého autora</a:t>
            </a:r>
            <a:r>
              <a:rPr lang="cs-CZ" b="1" dirty="0" smtClean="0"/>
              <a:t>.</a:t>
            </a:r>
            <a:r>
              <a:rPr lang="cs-CZ" b="1" baseline="30000" dirty="0"/>
              <a:t> </a:t>
            </a:r>
            <a:r>
              <a:rPr lang="cs-CZ" b="1" baseline="30000" dirty="0" smtClean="0"/>
              <a:t>[2]</a:t>
            </a:r>
            <a:endParaRPr lang="cs-CZ" b="1" dirty="0" smtClean="0"/>
          </a:p>
          <a:p>
            <a:r>
              <a:rPr lang="cs-CZ" dirty="0" smtClean="0"/>
              <a:t> (</a:t>
            </a:r>
            <a:r>
              <a:rPr lang="cs-CZ" dirty="0"/>
              <a:t>Karl Kraus, 1874-1936)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3714594" y="4178561"/>
            <a:ext cx="4706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Plagiát je základem všech literárních literatur kromě té první, kterou ostatně neznáme</a:t>
            </a:r>
            <a:r>
              <a:rPr lang="cs-CZ" b="1" dirty="0" smtClean="0"/>
              <a:t>.</a:t>
            </a:r>
            <a:r>
              <a:rPr lang="cs-CZ" b="1" baseline="30000" dirty="0" smtClean="0"/>
              <a:t> [2]</a:t>
            </a:r>
            <a:endParaRPr lang="cs-CZ" b="1" dirty="0" smtClean="0"/>
          </a:p>
          <a:p>
            <a:r>
              <a:rPr lang="cs-CZ" dirty="0" smtClean="0"/>
              <a:t> (Jean </a:t>
            </a:r>
            <a:r>
              <a:rPr lang="cs-CZ" dirty="0" err="1" smtClean="0"/>
              <a:t>Giraudoux</a:t>
            </a:r>
            <a:r>
              <a:rPr lang="cs-CZ" dirty="0" smtClean="0"/>
              <a:t>, 1882-1944)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2460625" y="369129"/>
            <a:ext cx="7391401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Plagiátorství</a:t>
            </a:r>
            <a:endParaRPr lang="cs-CZ" sz="2800" dirty="0">
              <a:solidFill>
                <a:srgbClr val="C00000"/>
              </a:solidFill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8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33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31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35" name="Obrázek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447" y="1410979"/>
            <a:ext cx="7427428" cy="4159360"/>
          </a:xfrm>
          <a:prstGeom prst="rect">
            <a:avLst/>
          </a:prstGeom>
        </p:spPr>
      </p:pic>
      <p:sp>
        <p:nvSpPr>
          <p:cNvPr id="36" name="Obdélník 35"/>
          <p:cNvSpPr/>
          <p:nvPr/>
        </p:nvSpPr>
        <p:spPr>
          <a:xfrm>
            <a:off x="1453286" y="5587945"/>
            <a:ext cx="94052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Zdroj obrázku:</a:t>
            </a:r>
          </a:p>
          <a:p>
            <a:r>
              <a:rPr lang="cs-CZ" sz="1600" dirty="0" smtClean="0"/>
              <a:t>Michael </a:t>
            </a:r>
            <a:r>
              <a:rPr lang="cs-CZ" sz="1600" dirty="0" err="1" smtClean="0"/>
              <a:t>Gaigg</a:t>
            </a:r>
            <a:r>
              <a:rPr lang="cs-CZ" sz="1600" dirty="0" smtClean="0"/>
              <a:t> Blog </a:t>
            </a:r>
            <a:r>
              <a:rPr lang="en-US" sz="1600" dirty="0" smtClean="0"/>
              <a:t>[</a:t>
            </a:r>
            <a:r>
              <a:rPr lang="cs-CZ" sz="1600" dirty="0" smtClean="0"/>
              <a:t>obrázek</a:t>
            </a:r>
            <a:r>
              <a:rPr lang="en-US" sz="1600" dirty="0" smtClean="0"/>
              <a:t>]. </a:t>
            </a:r>
            <a:r>
              <a:rPr lang="en-US" sz="1600" dirty="0"/>
              <a:t>http://www.michaelgaigg.com/blog/2009/03/13/go-figure-10-comic-strips-that-have-something-in-common/[cit. 201</a:t>
            </a:r>
            <a:r>
              <a:rPr lang="cs-CZ" sz="1600" dirty="0"/>
              <a:t>5</a:t>
            </a:r>
            <a:r>
              <a:rPr lang="en-US" sz="1600" dirty="0"/>
              <a:t>-03-</a:t>
            </a:r>
            <a:r>
              <a:rPr lang="cs-CZ" sz="1600" dirty="0"/>
              <a:t>18</a:t>
            </a:r>
            <a:r>
              <a:rPr lang="en-US" sz="1600" dirty="0" smtClean="0"/>
              <a:t>].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6149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8" grpId="0"/>
      <p:bldP spid="24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3066" y="1440903"/>
            <a:ext cx="8959464" cy="487074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Clr>
                <a:srgbClr val="CE3736"/>
              </a:buClr>
              <a:buNone/>
              <a:defRPr/>
            </a:pPr>
            <a:r>
              <a:rPr lang="cs-CZ" sz="1800" b="1" dirty="0"/>
              <a:t> </a:t>
            </a:r>
            <a:r>
              <a:rPr lang="cs-CZ" b="1" dirty="0"/>
              <a:t>Citační </a:t>
            </a:r>
            <a:r>
              <a:rPr lang="cs-CZ" b="1" dirty="0" smtClean="0"/>
              <a:t>etika</a:t>
            </a:r>
          </a:p>
          <a:p>
            <a:pPr marL="0" indent="0">
              <a:lnSpc>
                <a:spcPct val="80000"/>
              </a:lnSpc>
              <a:buClr>
                <a:srgbClr val="CE3736"/>
              </a:buClr>
              <a:buNone/>
              <a:defRPr/>
            </a:pPr>
            <a:endParaRPr lang="cs-CZ" sz="12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400" dirty="0"/>
              <a:t>nepřivlastňovat si cizí myšlenky</a:t>
            </a:r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400" dirty="0"/>
              <a:t>odkazovat na původní zdroj</a:t>
            </a:r>
          </a:p>
          <a:p>
            <a:pPr eaLnBrk="1" hangingPunct="1"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přesnost </a:t>
            </a:r>
            <a:r>
              <a:rPr lang="cs-CZ" sz="2400" dirty="0"/>
              <a:t>a </a:t>
            </a:r>
            <a:r>
              <a:rPr lang="cs-CZ" sz="2400" dirty="0" smtClean="0"/>
              <a:t>úplnost</a:t>
            </a:r>
          </a:p>
          <a:p>
            <a:pPr eaLnBrk="1" hangingPunct="1"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jednotný styl</a:t>
            </a:r>
          </a:p>
          <a:p>
            <a:pPr eaLnBrk="1" hangingPunct="1"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400" dirty="0"/>
              <a:t>Oborový průvodce </a:t>
            </a:r>
            <a:r>
              <a:rPr lang="cs-CZ" sz="2400" dirty="0" smtClean="0"/>
              <a:t>Citování:    </a:t>
            </a:r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www.techlib.cz/cs/83076-citovani</a:t>
            </a:r>
            <a:endParaRPr lang="cs-CZ" sz="1800" dirty="0" smtClean="0"/>
          </a:p>
          <a:p>
            <a:pPr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Formální </a:t>
            </a:r>
            <a:r>
              <a:rPr lang="cs-CZ" sz="2400" dirty="0"/>
              <a:t>úprava citací (norma ČSN ISO 690) </a:t>
            </a:r>
            <a:endParaRPr lang="cs-CZ" sz="2400" dirty="0" smtClean="0"/>
          </a:p>
          <a:p>
            <a:pPr eaLnBrk="1" hangingPunct="1"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buClr>
                <a:srgbClr val="CE3736"/>
              </a:buClr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marL="0" indent="0" algn="ctr">
              <a:buNone/>
              <a:defRPr/>
            </a:pPr>
            <a:endParaRPr lang="cs-CZ" sz="3200" dirty="0" smtClean="0"/>
          </a:p>
        </p:txBody>
      </p:sp>
      <p:pic>
        <p:nvPicPr>
          <p:cNvPr id="19462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bdélník 20"/>
          <p:cNvSpPr/>
          <p:nvPr/>
        </p:nvSpPr>
        <p:spPr>
          <a:xfrm>
            <a:off x="2460625" y="369129"/>
            <a:ext cx="7391401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Citování</a:t>
            </a:r>
            <a:endParaRPr lang="cs-CZ" sz="2800" dirty="0">
              <a:solidFill>
                <a:srgbClr val="C00000"/>
              </a:solidFill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4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5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31" name="Obrázek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76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91755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bdélník 20"/>
          <p:cNvSpPr/>
          <p:nvPr/>
        </p:nvSpPr>
        <p:spPr>
          <a:xfrm>
            <a:off x="2460625" y="369129"/>
            <a:ext cx="7391401" cy="525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solidFill>
                  <a:srgbClr val="C00000"/>
                </a:solidFill>
                <a:latin typeface="Univers Com 55" panose="020B0603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Praktické ukázky</a:t>
            </a:r>
            <a:endParaRPr lang="cs-CZ" sz="2800" dirty="0">
              <a:solidFill>
                <a:srgbClr val="C00000"/>
              </a:solidFill>
              <a:latin typeface="Univers Com 55" panose="020B0603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6"/>
          <p:cNvGrpSpPr>
            <a:grpSpLocks/>
          </p:cNvGrpSpPr>
          <p:nvPr/>
        </p:nvGrpSpPr>
        <p:grpSpPr bwMode="auto">
          <a:xfrm>
            <a:off x="2316163" y="1026896"/>
            <a:ext cx="7632700" cy="301625"/>
            <a:chOff x="521" y="1175"/>
            <a:chExt cx="4808" cy="190"/>
          </a:xfrm>
        </p:grpSpPr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521" y="1298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4" name="Group 8"/>
            <p:cNvGrpSpPr>
              <a:grpSpLocks/>
            </p:cNvGrpSpPr>
            <p:nvPr/>
          </p:nvGrpSpPr>
          <p:grpSpPr bwMode="auto">
            <a:xfrm>
              <a:off x="572" y="1229"/>
              <a:ext cx="91" cy="136"/>
              <a:chOff x="572" y="1229"/>
              <a:chExt cx="91" cy="136"/>
            </a:xfrm>
          </p:grpSpPr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5" name="Group 11"/>
            <p:cNvGrpSpPr>
              <a:grpSpLocks/>
            </p:cNvGrpSpPr>
            <p:nvPr/>
          </p:nvGrpSpPr>
          <p:grpSpPr bwMode="auto">
            <a:xfrm>
              <a:off x="5228" y="1223"/>
              <a:ext cx="91" cy="136"/>
              <a:chOff x="572" y="1229"/>
              <a:chExt cx="91" cy="136"/>
            </a:xfrm>
          </p:grpSpPr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612" y="122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" name="Line 13"/>
              <p:cNvSpPr>
                <a:spLocks noChangeShapeType="1"/>
              </p:cNvSpPr>
              <p:nvPr/>
            </p:nvSpPr>
            <p:spPr bwMode="auto">
              <a:xfrm flipH="1">
                <a:off x="572" y="1237"/>
                <a:ext cx="91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2389" y="1175"/>
              <a:ext cx="10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800">
                  <a:solidFill>
                    <a:schemeClr val="tx2"/>
                  </a:solidFill>
                  <a:latin typeface="Univers 55"/>
                </a:rPr>
                <a:t>210 mm</a:t>
              </a:r>
            </a:p>
          </p:txBody>
        </p:sp>
      </p:grpSp>
      <p:pic>
        <p:nvPicPr>
          <p:cNvPr id="31" name="Obrázek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1" y="53505"/>
            <a:ext cx="2097742" cy="13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délník 31"/>
          <p:cNvSpPr/>
          <p:nvPr/>
        </p:nvSpPr>
        <p:spPr>
          <a:xfrm>
            <a:off x="2460625" y="1297269"/>
            <a:ext cx="825900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Odborný článek</a:t>
            </a:r>
            <a:r>
              <a:rPr lang="cs-CZ" sz="2400" b="1" dirty="0"/>
              <a:t>:</a:t>
            </a:r>
          </a:p>
          <a:p>
            <a:r>
              <a:rPr lang="cs-CZ" sz="2000" dirty="0"/>
              <a:t>KVAPIL, Miloš. Informační a knihovnické služby pro dospívající. </a:t>
            </a:r>
            <a:r>
              <a:rPr lang="cs-CZ" sz="2000" i="1" dirty="0"/>
              <a:t>Duha</a:t>
            </a:r>
            <a:r>
              <a:rPr lang="cs-CZ" sz="2000" dirty="0"/>
              <a:t>. 2001, roč. 15. č. 4, s. 21. ISSN 0862-1985. </a:t>
            </a:r>
            <a:endParaRPr lang="cs-CZ" sz="2000" dirty="0" smtClean="0"/>
          </a:p>
          <a:p>
            <a:endParaRPr lang="cs-CZ" sz="3600" dirty="0" smtClean="0"/>
          </a:p>
          <a:p>
            <a:r>
              <a:rPr lang="cs-CZ" sz="2000" b="1" dirty="0" smtClean="0"/>
              <a:t>Monografie: </a:t>
            </a:r>
            <a:endParaRPr lang="cs-CZ" sz="2000" dirty="0"/>
          </a:p>
          <a:p>
            <a:r>
              <a:rPr lang="cs-CZ" dirty="0"/>
              <a:t>BRŮHA, Dominik a Eva PROŠKOVÁ. </a:t>
            </a:r>
            <a:r>
              <a:rPr lang="cs-CZ" i="1" dirty="0"/>
              <a:t>Zdravotnická povolání</a:t>
            </a:r>
            <a:r>
              <a:rPr lang="cs-CZ" dirty="0"/>
              <a:t>. Vyd. 1. Praha: </a:t>
            </a:r>
            <a:r>
              <a:rPr lang="cs-CZ" dirty="0" err="1"/>
              <a:t>Wolters</a:t>
            </a:r>
            <a:r>
              <a:rPr lang="cs-CZ" dirty="0"/>
              <a:t> </a:t>
            </a:r>
            <a:r>
              <a:rPr lang="cs-CZ" dirty="0" err="1"/>
              <a:t>Kluwer</a:t>
            </a:r>
            <a:r>
              <a:rPr lang="cs-CZ" dirty="0"/>
              <a:t> Česká republika, 2011. 559 s. ISBN 978-80-7357-661-5. </a:t>
            </a:r>
            <a:endParaRPr lang="cs-CZ" dirty="0" smtClean="0"/>
          </a:p>
          <a:p>
            <a:endParaRPr lang="cs-CZ" sz="1400" b="1" dirty="0" smtClean="0"/>
          </a:p>
          <a:p>
            <a:r>
              <a:rPr lang="cs-CZ" sz="2000" b="1" dirty="0" err="1" smtClean="0"/>
              <a:t>Absolvenská</a:t>
            </a:r>
            <a:r>
              <a:rPr lang="cs-CZ" sz="2000" b="1" dirty="0" smtClean="0"/>
              <a:t> </a:t>
            </a:r>
            <a:r>
              <a:rPr lang="cs-CZ" sz="2000" b="1" dirty="0"/>
              <a:t>práce</a:t>
            </a:r>
            <a:r>
              <a:rPr lang="cs-CZ" dirty="0"/>
              <a:t>:</a:t>
            </a:r>
          </a:p>
          <a:p>
            <a:r>
              <a:rPr lang="cs-CZ" dirty="0"/>
              <a:t>TOŠNAROVÁ, Petra. </a:t>
            </a:r>
            <a:r>
              <a:rPr lang="cs-CZ" i="1" dirty="0"/>
              <a:t>Analýza marketingové komunikace vybrané značky</a:t>
            </a:r>
            <a:r>
              <a:rPr lang="cs-CZ" dirty="0"/>
              <a:t>. Praha, 2012. Diplomová práce (Ing.). Vysoká škola ekonomická v Praze, Fakulta podnikohospodářská, 2012. Vedoucí práce Marcela Zamazalová. </a:t>
            </a:r>
          </a:p>
          <a:p>
            <a:endParaRPr lang="cs-CZ" sz="1400" dirty="0"/>
          </a:p>
          <a:p>
            <a:r>
              <a:rPr lang="cs-CZ" sz="2000" b="1" dirty="0"/>
              <a:t>Webová stránka:</a:t>
            </a:r>
          </a:p>
          <a:p>
            <a:r>
              <a:rPr lang="cs-CZ" dirty="0"/>
              <a:t>NÁRODNÍ TECHNICKÁ KNIHOVNA. Referenční a rešeršní služby. Národní technická knihovna [online]. Praha: Národní technická knihovna. Poslední změna: 10.12. 2012 [cit. 2013-01-22]. Dostupný z: http://www.techlib.cz/cs/41-referencni-a-resersni-sluzby </a:t>
            </a:r>
          </a:p>
          <a:p>
            <a:endParaRPr lang="cs-CZ" sz="2000" dirty="0"/>
          </a:p>
          <a:p>
            <a:endParaRPr lang="cs-CZ" sz="2000" dirty="0" smtClean="0"/>
          </a:p>
        </p:txBody>
      </p:sp>
      <p:sp>
        <p:nvSpPr>
          <p:cNvPr id="43" name="Ovál 42"/>
          <p:cNvSpPr/>
          <p:nvPr/>
        </p:nvSpPr>
        <p:spPr>
          <a:xfrm>
            <a:off x="4810493" y="1246408"/>
            <a:ext cx="933117" cy="32872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/>
          <p:cNvSpPr txBox="1"/>
          <p:nvPr/>
        </p:nvSpPr>
        <p:spPr>
          <a:xfrm>
            <a:off x="4904157" y="1226106"/>
            <a:ext cx="96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Název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5277053" y="1574172"/>
            <a:ext cx="4560" cy="1907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ál 57"/>
          <p:cNvSpPr/>
          <p:nvPr/>
        </p:nvSpPr>
        <p:spPr>
          <a:xfrm>
            <a:off x="8831741" y="1247280"/>
            <a:ext cx="933117" cy="32872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TextovéPole 58"/>
          <p:cNvSpPr txBox="1"/>
          <p:nvPr/>
        </p:nvSpPr>
        <p:spPr>
          <a:xfrm>
            <a:off x="8845621" y="1226106"/>
            <a:ext cx="96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Časopis</a:t>
            </a:r>
            <a:endParaRPr lang="cs-CZ" dirty="0"/>
          </a:p>
        </p:txBody>
      </p:sp>
      <p:sp>
        <p:nvSpPr>
          <p:cNvPr id="61" name="Ovál 60"/>
          <p:cNvSpPr/>
          <p:nvPr/>
        </p:nvSpPr>
        <p:spPr>
          <a:xfrm>
            <a:off x="9277041" y="2168076"/>
            <a:ext cx="1315448" cy="32872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TextovéPole 61"/>
          <p:cNvSpPr txBox="1"/>
          <p:nvPr/>
        </p:nvSpPr>
        <p:spPr>
          <a:xfrm>
            <a:off x="9370705" y="2147774"/>
            <a:ext cx="129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Rok vydání</a:t>
            </a:r>
            <a:endParaRPr lang="cs-CZ" dirty="0"/>
          </a:p>
        </p:txBody>
      </p:sp>
      <p:sp>
        <p:nvSpPr>
          <p:cNvPr id="64" name="Ovál 63"/>
          <p:cNvSpPr/>
          <p:nvPr/>
        </p:nvSpPr>
        <p:spPr>
          <a:xfrm>
            <a:off x="2116810" y="2436763"/>
            <a:ext cx="922041" cy="32872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TextovéPole 64"/>
          <p:cNvSpPr txBox="1"/>
          <p:nvPr/>
        </p:nvSpPr>
        <p:spPr>
          <a:xfrm>
            <a:off x="2177624" y="2414767"/>
            <a:ext cx="861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Ročník 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2579624" y="2267608"/>
            <a:ext cx="0" cy="1585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 flipV="1">
            <a:off x="9930803" y="1977658"/>
            <a:ext cx="7" cy="1701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ál 68"/>
          <p:cNvSpPr/>
          <p:nvPr/>
        </p:nvSpPr>
        <p:spPr>
          <a:xfrm>
            <a:off x="3129624" y="2424229"/>
            <a:ext cx="664530" cy="32872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TextovéPole 69"/>
          <p:cNvSpPr txBox="1"/>
          <p:nvPr/>
        </p:nvSpPr>
        <p:spPr>
          <a:xfrm>
            <a:off x="3134389" y="2414767"/>
            <a:ext cx="66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Číslo </a:t>
            </a:r>
          </a:p>
        </p:txBody>
      </p:sp>
      <p:sp>
        <p:nvSpPr>
          <p:cNvPr id="73" name="Ovál 72"/>
          <p:cNvSpPr/>
          <p:nvPr/>
        </p:nvSpPr>
        <p:spPr>
          <a:xfrm>
            <a:off x="5134914" y="2426245"/>
            <a:ext cx="628888" cy="32872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TextovéPole 73"/>
          <p:cNvSpPr txBox="1"/>
          <p:nvPr/>
        </p:nvSpPr>
        <p:spPr>
          <a:xfrm>
            <a:off x="5134914" y="2385159"/>
            <a:ext cx="62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ISSN </a:t>
            </a:r>
          </a:p>
        </p:txBody>
      </p:sp>
      <p:cxnSp>
        <p:nvCxnSpPr>
          <p:cNvPr id="75" name="Přímá spojnice se šipkou 74"/>
          <p:cNvCxnSpPr/>
          <p:nvPr/>
        </p:nvCxnSpPr>
        <p:spPr>
          <a:xfrm flipH="1" flipV="1">
            <a:off x="4244395" y="2264279"/>
            <a:ext cx="3490" cy="1436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ál 76"/>
          <p:cNvSpPr/>
          <p:nvPr/>
        </p:nvSpPr>
        <p:spPr>
          <a:xfrm>
            <a:off x="3832240" y="2428200"/>
            <a:ext cx="828379" cy="32872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TextovéPole 77"/>
          <p:cNvSpPr txBox="1"/>
          <p:nvPr/>
        </p:nvSpPr>
        <p:spPr>
          <a:xfrm>
            <a:off x="3823894" y="2397264"/>
            <a:ext cx="82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Rozsah </a:t>
            </a:r>
          </a:p>
        </p:txBody>
      </p:sp>
      <p:cxnSp>
        <p:nvCxnSpPr>
          <p:cNvPr id="79" name="Přímá spojnice se šipkou 78"/>
          <p:cNvCxnSpPr/>
          <p:nvPr/>
        </p:nvCxnSpPr>
        <p:spPr>
          <a:xfrm flipV="1">
            <a:off x="5443375" y="2259144"/>
            <a:ext cx="0" cy="1585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ál 65"/>
          <p:cNvSpPr/>
          <p:nvPr/>
        </p:nvSpPr>
        <p:spPr>
          <a:xfrm>
            <a:off x="1401981" y="1655235"/>
            <a:ext cx="801472" cy="38158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TextovéPole 66"/>
          <p:cNvSpPr txBox="1"/>
          <p:nvPr/>
        </p:nvSpPr>
        <p:spPr>
          <a:xfrm>
            <a:off x="1440889" y="1656858"/>
            <a:ext cx="96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Autor</a:t>
            </a:r>
            <a:endParaRPr lang="cs-CZ" dirty="0"/>
          </a:p>
        </p:txBody>
      </p:sp>
      <p:cxnSp>
        <p:nvCxnSpPr>
          <p:cNvPr id="68" name="Přímá spojnice se šipkou 67"/>
          <p:cNvCxnSpPr/>
          <p:nvPr/>
        </p:nvCxnSpPr>
        <p:spPr>
          <a:xfrm flipV="1">
            <a:off x="2189875" y="1857046"/>
            <a:ext cx="314953" cy="83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nice se šipkou 104"/>
          <p:cNvCxnSpPr/>
          <p:nvPr/>
        </p:nvCxnSpPr>
        <p:spPr>
          <a:xfrm>
            <a:off x="9293739" y="1588989"/>
            <a:ext cx="4560" cy="1907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nice se šipkou 105"/>
          <p:cNvCxnSpPr/>
          <p:nvPr/>
        </p:nvCxnSpPr>
        <p:spPr>
          <a:xfrm flipV="1">
            <a:off x="3465669" y="2249373"/>
            <a:ext cx="0" cy="1585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5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2227</Words>
  <Application>Microsoft Office PowerPoint</Application>
  <PresentationFormat>Širokoúhlá obrazovka</PresentationFormat>
  <Paragraphs>390</Paragraphs>
  <Slides>30</Slides>
  <Notes>30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Univers 55</vt:lpstr>
      <vt:lpstr>Univers Com 45 Light</vt:lpstr>
      <vt:lpstr>Univers Com 55</vt:lpstr>
      <vt:lpstr>Univers Com 65 Bold</vt:lpstr>
      <vt:lpstr>Wingdings</vt:lpstr>
      <vt:lpstr>Motiv Office</vt:lpstr>
      <vt:lpstr>Rastrový obrázek</vt:lpstr>
      <vt:lpstr>NTK and your Extended Essay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NTK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Kučerová</dc:creator>
  <cp:lastModifiedBy>Stephanie Krueger</cp:lastModifiedBy>
  <cp:revision>122</cp:revision>
  <cp:lastPrinted>2015-03-18T14:07:56Z</cp:lastPrinted>
  <dcterms:created xsi:type="dcterms:W3CDTF">2015-03-12T14:14:04Z</dcterms:created>
  <dcterms:modified xsi:type="dcterms:W3CDTF">2016-08-09T12:46:48Z</dcterms:modified>
</cp:coreProperties>
</file>