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494" r:id="rId3"/>
    <p:sldId id="560" r:id="rId4"/>
    <p:sldId id="561" r:id="rId5"/>
    <p:sldId id="562" r:id="rId6"/>
    <p:sldId id="556" r:id="rId7"/>
  </p:sldIdLst>
  <p:sldSz cx="9144000" cy="6858000" type="screen4x3"/>
  <p:notesSz cx="6797675" cy="99282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706">
          <p15:clr>
            <a:srgbClr val="A4A3A4"/>
          </p15:clr>
        </p15:guide>
        <p15:guide id="2" orient="horz" pos="210">
          <p15:clr>
            <a:srgbClr val="A4A3A4"/>
          </p15:clr>
        </p15:guide>
        <p15:guide id="3" orient="horz" pos="709">
          <p15:clr>
            <a:srgbClr val="A4A3A4"/>
          </p15:clr>
        </p15:guide>
        <p15:guide id="4" orient="horz" pos="890">
          <p15:clr>
            <a:srgbClr val="A4A3A4"/>
          </p15:clr>
        </p15:guide>
        <p15:guide id="5" pos="158">
          <p15:clr>
            <a:srgbClr val="A4A3A4"/>
          </p15:clr>
        </p15:guide>
        <p15:guide id="6" pos="4694">
          <p15:clr>
            <a:srgbClr val="A4A3A4"/>
          </p15:clr>
        </p15:guide>
        <p15:guide id="7" pos="5738">
          <p15:clr>
            <a:srgbClr val="A4A3A4"/>
          </p15:clr>
        </p15:guide>
        <p15:guide id="8" pos="56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C938"/>
    <a:srgbClr val="36A7E9"/>
    <a:srgbClr val="F60000"/>
    <a:srgbClr val="E08806"/>
    <a:srgbClr val="DB9C22"/>
    <a:srgbClr val="C43A39"/>
    <a:srgbClr val="CE3736"/>
    <a:srgbClr val="F7F410"/>
    <a:srgbClr val="333333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7" autoAdjust="0"/>
    <p:restoredTop sz="94620" autoAdjust="0"/>
  </p:normalViewPr>
  <p:slideViewPr>
    <p:cSldViewPr>
      <p:cViewPr varScale="1">
        <p:scale>
          <a:sx n="132" d="100"/>
          <a:sy n="132" d="100"/>
        </p:scale>
        <p:origin x="138" y="132"/>
      </p:cViewPr>
      <p:guideLst>
        <p:guide orient="horz" pos="1706"/>
        <p:guide orient="horz" pos="210"/>
        <p:guide orient="horz" pos="709"/>
        <p:guide orient="horz" pos="890"/>
        <p:guide pos="158"/>
        <p:guide pos="4694"/>
        <p:guide pos="5738"/>
        <p:guide pos="5692"/>
      </p:guideLst>
    </p:cSldViewPr>
  </p:slideViewPr>
  <p:outlineViewPr>
    <p:cViewPr>
      <p:scale>
        <a:sx n="33" d="100"/>
        <a:sy n="33" d="100"/>
      </p:scale>
      <p:origin x="0" y="2434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225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97FD8C-12BE-4A9A-8F81-BE75326C1235}" type="datetimeFigureOut">
              <a:rPr lang="cs-CZ"/>
              <a:pPr>
                <a:defRPr/>
              </a:pPr>
              <a:t>1.6.2016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357A45D-7D52-417A-B7EF-CB60EFCF72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305153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AAFE70-BCF3-4492-929F-441BC024AB82}" type="datetimeFigureOut">
              <a:rPr lang="cs-CZ"/>
              <a:pPr>
                <a:defRPr/>
              </a:pPr>
              <a:t>1.6.2016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48D01C-991B-4F20-A499-77B15262E3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05898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1.6.2016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004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1.6.2016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484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1.6.2016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180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1.6.2016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643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1.6.2016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201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1.6.2016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947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BDDC5-D9D1-4C98-96D7-781F7BD971E9}" type="datetime1">
              <a:rPr lang="cs-CZ" smtClean="0"/>
              <a:pPr>
                <a:defRPr/>
              </a:pPr>
              <a:t>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88224" y="6448008"/>
            <a:ext cx="21336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‹#›</a:t>
            </a:fld>
            <a:r>
              <a:rPr lang="cs-CZ" dirty="0" smtClean="0"/>
              <a:t> z 90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7194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3F8EE-D0A1-45F5-A5DF-662DF806B421}" type="datetime1">
              <a:rPr lang="cs-CZ" smtClean="0"/>
              <a:pPr>
                <a:defRPr/>
              </a:pPr>
              <a:t>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45A43-5CD0-4104-8C29-83A1A1E8B3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3140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1B2CE-39E9-4F04-8999-B8701D24218A}" type="datetime1">
              <a:rPr lang="cs-CZ" smtClean="0"/>
              <a:pPr>
                <a:defRPr/>
              </a:pPr>
              <a:t>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A34B7-0473-4800-8A8F-3C13F54DCB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9318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FDD82-2883-4642-BE0E-AE46DD93DFB9}" type="datetime1">
              <a:rPr lang="cs-CZ" smtClean="0"/>
              <a:pPr>
                <a:defRPr/>
              </a:pPr>
              <a:t>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pic>
        <p:nvPicPr>
          <p:cNvPr id="7" name="Obrázek 15"/>
          <p:cNvPicPr>
            <a:picLocks noChangeAspect="1"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3143"/>
            <a:ext cx="9155112" cy="454857"/>
          </a:xfrm>
          <a:prstGeom prst="rect">
            <a:avLst/>
          </a:prstGeom>
        </p:spPr>
      </p:pic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2240" y="6435841"/>
            <a:ext cx="21336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‹#›</a:t>
            </a:fld>
            <a:r>
              <a:rPr lang="cs-CZ" dirty="0" smtClean="0"/>
              <a:t> z 90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2118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67DC4-C926-4B25-9E82-6020551B423A}" type="datetime1">
              <a:rPr lang="cs-CZ" smtClean="0"/>
              <a:pPr>
                <a:defRPr/>
              </a:pPr>
              <a:t>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3E453-A4AF-4C86-A019-95A22F6BE6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8953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3C428-55B7-4AA5-9B07-23776F2FDA4B}" type="datetime1">
              <a:rPr lang="cs-CZ" smtClean="0"/>
              <a:pPr>
                <a:defRPr/>
              </a:pPr>
              <a:t>1.6.2016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61E22-BE04-4743-8B98-044C68E93B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3295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DD28B-61D7-4FF8-90BE-42B2B93C53AC}" type="datetime1">
              <a:rPr lang="cs-CZ" smtClean="0"/>
              <a:pPr>
                <a:defRPr/>
              </a:pPr>
              <a:t>1.6.2016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2BC43-4804-4F6A-A212-822268ABB6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2868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B2581-2E23-4870-B657-F63E4EF884ED}" type="datetime1">
              <a:rPr lang="cs-CZ" smtClean="0"/>
              <a:pPr>
                <a:defRPr/>
              </a:pPr>
              <a:t>1.6.2016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4B1F8-4D74-42EF-AF07-6C14A85670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4223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D47A6-2EBA-431C-AE82-CAECDABB60DB}" type="datetime1">
              <a:rPr lang="cs-CZ" smtClean="0"/>
              <a:pPr>
                <a:defRPr/>
              </a:pPr>
              <a:t>1.6.2016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82AB4-CD3E-4404-89D2-402FAE7BCD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7284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4062-E208-4112-86BE-2806A6CE848C}" type="datetime1">
              <a:rPr lang="cs-CZ" smtClean="0"/>
              <a:pPr>
                <a:defRPr/>
              </a:pPr>
              <a:t>1.6.2016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AB6B3-02B5-4C4E-8B42-0945B3649F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98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28DAF-F828-491D-AAFA-3136D557DC6D}" type="datetime1">
              <a:rPr lang="cs-CZ" smtClean="0"/>
              <a:pPr>
                <a:defRPr/>
              </a:pPr>
              <a:t>1.6.2016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3C454-2F49-4C8E-A865-1B6F758CBF0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2691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656CC4-51D5-4C19-B42E-8AC799938CA7}" type="datetime1">
              <a:rPr lang="cs-CZ" smtClean="0"/>
              <a:pPr>
                <a:defRPr/>
              </a:pPr>
              <a:t>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655FA3-D33B-4F65-BCE7-73E259FF19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268413"/>
            <a:ext cx="8421688" cy="442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Nadpis 1"/>
          <p:cNvSpPr>
            <a:spLocks noGrp="1"/>
          </p:cNvSpPr>
          <p:nvPr>
            <p:ph type="ctrTitle"/>
          </p:nvPr>
        </p:nvSpPr>
        <p:spPr>
          <a:xfrm>
            <a:off x="3275856" y="2564904"/>
            <a:ext cx="2160240" cy="1296144"/>
          </a:xfrm>
        </p:spPr>
        <p:txBody>
          <a:bodyPr lIns="0" tIns="0" rIns="0" bIns="0" anchor="t"/>
          <a:lstStyle/>
          <a:p>
            <a:pPr algn="l" eaLnBrk="1" hangingPunct="1"/>
            <a:r>
              <a:rPr lang="cs-CZ" sz="4800" b="1" dirty="0" err="1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ebrary</a:t>
            </a:r>
            <a:endParaRPr lang="cs-CZ" sz="3200" b="1" dirty="0" smtClean="0">
              <a:solidFill>
                <a:srgbClr val="CE37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4221088"/>
            <a:ext cx="7088187" cy="1752600"/>
          </a:xfrm>
        </p:spPr>
        <p:txBody>
          <a:bodyPr lIns="0" tIns="0" rIns="0" bIns="0"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ubtitle 4"/>
          <p:cNvSpPr txBox="1">
            <a:spLocks/>
          </p:cNvSpPr>
          <p:nvPr/>
        </p:nvSpPr>
        <p:spPr bwMode="auto">
          <a:xfrm>
            <a:off x="611559" y="6094983"/>
            <a:ext cx="2448273" cy="35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V.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Turek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3.6.2016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61" y="195619"/>
            <a:ext cx="1495628" cy="961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467545" y="418787"/>
            <a:ext cx="8012880" cy="561942"/>
          </a:xfrm>
        </p:spPr>
        <p:txBody>
          <a:bodyPr lIns="0" tIns="0" rIns="0" bIns="0" anchor="t"/>
          <a:lstStyle/>
          <a:p>
            <a:pPr algn="l" eaLnBrk="1" hangingPunct="1"/>
            <a:endParaRPr lang="cs-CZ" sz="2800" b="1" dirty="0" smtClean="0">
              <a:solidFill>
                <a:srgbClr val="CE37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36753" y="1052736"/>
            <a:ext cx="8229600" cy="4525963"/>
          </a:xfrm>
        </p:spPr>
        <p:txBody>
          <a:bodyPr/>
          <a:lstStyle/>
          <a:p>
            <a:r>
              <a:rPr lang="cs-CZ" sz="2000" b="1" dirty="0"/>
              <a:t>Definice: On-line knihovna elektronických knih z oblasti vědy a techniky od společnosti </a:t>
            </a:r>
            <a:r>
              <a:rPr lang="cs-CZ" sz="2000" b="1" dirty="0" err="1"/>
              <a:t>ProQuest</a:t>
            </a:r>
            <a:r>
              <a:rPr lang="cs-CZ" sz="2000" b="1" dirty="0" smtClean="0"/>
              <a:t>.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b="1" dirty="0"/>
              <a:t>2. Pokrytí: zemědělství, historické vědy, bibliografie, knihovnictví, informační zdroje, vzdělání, krásná umění, obecné práce, geografie, antropologie, rekreace, historie, jazykověda a literatura, právo, medicína, vojenství, hudba, námořnictví, filosofie, psychologie, náboženství, politologie, přírodní vědy, sociální vědy, technika – v podstatě všechny oblasti vědy a techniky</a:t>
            </a: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r>
              <a:rPr lang="cs-CZ" sz="2000" b="1" dirty="0"/>
              <a:t>Druhy obsahů: e-knihy</a:t>
            </a:r>
            <a:endParaRPr lang="cs-CZ" sz="2000" dirty="0"/>
          </a:p>
          <a:p>
            <a:pPr marL="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baseline="30000" dirty="0"/>
          </a:p>
        </p:txBody>
      </p:sp>
    </p:spTree>
    <p:extLst>
      <p:ext uri="{BB962C8B-B14F-4D97-AF65-F5344CB8AC3E}">
        <p14:creationId xmlns:p14="http://schemas.microsoft.com/office/powerpoint/2010/main" val="304843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467545" y="418787"/>
            <a:ext cx="8012880" cy="561942"/>
          </a:xfrm>
        </p:spPr>
        <p:txBody>
          <a:bodyPr lIns="0" tIns="0" rIns="0" bIns="0" anchor="t"/>
          <a:lstStyle/>
          <a:p>
            <a:pPr algn="l" eaLnBrk="1" hangingPunct="1"/>
            <a:endParaRPr lang="cs-CZ" sz="2800" b="1" dirty="0" smtClean="0">
              <a:solidFill>
                <a:srgbClr val="CE37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36753" y="1052736"/>
            <a:ext cx="8229600" cy="4525963"/>
          </a:xfrm>
        </p:spPr>
        <p:txBody>
          <a:bodyPr/>
          <a:lstStyle/>
          <a:p>
            <a:r>
              <a:rPr lang="cs-CZ" sz="2000" b="1" dirty="0"/>
              <a:t>On-line knihovní systém umožňuje on-line čtení nebo stažení do vlastního čtecího zařízení (pak to funguje jako knihovna – stažený dokument lze číst po dobu 14 dnů) a k jednotlivým knihám systém poskytuje i bibliografické informace.</a:t>
            </a: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r>
              <a:rPr lang="cs-CZ" sz="2000" b="1" dirty="0"/>
              <a:t>Systém nabízí také nástroje přidat do knihovny, sdílet odkaz na knihu nebo citovat knihu. Po otevření dokumentu nabízí také procházení obsahu – table </a:t>
            </a:r>
            <a:r>
              <a:rPr lang="cs-CZ" sz="2000" b="1" dirty="0" err="1"/>
              <a:t>of</a:t>
            </a:r>
            <a:r>
              <a:rPr lang="cs-CZ" sz="2000" b="1" dirty="0"/>
              <a:t> </a:t>
            </a:r>
            <a:r>
              <a:rPr lang="cs-CZ" sz="2000" b="1" dirty="0" err="1"/>
              <a:t>contents</a:t>
            </a:r>
            <a:r>
              <a:rPr lang="cs-CZ" sz="2000" b="1" dirty="0"/>
              <a:t>.</a:t>
            </a:r>
            <a:endParaRPr lang="cs-CZ" sz="2000" dirty="0"/>
          </a:p>
          <a:p>
            <a:pPr marL="0" indent="0">
              <a:buNone/>
            </a:pPr>
            <a:r>
              <a:rPr lang="cs-CZ" sz="2000" b="1" dirty="0"/>
              <a:t> </a:t>
            </a:r>
            <a:endParaRPr lang="cs-CZ" sz="2000" dirty="0"/>
          </a:p>
          <a:p>
            <a:r>
              <a:rPr lang="cs-CZ" sz="2000" b="1" dirty="0"/>
              <a:t>Vyhledávání založeno na principu vyhledávače, ale jde vyhledávat i podle oborů.</a:t>
            </a:r>
            <a:endParaRPr lang="cs-CZ" sz="2000" dirty="0"/>
          </a:p>
          <a:p>
            <a:pPr marL="0" indent="0">
              <a:buNone/>
            </a:pPr>
            <a:r>
              <a:rPr lang="cs-CZ" sz="2000" b="1" dirty="0"/>
              <a:t> </a:t>
            </a:r>
            <a:endParaRPr lang="cs-CZ" sz="2000" dirty="0"/>
          </a:p>
          <a:p>
            <a:r>
              <a:rPr lang="cs-CZ" sz="2000" b="1" dirty="0"/>
              <a:t>V otevřeném dokumentu se dají také vyhledávat klíčová slova.</a:t>
            </a:r>
            <a:endParaRPr lang="cs-CZ" sz="2000" dirty="0"/>
          </a:p>
          <a:p>
            <a:pPr marL="360000" indent="0">
              <a:buNone/>
            </a:pPr>
            <a:endParaRPr lang="cs-CZ" sz="1200" baseline="30000" dirty="0"/>
          </a:p>
        </p:txBody>
      </p:sp>
    </p:spTree>
    <p:extLst>
      <p:ext uri="{BB962C8B-B14F-4D97-AF65-F5344CB8AC3E}">
        <p14:creationId xmlns:p14="http://schemas.microsoft.com/office/powerpoint/2010/main" val="348939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467545" y="418787"/>
            <a:ext cx="8012880" cy="561942"/>
          </a:xfrm>
        </p:spPr>
        <p:txBody>
          <a:bodyPr lIns="0" tIns="0" rIns="0" bIns="0" anchor="t"/>
          <a:lstStyle/>
          <a:p>
            <a:pPr algn="l" eaLnBrk="1" hangingPunct="1"/>
            <a:endParaRPr lang="cs-CZ" sz="2800" b="1" dirty="0" smtClean="0">
              <a:solidFill>
                <a:srgbClr val="CE37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36753" y="1052736"/>
            <a:ext cx="8229600" cy="4525963"/>
          </a:xfrm>
        </p:spPr>
        <p:txBody>
          <a:bodyPr/>
          <a:lstStyle/>
          <a:p>
            <a:r>
              <a:rPr lang="cs-CZ" sz="1600" b="1" dirty="0"/>
              <a:t>Ve studovně časopisů Adobe Digital </a:t>
            </a:r>
            <a:r>
              <a:rPr lang="cs-CZ" sz="1600" b="1" dirty="0" err="1"/>
              <a:t>Editions</a:t>
            </a:r>
            <a:r>
              <a:rPr lang="cs-CZ" sz="1600" b="1" dirty="0"/>
              <a:t> není a na terminálech ve volném výběru na 3. NP Adobe Digital </a:t>
            </a:r>
            <a:r>
              <a:rPr lang="cs-CZ" sz="1600" b="1" dirty="0" err="1"/>
              <a:t>Editions</a:t>
            </a:r>
            <a:r>
              <a:rPr lang="cs-CZ" sz="1600" b="1" dirty="0"/>
              <a:t> je. </a:t>
            </a:r>
            <a:r>
              <a:rPr lang="cs-CZ" sz="1600" b="1" dirty="0" smtClean="0"/>
              <a:t>Při otevírání staženého dokumentu volit </a:t>
            </a:r>
            <a:r>
              <a:rPr lang="cs-CZ" sz="1600" b="1" dirty="0"/>
              <a:t>možnost Autorizovat </a:t>
            </a:r>
            <a:r>
              <a:rPr lang="cs-CZ" sz="1600" b="1" dirty="0" err="1"/>
              <a:t>without</a:t>
            </a:r>
            <a:r>
              <a:rPr lang="cs-CZ" sz="1600" b="1" dirty="0"/>
              <a:t> Adobe ID.</a:t>
            </a:r>
            <a:endParaRPr lang="cs-CZ" sz="1600" dirty="0"/>
          </a:p>
          <a:p>
            <a:pPr marL="360000" indent="0">
              <a:buNone/>
            </a:pPr>
            <a:endParaRPr lang="cs-CZ" sz="1600" baseline="30000" dirty="0" smtClean="0"/>
          </a:p>
          <a:p>
            <a:pPr marL="360000" indent="0">
              <a:buNone/>
            </a:pPr>
            <a:r>
              <a:rPr lang="cs-CZ" sz="1600" dirty="0"/>
              <a:t>Pozn. </a:t>
            </a:r>
            <a:r>
              <a:rPr lang="cs-CZ" sz="1600" dirty="0"/>
              <a:t>Autorizace pomocí ADOBE ID je </a:t>
            </a:r>
            <a:r>
              <a:rPr lang="cs-CZ" sz="1600" dirty="0" smtClean="0"/>
              <a:t>nutná pro přenos formátu (souboru) do jiného zařízení.</a:t>
            </a:r>
          </a:p>
          <a:p>
            <a:pPr marL="360000" indent="0">
              <a:buNone/>
            </a:pPr>
            <a:endParaRPr lang="cs-CZ" sz="1600" dirty="0"/>
          </a:p>
          <a:p>
            <a:r>
              <a:rPr lang="cs-CZ" sz="1600" b="1" u="sng" dirty="0" smtClean="0"/>
              <a:t>Tipy na vyhledávání:</a:t>
            </a:r>
          </a:p>
          <a:p>
            <a:pPr marL="531450" indent="-171450">
              <a:buFontTx/>
              <a:buChar char="-"/>
            </a:pPr>
            <a:r>
              <a:rPr lang="cs-CZ" sz="1600" dirty="0" smtClean="0"/>
              <a:t>Zadávat název do </a:t>
            </a:r>
            <a:r>
              <a:rPr lang="en-US" sz="1600" dirty="0" smtClean="0"/>
              <a:t>“”</a:t>
            </a:r>
          </a:p>
          <a:p>
            <a:pPr marL="531450" indent="-171450">
              <a:buFontTx/>
              <a:buChar char="-"/>
            </a:pPr>
            <a:r>
              <a:rPr lang="cs-CZ" sz="1600" dirty="0" smtClean="0"/>
              <a:t>Knihy jsou řazeny podle relevance.</a:t>
            </a:r>
          </a:p>
          <a:p>
            <a:pPr marL="531450" indent="-171450">
              <a:buFontTx/>
              <a:buChar char="-"/>
            </a:pPr>
            <a:r>
              <a:rPr lang="cs-CZ" sz="1600" dirty="0" smtClean="0"/>
              <a:t>Vpravo jsou další možnosti řazení</a:t>
            </a:r>
          </a:p>
          <a:p>
            <a:pPr marL="531450" indent="-171450">
              <a:buFontTx/>
              <a:buChar char="-"/>
            </a:pPr>
            <a:endParaRPr lang="cs-CZ" sz="1600" dirty="0" smtClean="0"/>
          </a:p>
          <a:p>
            <a:pPr marL="531450" indent="-171450">
              <a:buFontTx/>
              <a:buChar char="-"/>
            </a:pPr>
            <a:endParaRPr lang="cs-CZ" sz="1600" dirty="0"/>
          </a:p>
          <a:p>
            <a:pPr marL="360000" indent="0">
              <a:buNone/>
            </a:pPr>
            <a:r>
              <a:rPr lang="cs-CZ" sz="1600" b="1" u="sng" dirty="0" smtClean="0"/>
              <a:t>Pokročilé vyhledávání:</a:t>
            </a:r>
          </a:p>
          <a:p>
            <a:pPr marL="531450" indent="-171450">
              <a:buFontTx/>
              <a:buChar char="-"/>
            </a:pPr>
            <a:r>
              <a:rPr lang="cs-CZ" sz="1600" dirty="0" smtClean="0"/>
              <a:t>U pokročilého zadávání se dají používat operátory AND, OR, NOT</a:t>
            </a:r>
          </a:p>
          <a:p>
            <a:pPr marL="531450" indent="-171450">
              <a:buFontTx/>
              <a:buChar char="-"/>
            </a:pPr>
            <a:r>
              <a:rPr lang="cs-CZ" sz="1600" dirty="0" smtClean="0"/>
              <a:t>Dají se přidávat řádky</a:t>
            </a:r>
          </a:p>
          <a:p>
            <a:pPr marL="531450" indent="-171450">
              <a:buFontTx/>
              <a:buChar char="-"/>
            </a:pPr>
            <a:r>
              <a:rPr lang="cs-CZ" sz="1600" dirty="0" smtClean="0"/>
              <a:t>Doslovné vyhledávání např. dog x </a:t>
            </a:r>
            <a:r>
              <a:rPr lang="cs-CZ" sz="1600" dirty="0" err="1" smtClean="0"/>
              <a:t>dogs</a:t>
            </a:r>
            <a:endParaRPr lang="cs-CZ" sz="1600" dirty="0" smtClean="0"/>
          </a:p>
          <a:p>
            <a:pPr marL="531450" indent="-171450">
              <a:buFontTx/>
              <a:buChar char="-"/>
            </a:pPr>
            <a:r>
              <a:rPr lang="cs-CZ" sz="1600" dirty="0" smtClean="0"/>
              <a:t>Dá se používat i </a:t>
            </a:r>
            <a:r>
              <a:rPr lang="cs-CZ" sz="1600" dirty="0" err="1" smtClean="0"/>
              <a:t>proximitní</a:t>
            </a:r>
            <a:r>
              <a:rPr lang="cs-CZ" sz="1600" dirty="0" smtClean="0"/>
              <a:t> operátor WITHIN</a:t>
            </a:r>
            <a:r>
              <a:rPr lang="cs-CZ" sz="1600" baseline="30000" dirty="0" smtClean="0"/>
              <a:t>*)</a:t>
            </a:r>
            <a:r>
              <a:rPr lang="cs-CZ" sz="1600" dirty="0" smtClean="0"/>
              <a:t> (př. WITHIN-5)</a:t>
            </a:r>
          </a:p>
          <a:p>
            <a:pPr marL="360000" indent="0">
              <a:buNone/>
            </a:pPr>
            <a:endParaRPr lang="cs-CZ" sz="800" baseline="30000" smtClean="0"/>
          </a:p>
          <a:p>
            <a:pPr marL="360000" indent="0">
              <a:buNone/>
            </a:pPr>
            <a:r>
              <a:rPr lang="cs-CZ" sz="800" baseline="30000" smtClean="0"/>
              <a:t>*)</a:t>
            </a:r>
            <a:r>
              <a:rPr lang="cs-CZ" sz="800" smtClean="0"/>
              <a:t> </a:t>
            </a:r>
            <a:r>
              <a:rPr lang="cs-CZ" sz="800" dirty="0" smtClean="0"/>
              <a:t>vyhledaný </a:t>
            </a:r>
            <a:r>
              <a:rPr lang="cs-CZ" sz="800" dirty="0"/>
              <a:t>záznam bude obsahovat daná slova </a:t>
            </a:r>
            <a:r>
              <a:rPr lang="cs-CZ" sz="800" i="1" dirty="0"/>
              <a:t>vzdálená určitým počtem (</a:t>
            </a:r>
            <a:r>
              <a:rPr lang="cs-CZ" sz="800" dirty="0"/>
              <a:t>n</a:t>
            </a:r>
            <a:r>
              <a:rPr lang="cs-CZ" sz="800" i="1" dirty="0"/>
              <a:t>) slov v pořadí, v jakém </a:t>
            </a:r>
            <a:r>
              <a:rPr lang="cs-CZ" sz="800" i="1"/>
              <a:t>byla </a:t>
            </a:r>
            <a:r>
              <a:rPr lang="cs-CZ" sz="800" i="1" smtClean="0"/>
              <a:t>zapsána</a:t>
            </a:r>
            <a:endParaRPr lang="cs-CZ" sz="1200" dirty="0" smtClean="0"/>
          </a:p>
        </p:txBody>
      </p:sp>
    </p:spTree>
    <p:extLst>
      <p:ext uri="{BB962C8B-B14F-4D97-AF65-F5344CB8AC3E}">
        <p14:creationId xmlns:p14="http://schemas.microsoft.com/office/powerpoint/2010/main" val="133049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467545" y="194931"/>
            <a:ext cx="8012880" cy="497765"/>
          </a:xfrm>
        </p:spPr>
        <p:txBody>
          <a:bodyPr lIns="0" tIns="0" rIns="0" bIns="0" anchor="t"/>
          <a:lstStyle/>
          <a:p>
            <a:pPr algn="l" eaLnBrk="1" hangingPunct="1"/>
            <a:r>
              <a:rPr lang="cs-CZ" sz="2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Příklad pokročilého vyhledávání</a:t>
            </a:r>
            <a:endParaRPr lang="cs-CZ" sz="2800" b="1" dirty="0" smtClean="0">
              <a:solidFill>
                <a:srgbClr val="CE37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36753" y="1052736"/>
            <a:ext cx="8229600" cy="4525963"/>
          </a:xfrm>
        </p:spPr>
        <p:txBody>
          <a:bodyPr/>
          <a:lstStyle/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endParaRPr lang="cs-CZ" sz="1200" dirty="0" smtClean="0"/>
          </a:p>
          <a:p>
            <a:pPr marL="360000" indent="0">
              <a:buNone/>
            </a:pPr>
            <a:r>
              <a:rPr lang="cs-CZ" sz="1400" dirty="0" smtClean="0"/>
              <a:t>Před potvrzením zadaných výrazů se dá zvolit možnost </a:t>
            </a:r>
            <a:r>
              <a:rPr lang="cs-CZ" sz="1400" dirty="0" err="1" smtClean="0"/>
              <a:t>Any</a:t>
            </a:r>
            <a:r>
              <a:rPr lang="cs-CZ" sz="1400" dirty="0" smtClean="0"/>
              <a:t> nebo </a:t>
            </a:r>
            <a:r>
              <a:rPr lang="cs-CZ" sz="1400" dirty="0" err="1" smtClean="0"/>
              <a:t>All</a:t>
            </a:r>
            <a:r>
              <a:rPr lang="cs-CZ" sz="1400" dirty="0" smtClean="0"/>
              <a:t>.</a:t>
            </a:r>
          </a:p>
          <a:p>
            <a:pPr marL="531450" indent="-171450">
              <a:buFontTx/>
              <a:buChar char="-"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5" y="764704"/>
            <a:ext cx="8295322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30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2051720" y="2708920"/>
            <a:ext cx="5400600" cy="641780"/>
          </a:xfrm>
        </p:spPr>
        <p:txBody>
          <a:bodyPr lIns="0" tIns="0" rIns="0" bIns="0" anchor="t"/>
          <a:lstStyle/>
          <a:p>
            <a:pPr algn="l" eaLnBrk="1" hangingPunct="1"/>
            <a:r>
              <a:rPr lang="cs-CZ" sz="40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Děkuji za pozornost </a:t>
            </a:r>
            <a:r>
              <a:rPr lang="cs-CZ" sz="40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endParaRPr lang="cs-CZ" sz="4000" b="1" dirty="0" smtClean="0">
              <a:solidFill>
                <a:srgbClr val="CE37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14581" y="781359"/>
            <a:ext cx="3184105" cy="43204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00454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NTK">
      <a:dk1>
        <a:sysClr val="windowText" lastClr="000000"/>
      </a:dk1>
      <a:lt1>
        <a:sysClr val="window" lastClr="FFFFFF"/>
      </a:lt1>
      <a:dk2>
        <a:srgbClr val="CE3736"/>
      </a:dk2>
      <a:lt2>
        <a:srgbClr val="E8E8E8"/>
      </a:lt2>
      <a:accent1>
        <a:srgbClr val="CE3736"/>
      </a:accent1>
      <a:accent2>
        <a:srgbClr val="000000"/>
      </a:accent2>
      <a:accent3>
        <a:srgbClr val="7F7F7F"/>
      </a:accent3>
      <a:accent4>
        <a:srgbClr val="F2F2F2"/>
      </a:accent4>
      <a:accent5>
        <a:srgbClr val="595959"/>
      </a:accent5>
      <a:accent6>
        <a:srgbClr val="BFBFBF"/>
      </a:accent6>
      <a:hlink>
        <a:srgbClr val="CE3736"/>
      </a:hlink>
      <a:folHlink>
        <a:srgbClr val="595959"/>
      </a:folHlink>
    </a:clrScheme>
    <a:fontScheme name="NTK">
      <a:majorFont>
        <a:latin typeface="Univers Com 65 Bold"/>
        <a:ea typeface=""/>
        <a:cs typeface=""/>
      </a:majorFont>
      <a:minorFont>
        <a:latin typeface="Univers Com 55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5465</TotalTime>
  <Words>204</Words>
  <Application>Microsoft Office PowerPoint</Application>
  <PresentationFormat>Předvádění na obrazovce (4:3)</PresentationFormat>
  <Paragraphs>70</Paragraphs>
  <Slides>6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Arial</vt:lpstr>
      <vt:lpstr>Calibri</vt:lpstr>
      <vt:lpstr>Univers Com 55</vt:lpstr>
      <vt:lpstr>Univers Com 65 Bold</vt:lpstr>
      <vt:lpstr>Wingdings</vt:lpstr>
      <vt:lpstr>Motiv systému Office</vt:lpstr>
      <vt:lpstr>ebrary</vt:lpstr>
      <vt:lpstr>Prezentace aplikace PowerPoint</vt:lpstr>
      <vt:lpstr>Prezentace aplikace PowerPoint</vt:lpstr>
      <vt:lpstr>Prezentace aplikace PowerPoint</vt:lpstr>
      <vt:lpstr>Příklad pokročilého vyhledávání</vt:lpstr>
      <vt:lpstr>Děkuji za pozornost 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NTKalivoda</dc:creator>
  <cp:lastModifiedBy>Vojtěch Turek</cp:lastModifiedBy>
  <cp:revision>583</cp:revision>
  <cp:lastPrinted>2016-04-21T08:34:46Z</cp:lastPrinted>
  <dcterms:created xsi:type="dcterms:W3CDTF">2013-02-27T09:44:13Z</dcterms:created>
  <dcterms:modified xsi:type="dcterms:W3CDTF">2016-06-01T08:30:12Z</dcterms:modified>
</cp:coreProperties>
</file>