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CE373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98F4B5-B687-409B-9290-B29957D8C042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FC4D45F-360D-4B6B-ADAB-DEEBDBE85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30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994657-6409-47E8-A781-3DD1F1334F56}" type="datetimeFigureOut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741F357-F266-4999-8DEE-7CE9E04C73A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858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E40744-4EB6-4634-B813-4068FF701C08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4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6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7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1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4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4685F-8E6C-417C-BF84-748B1B23A6CC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9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1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3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45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7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3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6C21-FE67-47C4-8EFA-F08B9CDCAA9B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35EDD-B886-435E-AF19-2F05CA69EF3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67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4D97-CEFA-4183-8516-25AD1C56131E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DE7C5-4EB4-4459-89E1-C1C0B40828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06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06F0-D308-4A8E-8578-B688FEBCC7DF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007B8-CF62-4410-A27B-553FDE70CD9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50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76C9-AF19-4599-9000-6238C52539A9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BAA7A-73A2-4BED-9798-D304010580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41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D170-0E64-495C-81AF-11FE51F5F5AE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9134B-3523-4D30-AFB9-AFA1D50CB37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3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3988-9129-432F-A5FE-52BD21E80083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16703-4FB0-4885-8818-0963CC0425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1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5A37-3384-46AE-9667-DD48FF58160D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4719-9425-40A4-9F7A-4A0A01FC32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15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63FE-E225-4AED-9BFC-9F6637D0ACCA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F93B8-90AD-4873-900C-461A150F60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26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A332-531C-469B-9EFC-42E9D0F95DB2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71E8-FFB9-4E02-A257-5C648E8DF7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2761-EB63-41D5-8E0E-B67D0E144063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0C1B-F1FC-440C-8A99-9FEE82A92E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1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F181-70F1-424A-A771-635CA2E102CD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3EA3-063E-4447-8158-C1B09BF4A8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20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5F53D-55AB-46CC-8B0F-0E682E516AAE}" type="datetime1">
              <a:rPr lang="cs-CZ"/>
              <a:pPr>
                <a:defRPr/>
              </a:pPr>
              <a:t>14.4.2016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40ACFF-E88D-4F8B-84CC-31E4BF807C1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reklamace@techlib.c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klamace@techlib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8413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algn="l"/>
            <a:r>
              <a:rPr lang="cs-CZ" sz="4800" dirty="0" smtClean="0">
                <a:solidFill>
                  <a:srgbClr val="CE3736"/>
                </a:solidFill>
              </a:rPr>
              <a:t>Ztráty, zástavy, reklamace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088187" cy="1752600"/>
          </a:xfrm>
        </p:spPr>
        <p:txBody>
          <a:bodyPr lIns="0" tIns="0" rIns="0" bIns="0"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Kateřina Gromotovičová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4857"/>
          </a:xfrm>
          <a:prstGeom prst="rect">
            <a:avLst/>
          </a:prstGeom>
        </p:spPr>
      </p:pic>
      <p:sp>
        <p:nvSpPr>
          <p:cNvPr id="2055" name="Zástupný symbol pro datum 7"/>
          <p:cNvSpPr>
            <a:spLocks noGrp="1"/>
          </p:cNvSpPr>
          <p:nvPr>
            <p:ph type="dt" sz="quarter" idx="10"/>
          </p:nvPr>
        </p:nvSpPr>
        <p:spPr bwMode="auto">
          <a:xfrm>
            <a:off x="688975" y="62372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900" dirty="0" smtClean="0">
                <a:solidFill>
                  <a:srgbClr val="CE3736"/>
                </a:solidFill>
              </a:rPr>
              <a:t>14. 4</a:t>
            </a:r>
            <a:r>
              <a:rPr lang="cs-CZ" sz="900" dirty="0" smtClean="0">
                <a:solidFill>
                  <a:srgbClr val="CE3736"/>
                </a:solidFill>
              </a:rPr>
              <a:t>. </a:t>
            </a:r>
            <a:r>
              <a:rPr lang="cs-CZ" sz="900" smtClean="0">
                <a:solidFill>
                  <a:srgbClr val="CE3736"/>
                </a:solidFill>
              </a:rPr>
              <a:t>2016</a:t>
            </a:r>
            <a:endParaRPr lang="cs-CZ" sz="900" dirty="0">
              <a:solidFill>
                <a:srgbClr val="CE3736"/>
              </a:solidFill>
            </a:endParaRPr>
          </a:p>
        </p:txBody>
      </p:sp>
      <p:pic>
        <p:nvPicPr>
          <p:cNvPr id="2056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857250"/>
            <a:ext cx="143986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Tištěný protokol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10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3568" y="1140600"/>
            <a:ext cx="7798679" cy="538402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08720" y="5877272"/>
            <a:ext cx="432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 smtClean="0"/>
              <a:t>bude se trochu předělávat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665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Online protokol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11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5266928" cy="5073427"/>
          </a:xfrm>
        </p:spPr>
        <p:txBody>
          <a:bodyPr/>
          <a:lstStyle/>
          <a:p>
            <a:pPr marL="3429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 smtClean="0"/>
              <a:t>Po podání online formuláře, by měl zákazník donést na informace reklamovanou přílohu</a:t>
            </a:r>
          </a:p>
          <a:p>
            <a:pPr marL="3429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 smtClean="0"/>
              <a:t>Z </a:t>
            </a:r>
            <a:r>
              <a:rPr lang="cs-CZ" sz="2400" dirty="0" smtClean="0">
                <a:hlinkClick r:id="rId4"/>
              </a:rPr>
              <a:t>reklamace@techlib.cz</a:t>
            </a:r>
            <a:r>
              <a:rPr lang="cs-CZ" sz="2400" dirty="0" smtClean="0"/>
              <a:t> ověřit příchozí reklamační email (dohledá se podle jeho emailu)</a:t>
            </a:r>
          </a:p>
          <a:p>
            <a:pPr marL="3429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 smtClean="0"/>
              <a:t>Přílohu (špatné kopie či tisk) dát do obálky, na ni připsat ID + jméno zákazníka pro spárování reklamace s přílohou (dělá ICT)</a:t>
            </a:r>
          </a:p>
          <a:p>
            <a:pPr marL="3429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 smtClean="0"/>
              <a:t>Přílohu hodit do přihrádky ICT či přímo na odd. ICT</a:t>
            </a:r>
          </a:p>
          <a:p>
            <a:pPr marL="3429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400" dirty="0" smtClean="0"/>
              <a:t>Komunikace + potvrzení jde ze schránky </a:t>
            </a:r>
            <a:r>
              <a:rPr lang="cs-CZ" sz="2400" dirty="0" smtClean="0">
                <a:hlinkClick r:id="rId4"/>
              </a:rPr>
              <a:t>reklamace@techlib.cz</a:t>
            </a:r>
            <a:endParaRPr lang="cs-CZ" sz="2400" dirty="0" smtClean="0"/>
          </a:p>
          <a:p>
            <a:pPr marL="0" lvl="1" indent="0">
              <a:buClr>
                <a:srgbClr val="FF0000"/>
              </a:buClr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501" y="174791"/>
            <a:ext cx="3418256" cy="63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12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Clr>
                <a:srgbClr val="FF0000"/>
              </a:buClr>
            </a:pPr>
            <a:r>
              <a:rPr lang="cs-CZ" sz="2400" dirty="0" smtClean="0"/>
              <a:t>Náš web -</a:t>
            </a:r>
            <a:r>
              <a:rPr lang="en-US" sz="2400" dirty="0" smtClean="0"/>
              <a:t>&gt;</a:t>
            </a:r>
            <a:r>
              <a:rPr lang="cs-CZ" sz="2400" dirty="0" smtClean="0"/>
              <a:t> zákazník se přihlásí přes ikonu můj účet -</a:t>
            </a:r>
            <a:r>
              <a:rPr lang="en-US" sz="2400" dirty="0" smtClean="0"/>
              <a:t>&gt;</a:t>
            </a:r>
            <a:r>
              <a:rPr lang="cs-CZ" sz="2400" dirty="0" smtClean="0"/>
              <a:t> tiskový systém -</a:t>
            </a:r>
            <a:r>
              <a:rPr lang="en-US" sz="2400" dirty="0" smtClean="0"/>
              <a:t>&gt;</a:t>
            </a:r>
            <a:r>
              <a:rPr lang="cs-CZ" sz="2400" dirty="0" smtClean="0"/>
              <a:t> </a:t>
            </a:r>
            <a:r>
              <a:rPr lang="cs-CZ" sz="2400" dirty="0" err="1" smtClean="0"/>
              <a:t>job</a:t>
            </a:r>
            <a:r>
              <a:rPr lang="cs-CZ" sz="2400" dirty="0" smtClean="0"/>
              <a:t> list -</a:t>
            </a:r>
            <a:r>
              <a:rPr lang="en-US" sz="2400" dirty="0" smtClean="0"/>
              <a:t>&gt;</a:t>
            </a:r>
            <a:r>
              <a:rPr lang="cs-CZ" sz="2400" dirty="0" smtClean="0"/>
              <a:t> vybrat příslušnou úlohu a zjistit k ní informace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2" y="475503"/>
            <a:ext cx="1844546" cy="23599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57" y="3212976"/>
            <a:ext cx="2116164" cy="203605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953" y="1744069"/>
            <a:ext cx="5085490" cy="394329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517440"/>
            <a:ext cx="4487416" cy="1235261"/>
          </a:xfrm>
          <a:prstGeom prst="rect">
            <a:avLst/>
          </a:prstGeom>
        </p:spPr>
      </p:pic>
      <p:sp>
        <p:nvSpPr>
          <p:cNvPr id="12" name="Šipka dolů 11"/>
          <p:cNvSpPr/>
          <p:nvPr/>
        </p:nvSpPr>
        <p:spPr>
          <a:xfrm>
            <a:off x="1365982" y="3017998"/>
            <a:ext cx="261257" cy="317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335412" y="3176618"/>
            <a:ext cx="401217" cy="270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hnutá šipka 13"/>
          <p:cNvSpPr/>
          <p:nvPr/>
        </p:nvSpPr>
        <p:spPr>
          <a:xfrm>
            <a:off x="3765510" y="1009722"/>
            <a:ext cx="662474" cy="5808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13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55613"/>
            <a:ext cx="8229600" cy="5670551"/>
          </a:xfrm>
        </p:spPr>
        <p:txBody>
          <a:bodyPr/>
          <a:lstStyle/>
          <a:p>
            <a:pPr marL="285750" indent="-285750">
              <a:buClr>
                <a:srgbClr val="FF0000"/>
              </a:buClr>
            </a:pPr>
            <a:r>
              <a:rPr lang="cs-CZ" sz="2400" dirty="0" smtClean="0"/>
              <a:t>Storno – jen ti, co mají rozšířená práva</a:t>
            </a:r>
          </a:p>
          <a:p>
            <a:pPr marL="285750" indent="-285750">
              <a:buClr>
                <a:srgbClr val="FF0000"/>
              </a:buClr>
            </a:pPr>
            <a:r>
              <a:rPr lang="cs-CZ" sz="2400" dirty="0" smtClean="0"/>
              <a:t>Storno lhůta je 24 h =</a:t>
            </a:r>
            <a:r>
              <a:rPr lang="en-US" sz="2400" dirty="0" smtClean="0"/>
              <a:t>&gt;</a:t>
            </a:r>
            <a:r>
              <a:rPr lang="cs-CZ" sz="2400" dirty="0" smtClean="0"/>
              <a:t> více jak 24 h – peníze se mu vrátí, méně jak 24 h, peníze se mu nevrátí</a:t>
            </a:r>
          </a:p>
          <a:p>
            <a:pPr marL="285750" indent="-285750">
              <a:buClr>
                <a:srgbClr val="FF0000"/>
              </a:buClr>
            </a:pPr>
            <a:r>
              <a:rPr lang="cs-CZ" sz="2400" dirty="0" smtClean="0"/>
              <a:t>Zaplatit slouží k uhrazení poplatku před storno lhůtou</a:t>
            </a:r>
          </a:p>
          <a:p>
            <a:pPr marL="285750" indent="-285750">
              <a:buClr>
                <a:srgbClr val="FF0000"/>
              </a:buClr>
            </a:pPr>
            <a:r>
              <a:rPr lang="cs-CZ" sz="2400" dirty="0" smtClean="0"/>
              <a:t>Párování karet – přidání dalších čipových karet (nemusí být registrovaní)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13" y="2978614"/>
            <a:ext cx="8571396" cy="36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14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722313" y="2800350"/>
            <a:ext cx="7772400" cy="1362075"/>
          </a:xfrm>
        </p:spPr>
        <p:txBody>
          <a:bodyPr lIns="0" tIns="0" rIns="0" bIns="0"/>
          <a:lstStyle/>
          <a:p>
            <a:pPr algn="ctr"/>
            <a:r>
              <a:rPr lang="cs-CZ" sz="4800" dirty="0" smtClean="0">
                <a:solidFill>
                  <a:schemeClr val="tx2"/>
                </a:solidFill>
              </a:rPr>
              <a:t>Diskuze?</a:t>
            </a:r>
            <a:endParaRPr lang="cs-CZ" sz="4800" b="0" cap="non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lum bright="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8413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Nadpis 8"/>
          <p:cNvSpPr>
            <a:spLocks noGrp="1"/>
          </p:cNvSpPr>
          <p:nvPr>
            <p:ph type="title"/>
          </p:nvPr>
        </p:nvSpPr>
        <p:spPr>
          <a:xfrm>
            <a:off x="722313" y="2800350"/>
            <a:ext cx="7772400" cy="1362075"/>
          </a:xfrm>
        </p:spPr>
        <p:txBody>
          <a:bodyPr lIns="0" tIns="0" rIns="0" bIns="0"/>
          <a:lstStyle/>
          <a:p>
            <a:pPr algn="ctr"/>
            <a:r>
              <a:rPr lang="cs-CZ" sz="4800" b="0" cap="none" dirty="0" smtClean="0">
                <a:solidFill>
                  <a:schemeClr val="tx2"/>
                </a:solidFill>
              </a:rPr>
              <a:t>Děkuji za pozornost.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722313" y="4157663"/>
            <a:ext cx="7772400" cy="1500187"/>
          </a:xfrm>
        </p:spPr>
        <p:txBody>
          <a:bodyPr lIns="0" tIns="0" rIns="0" bIns="0"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5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Ztráty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lIns="0" tIns="0" rIns="0" bIns="0"/>
          <a:lstStyle/>
          <a:p>
            <a:pPr>
              <a:buClr>
                <a:srgbClr val="CE3736"/>
              </a:buClr>
            </a:pPr>
            <a:r>
              <a:rPr lang="cs-CZ" sz="2400" dirty="0" smtClean="0"/>
              <a:t>Je možnost, že se kniha najde? (prodloužit, napsat poznámku)</a:t>
            </a:r>
          </a:p>
          <a:p>
            <a:pPr>
              <a:buClr>
                <a:srgbClr val="CE3736"/>
              </a:buClr>
            </a:pPr>
            <a:r>
              <a:rPr lang="cs-CZ" sz="2400" dirty="0" smtClean="0"/>
              <a:t>Pokud ne, vypsat hlášení – nutný PODPIS zákazníka </a:t>
            </a:r>
          </a:p>
          <a:p>
            <a:pPr lvl="1">
              <a:buClr>
                <a:srgbClr val="CE3736"/>
              </a:buClr>
            </a:pPr>
            <a:r>
              <a:rPr lang="cs-CZ" sz="2000" dirty="0" smtClean="0"/>
              <a:t>Podívat se na regál</a:t>
            </a:r>
          </a:p>
          <a:p>
            <a:pPr lvl="1">
              <a:buClr>
                <a:srgbClr val="CE3736"/>
              </a:buClr>
            </a:pPr>
            <a:r>
              <a:rPr lang="cs-CZ" sz="2000" dirty="0" smtClean="0"/>
              <a:t>Ztrátu lze nahlásit přes email, telefonicky</a:t>
            </a:r>
          </a:p>
          <a:p>
            <a:pPr>
              <a:buClr>
                <a:srgbClr val="CE3736"/>
              </a:buClr>
            </a:pPr>
            <a:r>
              <a:rPr lang="cs-CZ" sz="2400" dirty="0" smtClean="0"/>
              <a:t>Vložit manipulační poplatek 200 Kč (nevratný)</a:t>
            </a:r>
          </a:p>
          <a:p>
            <a:pPr lvl="1">
              <a:buClr>
                <a:srgbClr val="CE3736"/>
              </a:buClr>
            </a:pPr>
            <a:r>
              <a:rPr lang="cs-CZ" sz="2000" dirty="0" smtClean="0"/>
              <a:t>U doplňkového materiálu je možné vložit jen 50 Kč</a:t>
            </a:r>
          </a:p>
          <a:p>
            <a:pPr lvl="2">
              <a:buClr>
                <a:srgbClr val="CE3736"/>
              </a:buClr>
            </a:pPr>
            <a:r>
              <a:rPr lang="cs-CZ" sz="1600" dirty="0" smtClean="0"/>
              <a:t>Ztráta CD / DVD také za 50 Kč a hlášení se nevypisuje</a:t>
            </a:r>
          </a:p>
          <a:p>
            <a:pPr>
              <a:buClr>
                <a:srgbClr val="CE3736"/>
              </a:buClr>
            </a:pPr>
            <a:r>
              <a:rPr lang="cs-CZ" sz="2400" dirty="0" smtClean="0"/>
              <a:t>Status MP, prodloužit o 30 dní</a:t>
            </a:r>
          </a:p>
          <a:p>
            <a:pPr>
              <a:buClr>
                <a:srgbClr val="CE3736"/>
              </a:buClr>
            </a:pPr>
            <a:r>
              <a:rPr lang="cs-CZ" sz="2400" dirty="0" smtClean="0"/>
              <a:t>Do 10 dnů bude zákazník kontaktován odpovědným pracovníkem</a:t>
            </a:r>
          </a:p>
          <a:p>
            <a:pPr>
              <a:buClr>
                <a:srgbClr val="CE3736"/>
              </a:buClr>
            </a:pPr>
            <a:r>
              <a:rPr lang="cs-CZ" sz="2400" dirty="0" smtClean="0"/>
              <a:t>Možnosti nahrazení:</a:t>
            </a:r>
          </a:p>
          <a:p>
            <a:pPr lvl="1">
              <a:buClr>
                <a:srgbClr val="CE3736"/>
              </a:buClr>
            </a:pPr>
            <a:r>
              <a:rPr lang="cs-CZ" sz="2000" dirty="0" smtClean="0"/>
              <a:t>Nový výtisk, proplacení kopie (proplacení původní ceny, jiná kniha)</a:t>
            </a:r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</a:t>
            </a:fld>
            <a:endParaRPr lang="cs-CZ" sz="900">
              <a:solidFill>
                <a:srgbClr val="CE37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Poznámka k výpůjčce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3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81" y="1347195"/>
            <a:ext cx="7011166" cy="3359781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0" y="3956170"/>
            <a:ext cx="3232182" cy="171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42" y="3956170"/>
            <a:ext cx="3563704" cy="171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Zástupný symbol pro obsah 12"/>
          <p:cNvPicPr>
            <a:picLocks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79" y="1118316"/>
            <a:ext cx="828791" cy="2247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Šipka doprava 1"/>
          <p:cNvSpPr/>
          <p:nvPr/>
        </p:nvSpPr>
        <p:spPr>
          <a:xfrm>
            <a:off x="7448647" y="236919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560474" y="4814133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4410401" y="4814133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425727" y="1949626"/>
            <a:ext cx="37648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72021" y="4391223"/>
            <a:ext cx="37648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314798" y="4364434"/>
            <a:ext cx="37648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7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Vložení manipulačního poplatku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4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4005063"/>
            <a:ext cx="7715200" cy="2271911"/>
          </a:xfrm>
        </p:spPr>
        <p:txBody>
          <a:bodyPr/>
          <a:lstStyle/>
          <a:p>
            <a:pPr>
              <a:buClr>
                <a:srgbClr val="CE3736"/>
              </a:buClr>
            </a:pPr>
            <a:r>
              <a:rPr lang="cs-CZ" sz="2400" dirty="0" smtClean="0"/>
              <a:t>Zkopírovat ČK ztráty -</a:t>
            </a:r>
            <a:r>
              <a:rPr lang="en-US" sz="2400" dirty="0" smtClean="0"/>
              <a:t>&gt;</a:t>
            </a:r>
            <a:r>
              <a:rPr lang="cs-CZ" sz="2400" dirty="0" smtClean="0"/>
              <a:t> Poplatky -</a:t>
            </a:r>
            <a:r>
              <a:rPr lang="en-US" sz="2400" dirty="0" smtClean="0"/>
              <a:t>&gt;</a:t>
            </a:r>
            <a:r>
              <a:rPr lang="cs-CZ" sz="2400" dirty="0" smtClean="0"/>
              <a:t> Nová -</a:t>
            </a:r>
            <a:r>
              <a:rPr lang="en-US" sz="2400" dirty="0" smtClean="0"/>
              <a:t>&gt;</a:t>
            </a:r>
            <a:r>
              <a:rPr lang="cs-CZ" sz="2400" dirty="0" smtClean="0"/>
              <a:t> Vložit ČK ztráty + enter</a:t>
            </a:r>
          </a:p>
          <a:p>
            <a:pPr>
              <a:buClr>
                <a:srgbClr val="CE3736"/>
              </a:buClr>
            </a:pPr>
            <a:r>
              <a:rPr lang="cs-CZ" sz="2400" dirty="0" smtClean="0"/>
              <a:t>Přes ikonu šipky u parametru platby vybrat „9952“ -</a:t>
            </a:r>
            <a:r>
              <a:rPr lang="en-US" sz="2400" dirty="0" smtClean="0"/>
              <a:t>&gt;</a:t>
            </a:r>
            <a:r>
              <a:rPr lang="cs-CZ" sz="2400" dirty="0" smtClean="0"/>
              <a:t> OK</a:t>
            </a:r>
          </a:p>
          <a:p>
            <a:pPr lvl="1">
              <a:buClr>
                <a:srgbClr val="CE3736"/>
              </a:buClr>
            </a:pPr>
            <a:r>
              <a:rPr lang="cs-CZ" sz="2000" dirty="0" smtClean="0"/>
              <a:t>U doplňkového sortimentu a ztráty CD / DVD lze pak při vložení „9952“ u souhrnu přepsat na 50 Kč a dát OK</a:t>
            </a:r>
          </a:p>
          <a:p>
            <a:endParaRPr lang="cs-CZ" sz="1800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23" y="911226"/>
            <a:ext cx="7614786" cy="2320130"/>
          </a:xfrm>
          <a:prstGeom prst="rect">
            <a:avLst/>
          </a:prstGeom>
        </p:spPr>
      </p:pic>
      <p:pic>
        <p:nvPicPr>
          <p:cNvPr id="20" name="Obrázek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3" y="2108337"/>
            <a:ext cx="2747726" cy="166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16890"/>
            <a:ext cx="3280049" cy="167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07" y="2304420"/>
            <a:ext cx="2092803" cy="138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Šipka doprava 22"/>
          <p:cNvSpPr/>
          <p:nvPr/>
        </p:nvSpPr>
        <p:spPr>
          <a:xfrm>
            <a:off x="468211" y="2832435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>
            <a:off x="3203848" y="284410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6641885" y="285447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1583891" y="1713267"/>
            <a:ext cx="216024" cy="274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808063" y="1496862"/>
            <a:ext cx="217792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1</a:t>
            </a:r>
            <a:endParaRPr lang="cs-CZ" sz="12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57199" y="2534889"/>
            <a:ext cx="192523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203848" y="2555436"/>
            <a:ext cx="192523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3</a:t>
            </a:r>
            <a:endParaRPr lang="cs-CZ" sz="12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625073" y="2548504"/>
            <a:ext cx="192523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528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Status MP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5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>
              <a:buClr>
                <a:srgbClr val="FF0000"/>
              </a:buClr>
            </a:pPr>
            <a:r>
              <a:rPr lang="cs-CZ" sz="2400" dirty="0" err="1" smtClean="0"/>
              <a:t>Aleph</a:t>
            </a:r>
            <a:r>
              <a:rPr lang="cs-CZ" sz="2400" dirty="0" smtClean="0"/>
              <a:t> katalogizace -</a:t>
            </a:r>
            <a:r>
              <a:rPr lang="en-US" sz="2400" dirty="0" smtClean="0"/>
              <a:t>&gt; </a:t>
            </a:r>
            <a:r>
              <a:rPr lang="cs-CZ" sz="2400" dirty="0" smtClean="0"/>
              <a:t>2. Všeobecné </a:t>
            </a:r>
            <a:r>
              <a:rPr lang="cs-CZ" sz="2400" dirty="0" err="1" smtClean="0"/>
              <a:t>inf</a:t>
            </a:r>
            <a:r>
              <a:rPr lang="cs-CZ" sz="2400" dirty="0" smtClean="0"/>
              <a:t>. (1) -</a:t>
            </a:r>
            <a:r>
              <a:rPr lang="en-US" sz="2400" dirty="0" smtClean="0"/>
              <a:t>&gt;</a:t>
            </a:r>
            <a:r>
              <a:rPr lang="cs-CZ" sz="2400" dirty="0" smtClean="0"/>
              <a:t> </a:t>
            </a:r>
            <a:r>
              <a:rPr lang="cs-CZ" sz="2400" dirty="0" err="1" smtClean="0"/>
              <a:t>Stat.zprac.jedn</a:t>
            </a:r>
            <a:r>
              <a:rPr lang="cs-CZ" sz="2400" dirty="0" smtClean="0"/>
              <a:t>.: -</a:t>
            </a:r>
            <a:r>
              <a:rPr lang="en-US" sz="2400" dirty="0" smtClean="0"/>
              <a:t>&gt;</a:t>
            </a:r>
            <a:r>
              <a:rPr lang="cs-CZ" sz="2400" dirty="0" smtClean="0"/>
              <a:t> MP -</a:t>
            </a:r>
            <a:r>
              <a:rPr lang="en-US" sz="2400" dirty="0" smtClean="0"/>
              <a:t>&gt;</a:t>
            </a:r>
            <a:r>
              <a:rPr lang="cs-CZ" sz="2400" dirty="0" smtClean="0"/>
              <a:t> dvojklik a aktualizovat</a:t>
            </a:r>
          </a:p>
          <a:p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389063"/>
            <a:ext cx="8451113" cy="36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Jak vypadá proces ztráty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6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400" dirty="0" smtClean="0"/>
              <a:t>Rozhodnutí vedoucí akvizice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Poslání dopisu zákazníkovi (+ email) o způsobu náhrady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Kopie dopisu je také na CP 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Náhrada: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Nový výtisk popř. jiná kniha - nepoškozená, </a:t>
            </a:r>
            <a:r>
              <a:rPr lang="cs-CZ" sz="2000" b="1" dirty="0" smtClean="0"/>
              <a:t>vypsat papír o předání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Kopie + proplacení původní ceny – cena je vložena v </a:t>
            </a:r>
            <a:r>
              <a:rPr lang="cs-CZ" sz="2000" dirty="0" err="1" smtClean="0"/>
              <a:t>Alephu</a:t>
            </a:r>
            <a:r>
              <a:rPr lang="cs-CZ" sz="2000" dirty="0" smtClean="0"/>
              <a:t> -</a:t>
            </a:r>
            <a:r>
              <a:rPr lang="en-US" sz="2000" dirty="0" smtClean="0"/>
              <a:t>&gt;</a:t>
            </a:r>
            <a:r>
              <a:rPr lang="cs-CZ" sz="2000" dirty="0" smtClean="0"/>
              <a:t> jestli zákazník uhradil částku či ne, zjistíte z položky Poplatky -</a:t>
            </a:r>
            <a:r>
              <a:rPr lang="en-US" sz="2000" dirty="0" smtClean="0"/>
              <a:t>&gt;</a:t>
            </a:r>
            <a:r>
              <a:rPr lang="cs-CZ" sz="2000" dirty="0" smtClean="0"/>
              <a:t> Aktivní / Historie / </a:t>
            </a:r>
            <a:r>
              <a:rPr lang="cs-CZ" sz="2000" dirty="0" err="1" smtClean="0"/>
              <a:t>Všchny</a:t>
            </a:r>
            <a:r>
              <a:rPr lang="cs-CZ" sz="2000" dirty="0" smtClean="0"/>
              <a:t> 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Po nahrazení, knihu vymaže z konta ODPOVĚDNÝ PRACOVNÍK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Nahrazená ztráta může být ve fondu 2 týdny až 3+ měsíců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0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Zástavy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7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400" dirty="0" smtClean="0"/>
              <a:t>Cizojazyčné knihy + přechodný pobyt – VŠCHT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Stanovení kauce: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Kniha od r. 2010 = dle její ceny, zaokrouhlená výše na stovky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Kniha do r. 2010 dle ceny kopie </a:t>
            </a:r>
            <a:r>
              <a:rPr lang="en-US" sz="2000" dirty="0" smtClean="0"/>
              <a:t>[</a:t>
            </a:r>
            <a:r>
              <a:rPr lang="cs-CZ" sz="2000" dirty="0" smtClean="0"/>
              <a:t>(počet stran/2*3)+150</a:t>
            </a:r>
            <a:r>
              <a:rPr lang="en-US" sz="2000" dirty="0"/>
              <a:t>]</a:t>
            </a:r>
            <a:endParaRPr lang="cs-CZ" sz="2000" dirty="0" smtClean="0"/>
          </a:p>
          <a:p>
            <a:pPr lvl="2">
              <a:buClr>
                <a:srgbClr val="FF0000"/>
              </a:buClr>
            </a:pPr>
            <a:r>
              <a:rPr lang="cs-CZ" sz="1600" dirty="0" smtClean="0"/>
              <a:t>Pokud je cena knihy vyšší než kopie, bere se cena knihy (vždy ta vyšší)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Měla by se ke kopii přičíst cena CD (50 Kč, diskety ne)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Postup půjčení: vypsat dohodu + lístky o přijetí a vrácení -</a:t>
            </a:r>
            <a:r>
              <a:rPr lang="en-US" sz="2400" dirty="0" smtClean="0"/>
              <a:t>&gt;</a:t>
            </a:r>
            <a:r>
              <a:rPr lang="cs-CZ" sz="2400" dirty="0" smtClean="0"/>
              <a:t> lístek o přijetí předá zákazník na pokladně a uhradí kauci -</a:t>
            </a:r>
            <a:r>
              <a:rPr lang="en-US" sz="2400" dirty="0" smtClean="0"/>
              <a:t>&gt; </a:t>
            </a:r>
            <a:r>
              <a:rPr lang="cs-CZ" sz="2400" dirty="0" smtClean="0"/>
              <a:t>udělat 2x kopii </a:t>
            </a:r>
            <a:r>
              <a:rPr lang="en-US" sz="2400" dirty="0" smtClean="0"/>
              <a:t>-&gt;</a:t>
            </a:r>
            <a:r>
              <a:rPr lang="cs-CZ" sz="2400" dirty="0" smtClean="0"/>
              <a:t> originál má zákazník -</a:t>
            </a:r>
            <a:r>
              <a:rPr lang="en-US" sz="2400" dirty="0" smtClean="0"/>
              <a:t>&gt;</a:t>
            </a:r>
            <a:r>
              <a:rPr lang="cs-CZ" sz="2400" dirty="0" smtClean="0"/>
              <a:t> zapsat do </a:t>
            </a:r>
            <a:r>
              <a:rPr lang="cs-CZ" sz="2400" dirty="0" err="1" smtClean="0"/>
              <a:t>excel</a:t>
            </a:r>
            <a:r>
              <a:rPr lang="cs-CZ" sz="2400" dirty="0" smtClean="0"/>
              <a:t>. tab. -</a:t>
            </a:r>
            <a:r>
              <a:rPr lang="en-US" sz="2400" dirty="0" smtClean="0"/>
              <a:t>&gt;</a:t>
            </a:r>
            <a:r>
              <a:rPr lang="cs-CZ" sz="2400" dirty="0" smtClean="0"/>
              <a:t> je nutné mít člověka s rozšířenými právy, aby vám knihu překonal + změnit datum výpůjčky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Postup vrácení: najít smlouvu -</a:t>
            </a:r>
            <a:r>
              <a:rPr lang="en-US" sz="2400" dirty="0" smtClean="0"/>
              <a:t>&gt;</a:t>
            </a:r>
            <a:r>
              <a:rPr lang="cs-CZ" sz="2400" dirty="0" smtClean="0"/>
              <a:t> předat lístek o vrácení -</a:t>
            </a:r>
            <a:r>
              <a:rPr lang="en-US" sz="2400" dirty="0" smtClean="0"/>
              <a:t>&gt;</a:t>
            </a:r>
            <a:r>
              <a:rPr lang="cs-CZ" sz="2400" dirty="0" smtClean="0"/>
              <a:t> knihu vrátit + zapsat do </a:t>
            </a:r>
            <a:r>
              <a:rPr lang="cs-CZ" sz="2400" dirty="0" err="1" smtClean="0"/>
              <a:t>excel</a:t>
            </a:r>
            <a:r>
              <a:rPr lang="cs-CZ" sz="2400" dirty="0" smtClean="0"/>
              <a:t>. tab.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0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Nález ztracených knih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8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400" dirty="0" smtClean="0"/>
              <a:t>Kniha má status MP=pravděpodobná ztráta a je na kontě zákazníka -</a:t>
            </a:r>
            <a:r>
              <a:rPr lang="en-US" sz="2400" dirty="0" smtClean="0"/>
              <a:t>&gt;</a:t>
            </a:r>
            <a:r>
              <a:rPr lang="cs-CZ" sz="2400" dirty="0" smtClean="0"/>
              <a:t> musí se předat pracovníkovi, který řeší ztráty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Kniha má status MP a není na kontě zákazníka, je možné v katalogizaci změnit status na „nezpracovává se“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Pro jistotu ji můžete odnést do katalogizace, aby ji zkontrolovali, jestli u ní nejsou změny (LCC, umístění apod.)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Kniha má status MI=ztráta, musí se vždy předat odpovědnému pracovníkovi; knihy jsou zapsané v seznamu úbytku a ztrát (MP není)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Knihy NTK – paní </a:t>
            </a:r>
            <a:r>
              <a:rPr lang="cs-CZ" sz="2000" dirty="0" err="1" smtClean="0"/>
              <a:t>Nindlová</a:t>
            </a:r>
            <a:r>
              <a:rPr lang="cs-CZ" sz="2000" dirty="0" smtClean="0"/>
              <a:t>, časopisy NTK – Zuzka </a:t>
            </a:r>
            <a:r>
              <a:rPr lang="cs-CZ" sz="2000" dirty="0" err="1" smtClean="0"/>
              <a:t>Burketová</a:t>
            </a:r>
            <a:endParaRPr lang="cs-CZ" sz="2000" dirty="0"/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Knihy + časopisy VŠCHT paní Rudolfová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Knihy + časopisy ÚOCHB (Haškovcová, </a:t>
            </a:r>
            <a:r>
              <a:rPr lang="cs-CZ" sz="2000" dirty="0" err="1" smtClean="0"/>
              <a:t>Záluská</a:t>
            </a:r>
            <a:r>
              <a:rPr lang="cs-CZ" sz="2000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0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Reklamace TS, RS a PS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9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400" dirty="0" smtClean="0"/>
              <a:t>Pokud nelze vyřešit problém na místě, může zákazník podat reklamaci -</a:t>
            </a:r>
            <a:r>
              <a:rPr lang="en-US" sz="2400" dirty="0" smtClean="0"/>
              <a:t>&gt;</a:t>
            </a:r>
            <a:r>
              <a:rPr lang="cs-CZ" sz="2400" dirty="0" smtClean="0"/>
              <a:t> online nebo tištěnou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Tištěná verze: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Vypsat formulář (údaje o zákazníkovi + problém + údaje z informačních systémů + knihovník, který převzal reklamaci)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Přiřadit číslo reklamace z </a:t>
            </a:r>
            <a:r>
              <a:rPr lang="cs-CZ" sz="2000" dirty="0" err="1" smtClean="0"/>
              <a:t>excel</a:t>
            </a:r>
            <a:r>
              <a:rPr lang="cs-CZ" sz="2000" dirty="0" smtClean="0"/>
              <a:t>. tabulky „rejstřík reklamací“ ve složce „REKLAMACE“ (pořadové číslo, jméno zákazníka a jeho ID a datum podání)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Odstřihne se lístek pro zákazníka, který se mu předá, zbytek se dá do obálky spolu se špatnými kopiemi / tiskem / kopií platebního dokladu apod.</a:t>
            </a:r>
          </a:p>
          <a:p>
            <a:pPr lvl="2">
              <a:buClr>
                <a:srgbClr val="FF0000"/>
              </a:buClr>
            </a:pPr>
            <a:r>
              <a:rPr lang="cs-CZ" sz="1600" dirty="0" smtClean="0"/>
              <a:t>Obálka se hodí do přihrádky na recepci pro ICT (můžete napsat na </a:t>
            </a:r>
            <a:r>
              <a:rPr lang="cs-CZ" sz="1600" dirty="0" smtClean="0">
                <a:hlinkClick r:id="rId4"/>
              </a:rPr>
              <a:t>reklamace@techlib.cz</a:t>
            </a:r>
            <a:r>
              <a:rPr lang="cs-CZ" sz="1600" dirty="0" smtClean="0"/>
              <a:t>) nebo přímo na oddělení ICT</a:t>
            </a:r>
          </a:p>
          <a:p>
            <a:pPr lvl="1">
              <a:buClr>
                <a:srgbClr val="FF0000"/>
              </a:buClr>
            </a:pPr>
            <a:r>
              <a:rPr lang="cs-CZ" sz="2000" dirty="0" smtClean="0"/>
              <a:t>Zamítnutí či vyhovení reklamace dává vědět PRACOVNÍK SLUŽEB ze schránky informací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Lhůtu na vyřešení reklamace má NTK 30 dní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5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e_NTK_MSOFF_2010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strategie_NTK_MSOFF_97_2003_NEW_LOGO</Template>
  <TotalTime>125</TotalTime>
  <Words>898</Words>
  <Application>Microsoft Office PowerPoint</Application>
  <PresentationFormat>Předvádění na obrazovce (4:3)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Univers Com 55</vt:lpstr>
      <vt:lpstr>Univers Com 65 Bold</vt:lpstr>
      <vt:lpstr>strategie_NTK_MSOFF_2010</vt:lpstr>
      <vt:lpstr>Ztráty, zástavy, reklamace</vt:lpstr>
      <vt:lpstr>Ztráty</vt:lpstr>
      <vt:lpstr>Poznámka k výpůjčce</vt:lpstr>
      <vt:lpstr>Vložení manipulačního poplatku</vt:lpstr>
      <vt:lpstr>Status MP</vt:lpstr>
      <vt:lpstr>Jak vypadá proces ztráty</vt:lpstr>
      <vt:lpstr>Zástavy</vt:lpstr>
      <vt:lpstr>Nález ztracených knih</vt:lpstr>
      <vt:lpstr>Reklamace TS, RS a PS</vt:lpstr>
      <vt:lpstr>Tištěný protokol</vt:lpstr>
      <vt:lpstr>Online protokol</vt:lpstr>
      <vt:lpstr>Prezentace aplikace PowerPoint</vt:lpstr>
      <vt:lpstr>Prezentace aplikace PowerPoint</vt:lpstr>
      <vt:lpstr>Diskuze?</vt:lpstr>
      <vt:lpstr>Děkuji za pozornost.</vt:lpstr>
    </vt:vector>
  </TitlesOfParts>
  <Company>NTK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Gromotovičová</dc:creator>
  <cp:lastModifiedBy>Kateřina Gromotovičová</cp:lastModifiedBy>
  <cp:revision>22</cp:revision>
  <dcterms:created xsi:type="dcterms:W3CDTF">2016-04-14T09:26:07Z</dcterms:created>
  <dcterms:modified xsi:type="dcterms:W3CDTF">2016-04-14T11:40:03Z</dcterms:modified>
</cp:coreProperties>
</file>