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2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3736"/>
    <a:srgbClr val="E4302A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5" autoAdjust="0"/>
    <p:restoredTop sz="94598" autoAdjust="0"/>
  </p:normalViewPr>
  <p:slideViewPr>
    <p:cSldViewPr>
      <p:cViewPr varScale="1">
        <p:scale>
          <a:sx n="126" d="100"/>
          <a:sy n="126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6153108-0BBE-49AB-9116-A9FAB0C3ED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284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1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10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11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12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13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14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15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16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2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3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4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5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6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7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8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BDCB3C-8277-4301-8671-2CC67BD98B1F}" type="slidenum">
              <a:rPr lang="cs-CZ" smtClean="0"/>
              <a:pPr eaLnBrk="1" hangingPunct="1"/>
              <a:t>9</a:t>
            </a:fld>
            <a:endParaRPr lang="cs-CZ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2397A-0220-4082-81D8-D0E7C79314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375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6ADF7-12E6-4F06-97E3-9B51256A9A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13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8B054-C1EB-4492-94F2-6873139A46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62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FF46-62F4-4F97-ADA4-4E8D1DBB3F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4749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B8ABD-932F-48DB-AE13-3F78F58B7D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88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32F1B-6A71-47E6-8DA9-D6FEC5C1807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896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1A8CA-2FCC-4E6D-9A85-9DFC8B5E03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807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48AC2-2470-4B59-A380-313ABD20A9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016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4A5C8-15A0-4B2F-855D-8D0E991908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83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ADA4F-3D2C-4D54-8173-57A175DD0B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4909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3976A-71EF-4A02-9D7E-249713B1B2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062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560B36C-B97B-4993-9CD0-F692FF2A4B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ramerius.techlib.cz/search/?collection=vc:c281e9a3-5a65-4700-b8c0-3da6c7b102c3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goo.gl/wo2k1q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summon.techlib.cz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ufind.techlib.cz/Search/Results?type=AllFields&amp;filter%5B%5D=digitized_facet%3A%22digitized%22" TargetMode="External"/><Relationship Id="rId5" Type="http://schemas.openxmlformats.org/officeDocument/2006/relationships/hyperlink" Target="https://vufind.techlib.cz/Record/000212046" TargetMode="External"/><Relationship Id="rId4" Type="http://schemas.openxmlformats.org/officeDocument/2006/relationships/hyperlink" Target="https://vufind.techlib.cz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tunes.apple.com/cz/app/kramerius/id1065771974?mt=8" TargetMode="External"/><Relationship Id="rId4" Type="http://schemas.openxmlformats.org/officeDocument/2006/relationships/hyperlink" Target="https://play.google.com/store/apps/details?id=cz.mzk.kramerius.app&amp;hl=c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k4.techlib.cz/" TargetMode="External"/><Relationship Id="rId4" Type="http://schemas.openxmlformats.org/officeDocument/2006/relationships/hyperlink" Target="http://kramerius.techlib.cz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1844675"/>
            <a:ext cx="7345363" cy="647700"/>
          </a:xfrm>
        </p:spPr>
        <p:txBody>
          <a:bodyPr/>
          <a:lstStyle/>
          <a:p>
            <a:pPr algn="l" eaLnBrk="1" hangingPunct="1">
              <a:lnSpc>
                <a:spcPct val="125000"/>
              </a:lnSpc>
            </a:pPr>
            <a:r>
              <a:rPr lang="cs-CZ" sz="2400" b="1" dirty="0" smtClean="0">
                <a:latin typeface="Univers Com 65 Bold" pitchFamily="32" charset="0"/>
              </a:rPr>
              <a:t>Digitální knihovna NTK</a:t>
            </a:r>
            <a:endParaRPr lang="cs-CZ" sz="2400" b="1" dirty="0" smtClean="0">
              <a:latin typeface="Univers Com 65 Bold" pitchFamily="32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2636838"/>
            <a:ext cx="7345363" cy="3671887"/>
          </a:xfrm>
        </p:spPr>
        <p:txBody>
          <a:bodyPr/>
          <a:lstStyle/>
          <a:p>
            <a:pPr algn="l" eaLnBrk="1" hangingPunct="1"/>
            <a:r>
              <a:rPr lang="cs-CZ" sz="1800" dirty="0" smtClean="0">
                <a:latin typeface="Univers Com 65 Bold" panose="020B0703030502020204" pitchFamily="34" charset="-18"/>
              </a:rPr>
              <a:t>v systému Kramerius</a:t>
            </a:r>
          </a:p>
          <a:p>
            <a:pPr algn="l" eaLnBrk="1" hangingPunct="1"/>
            <a:endParaRPr lang="cs-CZ" sz="1800" dirty="0">
              <a:latin typeface="Univers Com 55" pitchFamily="32" charset="0"/>
            </a:endParaRPr>
          </a:p>
          <a:p>
            <a:pPr algn="l" eaLnBrk="1" hangingPunct="1"/>
            <a:r>
              <a:rPr lang="cs-CZ" sz="1800" dirty="0" smtClean="0">
                <a:latin typeface="Univers Com 55" pitchFamily="32" charset="0"/>
              </a:rPr>
              <a:t>Jakub Řihák</a:t>
            </a:r>
          </a:p>
          <a:p>
            <a:pPr algn="l" eaLnBrk="1" hangingPunct="1"/>
            <a:r>
              <a:rPr lang="cs-CZ" sz="1800" dirty="0" smtClean="0">
                <a:latin typeface="Univers Com 55" pitchFamily="32" charset="0"/>
              </a:rPr>
              <a:t>oddělení ICT služeb</a:t>
            </a:r>
            <a:endParaRPr lang="cs-CZ" sz="1800" dirty="0" smtClean="0">
              <a:latin typeface="Univers Com 55" pitchFamily="32" charset="0"/>
            </a:endParaRPr>
          </a:p>
        </p:txBody>
      </p: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792163" y="1327151"/>
            <a:ext cx="7632700" cy="301625"/>
            <a:chOff x="521" y="1175"/>
            <a:chExt cx="4808" cy="190"/>
          </a:xfrm>
        </p:grpSpPr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521" y="1298"/>
              <a:ext cx="48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572" y="1229"/>
              <a:ext cx="91" cy="136"/>
              <a:chOff x="572" y="1229"/>
              <a:chExt cx="91" cy="136"/>
            </a:xfrm>
          </p:grpSpPr>
          <p:sp>
            <p:nvSpPr>
              <p:cNvPr id="2061" name="Line 9"/>
              <p:cNvSpPr>
                <a:spLocks noChangeShapeType="1"/>
              </p:cNvSpPr>
              <p:nvPr/>
            </p:nvSpPr>
            <p:spPr bwMode="auto">
              <a:xfrm>
                <a:off x="612" y="1229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62" name="Line 10"/>
              <p:cNvSpPr>
                <a:spLocks noChangeShapeType="1"/>
              </p:cNvSpPr>
              <p:nvPr/>
            </p:nvSpPr>
            <p:spPr bwMode="auto">
              <a:xfrm flipH="1">
                <a:off x="572" y="1237"/>
                <a:ext cx="91" cy="1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2057" name="Group 11"/>
            <p:cNvGrpSpPr>
              <a:grpSpLocks/>
            </p:cNvGrpSpPr>
            <p:nvPr/>
          </p:nvGrpSpPr>
          <p:grpSpPr bwMode="auto">
            <a:xfrm>
              <a:off x="5228" y="1223"/>
              <a:ext cx="91" cy="136"/>
              <a:chOff x="572" y="1229"/>
              <a:chExt cx="91" cy="136"/>
            </a:xfrm>
          </p:grpSpPr>
          <p:sp>
            <p:nvSpPr>
              <p:cNvPr id="2059" name="Line 12"/>
              <p:cNvSpPr>
                <a:spLocks noChangeShapeType="1"/>
              </p:cNvSpPr>
              <p:nvPr/>
            </p:nvSpPr>
            <p:spPr bwMode="auto">
              <a:xfrm>
                <a:off x="612" y="1229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60" name="Line 13"/>
              <p:cNvSpPr>
                <a:spLocks noChangeShapeType="1"/>
              </p:cNvSpPr>
              <p:nvPr/>
            </p:nvSpPr>
            <p:spPr bwMode="auto">
              <a:xfrm flipH="1">
                <a:off x="572" y="1237"/>
                <a:ext cx="91" cy="1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2058" name="Rectangle 14"/>
            <p:cNvSpPr>
              <a:spLocks noChangeArrowheads="1"/>
            </p:cNvSpPr>
            <p:nvPr/>
          </p:nvSpPr>
          <p:spPr bwMode="auto">
            <a:xfrm>
              <a:off x="2389" y="1175"/>
              <a:ext cx="1043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cs-CZ" sz="800">
                  <a:solidFill>
                    <a:schemeClr val="tx2"/>
                  </a:solidFill>
                  <a:latin typeface="Univers 55" pitchFamily="34" charset="0"/>
                </a:rPr>
                <a:t>210 mm</a:t>
              </a:r>
            </a:p>
          </p:txBody>
        </p:sp>
      </p:grp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01" y="326730"/>
            <a:ext cx="1440000" cy="9257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OCR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u většiny dokumentů je dostupný plný text vzniklý pomocí technologie OCR (</a:t>
            </a:r>
            <a:r>
              <a:rPr lang="cs-CZ" dirty="0" err="1" smtClean="0">
                <a:latin typeface="Univers Com 55" pitchFamily="32" charset="0"/>
              </a:rPr>
              <a:t>Optical</a:t>
            </a:r>
            <a:r>
              <a:rPr lang="cs-CZ" dirty="0" smtClean="0">
                <a:latin typeface="Univers Com 55" pitchFamily="32" charset="0"/>
              </a:rPr>
              <a:t> </a:t>
            </a:r>
            <a:r>
              <a:rPr lang="cs-CZ" dirty="0" err="1" smtClean="0">
                <a:latin typeface="Univers Com 55" pitchFamily="32" charset="0"/>
              </a:rPr>
              <a:t>Character</a:t>
            </a:r>
            <a:r>
              <a:rPr lang="cs-CZ" dirty="0" smtClean="0">
                <a:latin typeface="Univers Com 55" pitchFamily="32" charset="0"/>
              </a:rPr>
              <a:t> </a:t>
            </a:r>
            <a:r>
              <a:rPr lang="cs-CZ" dirty="0" err="1" smtClean="0">
                <a:latin typeface="Univers Com 55" pitchFamily="32" charset="0"/>
              </a:rPr>
              <a:t>Recognition</a:t>
            </a:r>
            <a:r>
              <a:rPr lang="cs-CZ" dirty="0" smtClean="0">
                <a:latin typeface="Univers Com 55" pitchFamily="32" charset="0"/>
              </a:rPr>
              <a:t>)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vezme se obrázek a textová informace na něm obsažená se převede znovu do textové podoby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záložka OCR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možné vykopírovat text (například kvůli citaci)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kvalita se různí, probíhala kontrola skript, u historických dokumentů ne až tak kvalitní</a:t>
            </a:r>
          </a:p>
          <a:p>
            <a:pPr lvl="2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faktory: druh písma, čistota stránky, formátování textu na stránce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slouží i k vyhledávání v dokumentu</a:t>
            </a:r>
          </a:p>
        </p:txBody>
      </p:sp>
    </p:spTree>
    <p:extLst>
      <p:ext uri="{BB962C8B-B14F-4D97-AF65-F5344CB8AC3E}">
        <p14:creationId xmlns:p14="http://schemas.microsoft.com/office/powerpoint/2010/main" val="237915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Virtuální sbírky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dostupné z hlavní stránky, záložka Virtuální sbírky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dokumenty součástí Digitální knihovny, ale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samostatné vyhledávání a procházení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možnost omezit přístup podle IP adresy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možnost sbírku opustit nebo ne – záleží na nastavení</a:t>
            </a:r>
          </a:p>
          <a:p>
            <a:pPr lvl="2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v NTK je možné je opustit</a:t>
            </a: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pro návrat z Virtuální sbírky – tlačítko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je možné odkazovat přímo na sbírku</a:t>
            </a: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(</a:t>
            </a:r>
            <a:r>
              <a:rPr lang="cs-CZ" dirty="0" smtClean="0">
                <a:latin typeface="Univers Com 55" pitchFamily="32" charset="0"/>
                <a:hlinkClick r:id="rId4"/>
              </a:rPr>
              <a:t>příklad</a:t>
            </a:r>
            <a:r>
              <a:rPr lang="cs-CZ" dirty="0" smtClean="0">
                <a:latin typeface="Univers Com 55" pitchFamily="32" charset="0"/>
              </a:rPr>
              <a:t>)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65 Bold" panose="020B0703030502020204" pitchFamily="34" charset="-18"/>
              </a:rPr>
              <a:t>Úkol: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anose="020B0603020202020204" pitchFamily="34" charset="-18"/>
              </a:rPr>
              <a:t> </a:t>
            </a:r>
            <a:r>
              <a:rPr lang="cs-CZ" dirty="0" smtClean="0">
                <a:latin typeface="Univers Com 55" panose="020B0603020202020204" pitchFamily="34" charset="-18"/>
              </a:rPr>
              <a:t>vstupte do libovolné virtuální sbírky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anose="020B0603020202020204" pitchFamily="34" charset="-18"/>
              </a:rPr>
              <a:t> </a:t>
            </a:r>
            <a:r>
              <a:rPr lang="cs-CZ" dirty="0" smtClean="0">
                <a:latin typeface="Univers Com 55" panose="020B0603020202020204" pitchFamily="34" charset="-18"/>
              </a:rPr>
              <a:t>zkuste vyhledat libovolný dokument</a:t>
            </a:r>
          </a:p>
        </p:txBody>
      </p:sp>
    </p:spTree>
    <p:extLst>
      <p:ext uri="{BB962C8B-B14F-4D97-AF65-F5344CB8AC3E}">
        <p14:creationId xmlns:p14="http://schemas.microsoft.com/office/powerpoint/2010/main" val="172401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Jak najít digitalizovaný dokument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>
                <a:latin typeface="Univers Com 55" pitchFamily="32" charset="0"/>
                <a:hlinkClick r:id="rId4"/>
              </a:rPr>
              <a:t>https://</a:t>
            </a:r>
            <a:r>
              <a:rPr lang="cs-CZ" dirty="0" smtClean="0">
                <a:latin typeface="Univers Com 55" pitchFamily="32" charset="0"/>
                <a:hlinkClick r:id="rId4"/>
              </a:rPr>
              <a:t>vufind.techlib.cz</a:t>
            </a:r>
            <a:endParaRPr lang="cs-CZ" dirty="0" smtClean="0">
              <a:latin typeface="Univers Com 55" pitchFamily="32" charset="0"/>
            </a:endParaRP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u vyhledaného záznamu odkaz – </a:t>
            </a:r>
            <a:r>
              <a:rPr lang="cs-CZ" dirty="0" smtClean="0">
                <a:latin typeface="Univers Com 55" pitchFamily="32" charset="0"/>
                <a:hlinkClick r:id="rId5"/>
              </a:rPr>
              <a:t>Digitalizovaný dokument</a:t>
            </a:r>
            <a:endParaRPr lang="cs-CZ" dirty="0" smtClean="0">
              <a:latin typeface="Univers Com 55" pitchFamily="32" charset="0"/>
            </a:endParaRP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faseta – </a:t>
            </a:r>
            <a:r>
              <a:rPr lang="cs-CZ" dirty="0" smtClean="0">
                <a:latin typeface="Univers Com 55" pitchFamily="32" charset="0"/>
                <a:hlinkClick r:id="rId6"/>
              </a:rPr>
              <a:t>Digitalizováno</a:t>
            </a:r>
            <a:endParaRPr lang="cs-CZ" dirty="0" smtClean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  <a:hlinkClick r:id="rId7"/>
              </a:rPr>
              <a:t>http://summon.techlib.cz</a:t>
            </a:r>
            <a:endParaRPr lang="cs-CZ" dirty="0" smtClean="0">
              <a:latin typeface="Univers Com 55" pitchFamily="32" charset="0"/>
            </a:endParaRP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faseta – „Plný text online“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strýček Google (</a:t>
            </a:r>
            <a:r>
              <a:rPr lang="cs-CZ" dirty="0">
                <a:latin typeface="Univers Com 55" pitchFamily="32" charset="0"/>
                <a:hlinkClick r:id="rId8"/>
              </a:rPr>
              <a:t>https://</a:t>
            </a:r>
            <a:r>
              <a:rPr lang="cs-CZ" dirty="0" smtClean="0">
                <a:latin typeface="Univers Com 55" pitchFamily="32" charset="0"/>
                <a:hlinkClick r:id="rId8"/>
              </a:rPr>
              <a:t>goo.gl/wo2k1q</a:t>
            </a:r>
            <a:r>
              <a:rPr lang="cs-CZ" dirty="0" smtClean="0">
                <a:latin typeface="Univers Com 55" pitchFamily="32" charset="0"/>
              </a:rPr>
              <a:t>)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vyhledávání přímo v Krameriovi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65 Bold" panose="020B0703030502020204" pitchFamily="34" charset="-18"/>
              </a:rPr>
              <a:t>Úkol: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anose="020B0603020202020204" pitchFamily="34" charset="-18"/>
              </a:rPr>
              <a:t> </a:t>
            </a:r>
            <a:r>
              <a:rPr lang="cs-CZ" dirty="0" smtClean="0">
                <a:latin typeface="Univers Com 55" panose="020B0603020202020204" pitchFamily="34" charset="-18"/>
              </a:rPr>
              <a:t>pokuste se najít ve </a:t>
            </a:r>
            <a:r>
              <a:rPr lang="cs-CZ" dirty="0" err="1" smtClean="0">
                <a:latin typeface="Univers Com 55" panose="020B0603020202020204" pitchFamily="34" charset="-18"/>
              </a:rPr>
              <a:t>VuFindu</a:t>
            </a:r>
            <a:r>
              <a:rPr lang="cs-CZ" dirty="0" smtClean="0">
                <a:latin typeface="Univers Com 55" panose="020B0603020202020204" pitchFamily="34" charset="-18"/>
              </a:rPr>
              <a:t> a v </a:t>
            </a:r>
            <a:r>
              <a:rPr lang="cs-CZ" dirty="0" err="1" smtClean="0">
                <a:latin typeface="Univers Com 55" panose="020B0603020202020204" pitchFamily="34" charset="-18"/>
              </a:rPr>
              <a:t>Summonu</a:t>
            </a:r>
            <a:r>
              <a:rPr lang="cs-CZ" dirty="0" smtClean="0">
                <a:latin typeface="Univers Com 55" panose="020B0603020202020204" pitchFamily="34" charset="-18"/>
              </a:rPr>
              <a:t> libovolný dokument dostupný online v Digitální knihovně NTK a otevřít si ho</a:t>
            </a:r>
          </a:p>
        </p:txBody>
      </p:sp>
    </p:spTree>
    <p:extLst>
      <p:ext uri="{BB962C8B-B14F-4D97-AF65-F5344CB8AC3E}">
        <p14:creationId xmlns:p14="http://schemas.microsoft.com/office/powerpoint/2010/main" val="155151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Požadavky na zaměstnance Služeb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nabízet elektronický obsah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vědět, zda dokument bude volně dostupný v Krameriovi či nikoliv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odkázat na vhodný druh přístupu (terminál, domácí PC / zabezpečený terminál)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poradit s uložením PDF / s tiskem části dokumentu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získávat zpětnou vazbu od zákazníka / nabádat zákazníky aby zpětnou vazbu poskytovali prostřednictvím Krameria)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dávat zpětnou vazbu správci Krameria</a:t>
            </a: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zapínat PC s Krameriem ve Studovně časopisů (zájem pouze ve výjimečných případech, ale to nevadí)</a:t>
            </a:r>
          </a:p>
        </p:txBody>
      </p:sp>
    </p:spTree>
    <p:extLst>
      <p:ext uri="{BB962C8B-B14F-4D97-AF65-F5344CB8AC3E}">
        <p14:creationId xmlns:p14="http://schemas.microsoft.com/office/powerpoint/2010/main" val="417262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Mobilní aplikace Kramerius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Kramerius je dostupný jako aplikace pro </a:t>
            </a:r>
            <a:r>
              <a:rPr lang="cs-CZ" dirty="0" smtClean="0">
                <a:latin typeface="Univers Com 55" pitchFamily="32" charset="0"/>
                <a:hlinkClick r:id="rId4"/>
              </a:rPr>
              <a:t>Android</a:t>
            </a:r>
            <a:r>
              <a:rPr lang="cs-CZ" dirty="0" smtClean="0">
                <a:latin typeface="Univers Com 55" pitchFamily="32" charset="0"/>
              </a:rPr>
              <a:t> i </a:t>
            </a:r>
            <a:r>
              <a:rPr lang="cs-CZ" dirty="0" err="1" smtClean="0">
                <a:latin typeface="Univers Com 55" pitchFamily="32" charset="0"/>
                <a:hlinkClick r:id="rId5"/>
              </a:rPr>
              <a:t>iOS</a:t>
            </a: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Přístup k dokumentům z několika knihoven (</a:t>
            </a:r>
            <a:r>
              <a:rPr lang="cs-CZ" dirty="0" smtClean="0">
                <a:latin typeface="Univers Com 65 Bold" panose="020B0703030502020204" pitchFamily="34" charset="-18"/>
              </a:rPr>
              <a:t>i NTK</a:t>
            </a:r>
            <a:r>
              <a:rPr lang="cs-CZ" dirty="0" smtClean="0">
                <a:latin typeface="Univers Com 55" pitchFamily="32" charset="0"/>
              </a:rPr>
              <a:t>)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Klientské rozhraní vytvořeno pro potřeby mobilních zařízení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Zdarma ke stažení</a:t>
            </a: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Nutná propagace u zákazníků – alternativní možnost přístupu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zatím jen k veřejným dokumentům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v budoucnu i k těm neveřejným (skripta, </a:t>
            </a:r>
            <a:r>
              <a:rPr lang="cs-CZ" dirty="0" err="1" smtClean="0">
                <a:latin typeface="Univers Com 55" pitchFamily="32" charset="0"/>
              </a:rPr>
              <a:t>atd</a:t>
            </a:r>
            <a:r>
              <a:rPr lang="cs-CZ" dirty="0" smtClean="0">
                <a:latin typeface="Univers Com 55" pitchFamily="32" charset="0"/>
              </a:rPr>
              <a:t>…)</a:t>
            </a: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 smtClean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Úkol: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nainstalovat si na </a:t>
            </a:r>
            <a:r>
              <a:rPr lang="cs-CZ" dirty="0" err="1" smtClean="0">
                <a:latin typeface="Univers Com 55" pitchFamily="32" charset="0"/>
              </a:rPr>
              <a:t>smartphone</a:t>
            </a:r>
            <a:r>
              <a:rPr lang="cs-CZ" dirty="0" smtClean="0">
                <a:latin typeface="Univers Com 55" pitchFamily="32" charset="0"/>
              </a:rPr>
              <a:t> s OS Android nebo </a:t>
            </a:r>
            <a:r>
              <a:rPr lang="cs-CZ" dirty="0" err="1" smtClean="0">
                <a:latin typeface="Univers Com 55" pitchFamily="32" charset="0"/>
              </a:rPr>
              <a:t>iOS</a:t>
            </a:r>
            <a:r>
              <a:rPr lang="cs-CZ" dirty="0" smtClean="0">
                <a:latin typeface="Univers Com 55" pitchFamily="32" charset="0"/>
              </a:rPr>
              <a:t> aplikaci Kramerius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vyzkoušet práci s Krameriem na </a:t>
            </a:r>
            <a:r>
              <a:rPr lang="cs-CZ" dirty="0" err="1" smtClean="0">
                <a:latin typeface="Univers Com 55" pitchFamily="32" charset="0"/>
              </a:rPr>
              <a:t>smartphonu</a:t>
            </a:r>
            <a:r>
              <a:rPr lang="cs-CZ" dirty="0" smtClean="0">
                <a:latin typeface="Univers Com 55" pitchFamily="32" charset="0"/>
              </a:rPr>
              <a:t> nebo tabletu</a:t>
            </a:r>
          </a:p>
        </p:txBody>
      </p:sp>
    </p:spTree>
    <p:extLst>
      <p:ext uri="{BB962C8B-B14F-4D97-AF65-F5344CB8AC3E}">
        <p14:creationId xmlns:p14="http://schemas.microsoft.com/office/powerpoint/2010/main" val="38662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Plány do budoucna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nové, hezčí a použitelnější uživatelské rozhraní (už se blíží)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zpřístupnění dokumentů v Krameriovi prostřednictvím mobilní aplikace Kramerius na </a:t>
            </a:r>
            <a:r>
              <a:rPr lang="cs-CZ" dirty="0" err="1" smtClean="0">
                <a:latin typeface="Univers Com 55" pitchFamily="32" charset="0"/>
              </a:rPr>
              <a:t>tabletech</a:t>
            </a:r>
            <a:r>
              <a:rPr lang="cs-CZ" dirty="0" smtClean="0">
                <a:latin typeface="Univers Com 55" pitchFamily="32" charset="0"/>
              </a:rPr>
              <a:t> v budově NTK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 motto:</a:t>
            </a:r>
          </a:p>
          <a:p>
            <a:pPr lvl="2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sz="1200" dirty="0" smtClean="0">
                <a:latin typeface="Univers Com 55" pitchFamily="32" charset="0"/>
              </a:rPr>
              <a:t>„Nechce se vám sedět u terminálu? Nevadí! Sedněte si s </a:t>
            </a:r>
            <a:r>
              <a:rPr lang="cs-CZ" sz="1200" dirty="0" err="1" smtClean="0">
                <a:latin typeface="Univers Com 55" pitchFamily="32" charset="0"/>
              </a:rPr>
              <a:t>tabletem</a:t>
            </a:r>
            <a:r>
              <a:rPr lang="cs-CZ" sz="1200" dirty="0" smtClean="0">
                <a:latin typeface="Univers Com 55" pitchFamily="32" charset="0"/>
              </a:rPr>
              <a:t> na pohovku!“</a:t>
            </a:r>
          </a:p>
        </p:txBody>
      </p:sp>
    </p:spTree>
    <p:extLst>
      <p:ext uri="{BB962C8B-B14F-4D97-AF65-F5344CB8AC3E}">
        <p14:creationId xmlns:p14="http://schemas.microsoft.com/office/powerpoint/2010/main" val="2056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Děkuji za pozornost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sz="1600" dirty="0" smtClean="0">
              <a:latin typeface="Univers Com 55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64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Úvod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  </a:t>
            </a:r>
            <a:r>
              <a:rPr lang="cs-CZ" dirty="0" smtClean="0">
                <a:latin typeface="Univers Com 55" pitchFamily="32" charset="0"/>
                <a:hlinkClick r:id="rId4"/>
              </a:rPr>
              <a:t>http://kramerius.techlib.cz</a:t>
            </a:r>
            <a:r>
              <a:rPr lang="cs-CZ" dirty="0" smtClean="0">
                <a:latin typeface="Univers Com 55" pitchFamily="32" charset="0"/>
              </a:rPr>
              <a:t> – </a:t>
            </a:r>
            <a:r>
              <a:rPr lang="cs-CZ" dirty="0" err="1" smtClean="0">
                <a:latin typeface="Univers Com 55" pitchFamily="32" charset="0"/>
              </a:rPr>
              <a:t>admin</a:t>
            </a:r>
            <a:r>
              <a:rPr lang="cs-CZ" dirty="0" smtClean="0">
                <a:latin typeface="Univers Com 55" pitchFamily="32" charset="0"/>
              </a:rPr>
              <a:t> i uživatelské rozhraní</a:t>
            </a: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  </a:t>
            </a:r>
            <a:r>
              <a:rPr lang="cs-CZ" dirty="0" smtClean="0">
                <a:latin typeface="Univers Com 55" pitchFamily="32" charset="0"/>
              </a:rPr>
              <a:t>techlib.cz: Projekty a inovace/Digitální knihovna -&gt;</a:t>
            </a: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  </a:t>
            </a:r>
            <a:r>
              <a:rPr lang="cs-CZ" dirty="0" smtClean="0">
                <a:latin typeface="Univers Com 55" pitchFamily="32" charset="0"/>
              </a:rPr>
              <a:t>bude fungovat i </a:t>
            </a:r>
            <a:r>
              <a:rPr lang="cs-CZ" dirty="0" smtClean="0">
                <a:latin typeface="Univers Com 55" pitchFamily="32" charset="0"/>
                <a:hlinkClick r:id="rId5"/>
              </a:rPr>
              <a:t>http://k4.techlib.cz</a:t>
            </a:r>
            <a:r>
              <a:rPr lang="cs-CZ" dirty="0" smtClean="0">
                <a:latin typeface="Univers Com 55" pitchFamily="32" charset="0"/>
              </a:rPr>
              <a:t>, ale není to preferovaná URL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  </a:t>
            </a:r>
            <a:r>
              <a:rPr lang="cs-CZ" dirty="0" smtClean="0">
                <a:latin typeface="Univers Com 55" pitchFamily="32" charset="0"/>
              </a:rPr>
              <a:t>Úkol: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otevřete si prohlížeč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zkuste si přístup do Krameria přes webové stránky NTK</a:t>
            </a: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None/>
            </a:pP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>
              <a:latin typeface="Univers Com 55" pitchFamily="3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682" y="3024415"/>
            <a:ext cx="1450843" cy="272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Uživatelské rozhraní – úvodní stránka 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vyhledávací pole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vyhledávání v </a:t>
            </a:r>
            <a:r>
              <a:rPr lang="cs-CZ" dirty="0" err="1" smtClean="0">
                <a:latin typeface="Univers Com 55" pitchFamily="32" charset="0"/>
              </a:rPr>
              <a:t>bib</a:t>
            </a:r>
            <a:r>
              <a:rPr lang="cs-CZ" dirty="0" smtClean="0">
                <a:latin typeface="Univers Com 55" pitchFamily="32" charset="0"/>
              </a:rPr>
              <a:t>. údajích i fulltextu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pokročilé vyhledávání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časová osa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záložky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Vybrané, Nejnovější, Nejžádanější, </a:t>
            </a:r>
            <a:r>
              <a:rPr lang="cs-CZ" dirty="0" smtClean="0">
                <a:latin typeface="Univers Com 65 Bold" panose="020B0703030502020204" pitchFamily="34" charset="-18"/>
              </a:rPr>
              <a:t>Virtuální sbírky</a:t>
            </a:r>
            <a:r>
              <a:rPr lang="cs-CZ" dirty="0" smtClean="0">
                <a:latin typeface="Univers Com 55" panose="020B0603020202020204" pitchFamily="34" charset="-18"/>
              </a:rPr>
              <a:t>, …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anose="020B0603020202020204" pitchFamily="34" charset="-18"/>
              </a:rPr>
              <a:t> </a:t>
            </a:r>
            <a:r>
              <a:rPr lang="cs-CZ" dirty="0" smtClean="0">
                <a:latin typeface="Univers Com 55" panose="020B0603020202020204" pitchFamily="34" charset="-18"/>
              </a:rPr>
              <a:t>Jazykové verze: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anose="020B0603020202020204" pitchFamily="34" charset="-18"/>
              </a:rPr>
              <a:t> </a:t>
            </a:r>
            <a:r>
              <a:rPr lang="cs-CZ" dirty="0" smtClean="0">
                <a:latin typeface="Univers Com 55" panose="020B0603020202020204" pitchFamily="34" charset="-18"/>
              </a:rPr>
              <a:t>česká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anose="020B0603020202020204" pitchFamily="34" charset="-18"/>
              </a:rPr>
              <a:t> </a:t>
            </a:r>
            <a:r>
              <a:rPr lang="cs-CZ" dirty="0" smtClean="0">
                <a:latin typeface="Univers Com 65 Bold" panose="020B0703030502020204" pitchFamily="34" charset="-18"/>
              </a:rPr>
              <a:t>anglická</a:t>
            </a:r>
            <a:endParaRPr lang="cs-CZ" dirty="0">
              <a:latin typeface="Univers Com 55" pitchFamily="32" charset="0"/>
            </a:endParaRPr>
          </a:p>
          <a:p>
            <a:pPr lvl="1">
              <a:spcBef>
                <a:spcPct val="20000"/>
              </a:spcBef>
              <a:buClr>
                <a:srgbClr val="CE3736"/>
              </a:buClr>
            </a:pPr>
            <a:endParaRPr lang="cs-CZ" dirty="0" smtClean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Úkol: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zadejte libovolný vyhledávací dotaz</a:t>
            </a:r>
            <a:endParaRPr lang="cs-CZ" dirty="0">
              <a:latin typeface="Univers Com 55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73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Výsledky vyhledávání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levá strana – fasety a časová osa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každý výběr rovnou omezí vyhledávání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centrální část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vyhledané dokumenty (náhledy + základní </a:t>
            </a:r>
            <a:r>
              <a:rPr lang="cs-CZ" dirty="0" err="1" smtClean="0">
                <a:latin typeface="Univers Com 55" pitchFamily="32" charset="0"/>
              </a:rPr>
              <a:t>bib</a:t>
            </a:r>
            <a:r>
              <a:rPr lang="cs-CZ" dirty="0" smtClean="0">
                <a:latin typeface="Univers Com 55" pitchFamily="32" charset="0"/>
              </a:rPr>
              <a:t>. </a:t>
            </a:r>
            <a:r>
              <a:rPr lang="cs-CZ" dirty="0" err="1" smtClean="0">
                <a:latin typeface="Univers Com 55" pitchFamily="32" charset="0"/>
              </a:rPr>
              <a:t>info</a:t>
            </a:r>
            <a:r>
              <a:rPr lang="cs-CZ" dirty="0" smtClean="0">
                <a:latin typeface="Univers Com 55" pitchFamily="32" charset="0"/>
              </a:rPr>
              <a:t>)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sbalené dokumenty (stránky, ročníky, čísla, …)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možnost řazení podle abecedy nebo relevance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možnost zobrazení jednoho nebo dvou sloupců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 smtClean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Úkol: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pomocí facet omezte vyhledávání na volně dostupné monografie z let 1800 – 1899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>
              <a:latin typeface="Univers Com 55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46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Prohlížení dokumentu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lišta s náhledy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levá strana - strom dokumentu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centrální část – náhled, popis, OCR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navigace v dokumentu, tlačítka u náhledu dokumentu</a:t>
            </a:r>
          </a:p>
          <a:p>
            <a:pPr>
              <a:spcBef>
                <a:spcPct val="20000"/>
              </a:spcBef>
              <a:buClr>
                <a:srgbClr val="CE3736"/>
              </a:buClr>
            </a:pPr>
            <a:endParaRPr lang="cs-CZ" dirty="0">
              <a:latin typeface="Univers Com 55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24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Práce s dokumentem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záložky nad stromem dokumentu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vyhledávání v dokumentu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akce dokumentu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Zobrazit </a:t>
            </a:r>
            <a:r>
              <a:rPr lang="cs-CZ" dirty="0" err="1" smtClean="0">
                <a:latin typeface="Univers Com 55" pitchFamily="32" charset="0"/>
              </a:rPr>
              <a:t>metadata</a:t>
            </a:r>
            <a:endParaRPr lang="cs-CZ" dirty="0" smtClean="0">
              <a:latin typeface="Univers Com 55" pitchFamily="32" charset="0"/>
            </a:endParaRP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Persistentní URL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Generování PDF / Tisk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Stáhnou originál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Zpětná vazba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Tisk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Vybrat a tisknout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související dokumenty</a:t>
            </a:r>
          </a:p>
        </p:txBody>
      </p:sp>
    </p:spTree>
    <p:extLst>
      <p:ext uri="{BB962C8B-B14F-4D97-AF65-F5344CB8AC3E}">
        <p14:creationId xmlns:p14="http://schemas.microsoft.com/office/powerpoint/2010/main" val="185504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Rozdíly v přístupu k dokumentům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NTK / domácí PC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NTK terminál / NTK PC ve studovně časopisů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65 Bold" panose="020B0703030502020204" pitchFamily="34" charset="-18"/>
              </a:rPr>
              <a:t>NTK terminál / NTK zabezpečený terminál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>
              <a:latin typeface="Univers Com 65 Bold" panose="020B0703030502020204" pitchFamily="34" charset="-18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65 Bold" panose="020B0703030502020204" pitchFamily="34" charset="-18"/>
              </a:rPr>
              <a:t> Úkol:</a:t>
            </a:r>
            <a:endParaRPr lang="cs-CZ" dirty="0" smtClean="0">
              <a:latin typeface="Univers Com 55" panose="020B0603020202020204" pitchFamily="34" charset="-18"/>
            </a:endParaRP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anose="020B0603020202020204" pitchFamily="34" charset="-18"/>
              </a:rPr>
              <a:t> </a:t>
            </a:r>
            <a:r>
              <a:rPr lang="cs-CZ" dirty="0" smtClean="0">
                <a:latin typeface="Univers Com 55" panose="020B0603020202020204" pitchFamily="34" charset="-18"/>
              </a:rPr>
              <a:t>najděte a otevřete si nějaký neveřejný dokument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anose="020B0603020202020204" pitchFamily="34" charset="-18"/>
              </a:rPr>
              <a:t> </a:t>
            </a:r>
            <a:r>
              <a:rPr lang="cs-CZ" dirty="0" smtClean="0">
                <a:latin typeface="Univers Com 55" panose="020B0603020202020204" pitchFamily="34" charset="-18"/>
              </a:rPr>
              <a:t>jak byste postupovali v případě, že vám zákazník řekne, že se mu zobrazila pouze informace o tom, že dokument není veřejně přístupný?</a:t>
            </a:r>
            <a:endParaRPr lang="cs-CZ" dirty="0">
              <a:latin typeface="Univers Com 65 Bold" panose="020B0703030502020204" pitchFamily="34" charset="-18"/>
            </a:endParaRPr>
          </a:p>
          <a:p>
            <a:pPr lvl="1">
              <a:spcBef>
                <a:spcPct val="20000"/>
              </a:spcBef>
              <a:buClr>
                <a:srgbClr val="CE3736"/>
              </a:buClr>
            </a:pPr>
            <a:endParaRPr lang="cs-CZ" dirty="0" smtClean="0">
              <a:latin typeface="Univers Com 65 Bold" panose="020B07030305020202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3771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Přístup k zabezpečenému terminálu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terminály na patrech – na ploše ikona Kramerius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přihlášení na „další terminál“ – po spuštění rovnou IE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stejný </a:t>
            </a:r>
            <a:r>
              <a:rPr lang="cs-CZ" dirty="0" err="1" smtClean="0">
                <a:latin typeface="Univers Com 55" pitchFamily="32" charset="0"/>
              </a:rPr>
              <a:t>login</a:t>
            </a:r>
            <a:r>
              <a:rPr lang="cs-CZ" dirty="0" smtClean="0">
                <a:latin typeface="Univers Com 55" pitchFamily="32" charset="0"/>
              </a:rPr>
              <a:t> jako prve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přístup ke „všem“ digitalizovaným dokumentům NTK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kromě nakladatelství Academia – ale v rámci propagace pšt!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Úkol: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err="1" smtClean="0">
                <a:latin typeface="Univers Com 55" pitchFamily="32" charset="0"/>
              </a:rPr>
              <a:t>přihlašte</a:t>
            </a:r>
            <a:r>
              <a:rPr lang="cs-CZ" dirty="0" smtClean="0">
                <a:latin typeface="Univers Com 55" pitchFamily="32" charset="0"/>
              </a:rPr>
              <a:t> se k terminálu a následně i k zabezpečenému terminálu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najděte neveřejný dokument v Krameriovi a otevřete si ho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endParaRPr lang="cs-CZ" dirty="0" smtClean="0">
              <a:latin typeface="Univers Com 65 Bold" panose="020B0703030502020204" pitchFamily="34" charset="-1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163" y="2636838"/>
            <a:ext cx="6667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357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611188" y="188913"/>
            <a:ext cx="7813675" cy="1439862"/>
            <a:chOff x="385" y="119"/>
            <a:chExt cx="4922" cy="907"/>
          </a:xfrm>
        </p:grpSpPr>
        <p:pic>
          <p:nvPicPr>
            <p:cNvPr id="3077" name="Picture 5" descr="NTK_logo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308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308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308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308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8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308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8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971550" y="1844675"/>
            <a:ext cx="734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125000"/>
              </a:lnSpc>
            </a:pPr>
            <a:r>
              <a:rPr lang="cs-CZ" sz="2400" b="1" dirty="0" smtClean="0">
                <a:solidFill>
                  <a:schemeClr val="tx2"/>
                </a:solidFill>
                <a:latin typeface="Univers Com 65 Bold" pitchFamily="32" charset="0"/>
              </a:rPr>
              <a:t>Ukládání PDF a tisk dokumentů na terminálu</a:t>
            </a:r>
            <a:endParaRPr lang="cs-CZ" sz="2400" b="1" dirty="0">
              <a:solidFill>
                <a:schemeClr val="tx2"/>
              </a:solidFill>
              <a:latin typeface="Univers Com 65 Bold" pitchFamily="32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971550" y="2636838"/>
            <a:ext cx="734536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vybrat rozsah stran pro generování PDF nebo tisk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akce dokumentu -&gt; Generování PDF nebo Tisk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65 Bold" panose="020B0703030502020204" pitchFamily="34" charset="-18"/>
              </a:rPr>
              <a:t>terminál</a:t>
            </a:r>
            <a:endParaRPr lang="cs-CZ" dirty="0">
              <a:latin typeface="Univers Com 65 Bold" panose="020B0703030502020204" pitchFamily="34" charset="-18"/>
            </a:endParaRP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ukládaní PDF + tisk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pouze pro veřejné dokumenty</a:t>
            </a:r>
            <a:endParaRPr lang="cs-CZ" dirty="0">
              <a:latin typeface="Univers Com 55" pitchFamily="32" charset="0"/>
            </a:endParaRP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 smtClean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65 Bold" panose="020B0703030502020204" pitchFamily="34" charset="-18"/>
              </a:rPr>
              <a:t>zabezpečený</a:t>
            </a:r>
            <a:r>
              <a:rPr lang="cs-CZ" dirty="0" smtClean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65 Bold" panose="020B0703030502020204" pitchFamily="34" charset="-18"/>
              </a:rPr>
              <a:t>terminál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pouze tisk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ale i </a:t>
            </a:r>
            <a:r>
              <a:rPr lang="cs-CZ" dirty="0" smtClean="0">
                <a:latin typeface="Univers Com 65 Bold" panose="020B0703030502020204" pitchFamily="34" charset="-18"/>
              </a:rPr>
              <a:t>neveřejné</a:t>
            </a:r>
            <a:r>
              <a:rPr lang="cs-CZ" dirty="0" smtClean="0">
                <a:latin typeface="Univers Com 55" pitchFamily="32" charset="0"/>
              </a:rPr>
              <a:t> dokumenty</a:t>
            </a:r>
          </a:p>
          <a:p>
            <a:pPr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65 Bold" panose="020B0703030502020204" pitchFamily="34" charset="-18"/>
              </a:rPr>
              <a:t>Úkol</a:t>
            </a:r>
            <a:r>
              <a:rPr lang="cs-CZ" dirty="0" smtClean="0">
                <a:latin typeface="Univers Com 55" pitchFamily="32" charset="0"/>
              </a:rPr>
              <a:t>:</a:t>
            </a:r>
          </a:p>
          <a:p>
            <a:pPr lvl="1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zkuste si vygenerovat část dokumentu v PDF a poslat nějaký dokument na tisk</a:t>
            </a:r>
          </a:p>
          <a:p>
            <a:pPr lvl="2">
              <a:spcBef>
                <a:spcPct val="20000"/>
              </a:spcBef>
              <a:buClr>
                <a:srgbClr val="CE3736"/>
              </a:buClr>
              <a:buFont typeface="Wingdings" pitchFamily="2" charset="2"/>
              <a:buChar char="§"/>
            </a:pPr>
            <a:r>
              <a:rPr lang="cs-CZ" dirty="0">
                <a:latin typeface="Univers Com 55" pitchFamily="32" charset="0"/>
              </a:rPr>
              <a:t> </a:t>
            </a:r>
            <a:r>
              <a:rPr lang="cs-CZ" dirty="0" smtClean="0">
                <a:latin typeface="Univers Com 55" pitchFamily="32" charset="0"/>
              </a:rPr>
              <a:t>na terminálu i zabezpečeném terminálu</a:t>
            </a:r>
          </a:p>
        </p:txBody>
      </p:sp>
    </p:spTree>
    <p:extLst>
      <p:ext uri="{BB962C8B-B14F-4D97-AF65-F5344CB8AC3E}">
        <p14:creationId xmlns:p14="http://schemas.microsoft.com/office/powerpoint/2010/main" val="348889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2722</TotalTime>
  <Words>964</Words>
  <Application>Microsoft Office PowerPoint</Application>
  <PresentationFormat>Předvádění na obrazovce (4:3)</PresentationFormat>
  <Paragraphs>176</Paragraphs>
  <Slides>16</Slides>
  <Notes>16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default</vt:lpstr>
      <vt:lpstr>Digitální knihovna NTK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stk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Technical Library – Library of Technical Universities</dc:title>
  <dc:creator>Martin Svoboda</dc:creator>
  <cp:lastModifiedBy>spravce</cp:lastModifiedBy>
  <cp:revision>91</cp:revision>
  <dcterms:created xsi:type="dcterms:W3CDTF">2009-06-05T17:04:26Z</dcterms:created>
  <dcterms:modified xsi:type="dcterms:W3CDTF">2016-04-29T12:20:10Z</dcterms:modified>
</cp:coreProperties>
</file>