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0B2C"/>
    <a:srgbClr val="050D55"/>
    <a:srgbClr val="040E77"/>
    <a:srgbClr val="0513A4"/>
    <a:srgbClr val="030F98"/>
    <a:srgbClr val="081362"/>
    <a:srgbClr val="080F35"/>
    <a:srgbClr val="050E62"/>
    <a:srgbClr val="031087"/>
    <a:srgbClr val="030F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853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894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7576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824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997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6148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925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527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521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934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74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BE9A4-E1D1-404E-839C-B0FF828EC397}" type="datetimeFigureOut">
              <a:rPr lang="cs-CZ" smtClean="0"/>
              <a:t>28.11.2015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8CFBB-9C1D-42AE-B4F0-412F1C0D2A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34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50B2C"/>
            </a:gs>
            <a:gs pos="100000">
              <a:srgbClr val="0513A4"/>
            </a:gs>
            <a:gs pos="76000">
              <a:srgbClr val="040E77"/>
            </a:gs>
            <a:gs pos="37000">
              <a:srgbClr val="050D5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842453"/>
            <a:ext cx="4328160" cy="2387600"/>
          </a:xfrm>
        </p:spPr>
        <p:txBody>
          <a:bodyPr/>
          <a:lstStyle/>
          <a:p>
            <a:r>
              <a:rPr lang="cs-CZ" sz="120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msp</a:t>
            </a:r>
            <a:endParaRPr lang="cs-CZ" sz="120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758690" y="3383280"/>
            <a:ext cx="7082790" cy="742950"/>
          </a:xfrm>
        </p:spPr>
        <p:txBody>
          <a:bodyPr>
            <a:noAutofit/>
          </a:bodyPr>
          <a:lstStyle/>
          <a:p>
            <a:r>
              <a:rPr lang="cs-CZ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nonprofit</a:t>
            </a:r>
            <a:r>
              <a:rPr lang="cs-CZ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scientific</a:t>
            </a:r>
            <a:r>
              <a:rPr lang="cs-CZ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publishing</a:t>
            </a:r>
            <a:endParaRPr lang="cs-CZ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9612630" y="6070283"/>
            <a:ext cx="2362200" cy="4448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 Červenka</a:t>
            </a:r>
            <a:endParaRPr lang="cs-CZ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83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50B2C"/>
            </a:gs>
            <a:gs pos="100000">
              <a:srgbClr val="0513A4"/>
            </a:gs>
            <a:gs pos="76000">
              <a:srgbClr val="040E77"/>
            </a:gs>
            <a:gs pos="37000">
              <a:srgbClr val="050D5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err="1" smtClean="0">
                <a:solidFill>
                  <a:schemeClr val="bg1"/>
                </a:solidFill>
              </a:rPr>
              <a:t>msp</a:t>
            </a:r>
            <a:r>
              <a:rPr lang="cs-CZ" sz="4800" b="1" dirty="0" smtClean="0">
                <a:solidFill>
                  <a:schemeClr val="bg1"/>
                </a:solidFill>
              </a:rPr>
              <a:t> = </a:t>
            </a:r>
            <a:r>
              <a:rPr lang="cs-CZ" sz="4800" b="1" dirty="0" err="1" smtClean="0">
                <a:solidFill>
                  <a:schemeClr val="bg1"/>
                </a:solidFill>
              </a:rPr>
              <a:t>Mathematical</a:t>
            </a:r>
            <a:r>
              <a:rPr lang="cs-CZ" sz="4800" b="1" dirty="0" smtClean="0">
                <a:solidFill>
                  <a:schemeClr val="bg1"/>
                </a:solidFill>
              </a:rPr>
              <a:t> </a:t>
            </a:r>
            <a:r>
              <a:rPr lang="cs-CZ" sz="4800" b="1" dirty="0" err="1" smtClean="0">
                <a:solidFill>
                  <a:schemeClr val="bg1"/>
                </a:solidFill>
              </a:rPr>
              <a:t>Sciences</a:t>
            </a:r>
            <a:r>
              <a:rPr lang="cs-CZ" sz="4800" b="1" dirty="0" smtClean="0">
                <a:solidFill>
                  <a:schemeClr val="bg1"/>
                </a:solidFill>
              </a:rPr>
              <a:t> </a:t>
            </a:r>
            <a:r>
              <a:rPr lang="cs-CZ" sz="4800" b="1" dirty="0" err="1" smtClean="0">
                <a:solidFill>
                  <a:schemeClr val="bg1"/>
                </a:solidFill>
              </a:rPr>
              <a:t>Publishers</a:t>
            </a:r>
            <a:endParaRPr lang="cs-CZ" sz="4800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6615"/>
          </a:xfrm>
        </p:spPr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</a:rPr>
              <a:t>n</a:t>
            </a:r>
            <a:r>
              <a:rPr lang="en-US" sz="3600" dirty="0" err="1" smtClean="0">
                <a:solidFill>
                  <a:schemeClr val="bg1"/>
                </a:solidFill>
              </a:rPr>
              <a:t>onprofit</a:t>
            </a:r>
            <a:r>
              <a:rPr lang="en-US" sz="3600" dirty="0" smtClean="0">
                <a:solidFill>
                  <a:schemeClr val="bg1"/>
                </a:solidFill>
              </a:rPr>
              <a:t> publishing company run by and for mathematicians</a:t>
            </a:r>
            <a:endParaRPr lang="cs-CZ" sz="3600" dirty="0" smtClean="0">
              <a:solidFill>
                <a:schemeClr val="bg1"/>
              </a:solidFill>
            </a:endParaRPr>
          </a:p>
          <a:p>
            <a:r>
              <a:rPr lang="cs-CZ" sz="3600" dirty="0" smtClean="0">
                <a:solidFill>
                  <a:schemeClr val="bg1"/>
                </a:solidFill>
              </a:rPr>
              <a:t>HQ </a:t>
            </a:r>
            <a:r>
              <a:rPr lang="en-US" sz="3600" dirty="0" err="1" smtClean="0">
                <a:solidFill>
                  <a:schemeClr val="bg1"/>
                </a:solidFill>
              </a:rPr>
              <a:t>Dep</a:t>
            </a:r>
            <a:r>
              <a:rPr lang="cs-CZ" sz="3600" dirty="0" smtClean="0">
                <a:solidFill>
                  <a:schemeClr val="bg1"/>
                </a:solidFill>
              </a:rPr>
              <a:t>t.</a:t>
            </a:r>
            <a:r>
              <a:rPr lang="en-US" sz="3600" dirty="0" smtClean="0">
                <a:solidFill>
                  <a:schemeClr val="bg1"/>
                </a:solidFill>
              </a:rPr>
              <a:t> of Mathematics at the University of California, Berkeley</a:t>
            </a:r>
            <a:endParaRPr lang="cs-CZ" sz="3600" dirty="0" smtClean="0">
              <a:solidFill>
                <a:schemeClr val="bg1"/>
              </a:solidFill>
            </a:endParaRPr>
          </a:p>
          <a:p>
            <a:r>
              <a:rPr lang="cs-CZ" sz="3600" dirty="0" smtClean="0">
                <a:solidFill>
                  <a:schemeClr val="bg1"/>
                </a:solidFill>
              </a:rPr>
              <a:t>msp.org</a:t>
            </a:r>
          </a:p>
          <a:p>
            <a:r>
              <a:rPr lang="cs-CZ" sz="3600" dirty="0" smtClean="0">
                <a:solidFill>
                  <a:schemeClr val="bg1"/>
                </a:solidFill>
              </a:rPr>
              <a:t>fulltext database</a:t>
            </a:r>
          </a:p>
          <a:p>
            <a:r>
              <a:rPr lang="cs-CZ" sz="3600" dirty="0" err="1" smtClean="0">
                <a:solidFill>
                  <a:schemeClr val="bg1"/>
                </a:solidFill>
              </a:rPr>
              <a:t>eJournals</a:t>
            </a:r>
            <a:r>
              <a:rPr lang="cs-CZ" sz="3600" dirty="0" smtClean="0">
                <a:solidFill>
                  <a:schemeClr val="bg1"/>
                </a:solidFill>
              </a:rPr>
              <a:t> (</a:t>
            </a:r>
            <a:r>
              <a:rPr lang="cs-CZ" sz="3600" dirty="0" err="1" smtClean="0">
                <a:solidFill>
                  <a:schemeClr val="bg1"/>
                </a:solidFill>
              </a:rPr>
              <a:t>paid</a:t>
            </a:r>
            <a:r>
              <a:rPr lang="cs-CZ" sz="3600" dirty="0" smtClean="0">
                <a:solidFill>
                  <a:schemeClr val="bg1"/>
                </a:solidFill>
              </a:rPr>
              <a:t>) and </a:t>
            </a:r>
            <a:r>
              <a:rPr lang="cs-CZ" sz="3600" dirty="0" err="1" smtClean="0">
                <a:solidFill>
                  <a:schemeClr val="bg1"/>
                </a:solidFill>
              </a:rPr>
              <a:t>two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series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of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eBooks</a:t>
            </a:r>
            <a:r>
              <a:rPr lang="cs-CZ" sz="3600" dirty="0" smtClean="0">
                <a:solidFill>
                  <a:schemeClr val="bg1"/>
                </a:solidFill>
              </a:rPr>
              <a:t> (free online)</a:t>
            </a:r>
          </a:p>
          <a:p>
            <a:pPr marL="0" indent="0">
              <a:buNone/>
            </a:pPr>
            <a:endParaRPr lang="cs-CZ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10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50B2C"/>
            </a:gs>
            <a:gs pos="100000">
              <a:srgbClr val="0513A4"/>
            </a:gs>
            <a:gs pos="76000">
              <a:srgbClr val="040E77"/>
            </a:gs>
            <a:gs pos="37000">
              <a:srgbClr val="050D5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chemeClr val="bg1"/>
                </a:solidFill>
              </a:rPr>
              <a:t>MSP </a:t>
            </a:r>
            <a:r>
              <a:rPr lang="cs-CZ" sz="4800" b="1" dirty="0" err="1" smtClean="0">
                <a:solidFill>
                  <a:schemeClr val="bg1"/>
                </a:solidFill>
              </a:rPr>
              <a:t>eJournals</a:t>
            </a:r>
            <a:endParaRPr lang="cs-CZ" sz="4800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83785"/>
          </a:xfrm>
        </p:spPr>
        <p:txBody>
          <a:bodyPr>
            <a:normAutofit/>
          </a:bodyPr>
          <a:lstStyle/>
          <a:p>
            <a:r>
              <a:rPr lang="cs-CZ" sz="3600" dirty="0" smtClean="0">
                <a:solidFill>
                  <a:schemeClr val="bg1"/>
                </a:solidFill>
              </a:rPr>
              <a:t>Algebra &amp; </a:t>
            </a:r>
            <a:r>
              <a:rPr lang="cs-CZ" sz="3600" dirty="0" err="1" smtClean="0">
                <a:solidFill>
                  <a:schemeClr val="bg1"/>
                </a:solidFill>
              </a:rPr>
              <a:t>Number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Theory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</a:p>
          <a:p>
            <a:r>
              <a:rPr lang="cs-CZ" sz="3600" dirty="0" err="1" smtClean="0">
                <a:solidFill>
                  <a:schemeClr val="bg1"/>
                </a:solidFill>
              </a:rPr>
              <a:t>Algebraic</a:t>
            </a:r>
            <a:r>
              <a:rPr lang="cs-CZ" sz="3600" dirty="0" smtClean="0">
                <a:solidFill>
                  <a:schemeClr val="bg1"/>
                </a:solidFill>
              </a:rPr>
              <a:t> &amp; </a:t>
            </a:r>
            <a:r>
              <a:rPr lang="cs-CZ" sz="3600" dirty="0" err="1" smtClean="0">
                <a:solidFill>
                  <a:schemeClr val="bg1"/>
                </a:solidFill>
              </a:rPr>
              <a:t>Geometric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Topology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</a:p>
          <a:p>
            <a:r>
              <a:rPr lang="cs-CZ" sz="3600" dirty="0" err="1" smtClean="0">
                <a:solidFill>
                  <a:schemeClr val="bg1"/>
                </a:solidFill>
              </a:rPr>
              <a:t>Analysis</a:t>
            </a:r>
            <a:r>
              <a:rPr lang="cs-CZ" sz="3600" dirty="0" smtClean="0">
                <a:solidFill>
                  <a:schemeClr val="bg1"/>
                </a:solidFill>
              </a:rPr>
              <a:t> &amp; PDE 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Communications in Applied Mathematics and Computational Science </a:t>
            </a:r>
            <a:endParaRPr lang="cs-CZ" sz="3600" dirty="0" smtClean="0">
              <a:solidFill>
                <a:schemeClr val="bg1"/>
              </a:solidFill>
            </a:endParaRPr>
          </a:p>
          <a:p>
            <a:r>
              <a:rPr lang="cs-CZ" sz="3600" dirty="0" smtClean="0">
                <a:solidFill>
                  <a:schemeClr val="bg1"/>
                </a:solidFill>
              </a:rPr>
              <a:t>Geometry &amp; </a:t>
            </a:r>
            <a:r>
              <a:rPr lang="cs-CZ" sz="3600" dirty="0" err="1" smtClean="0">
                <a:solidFill>
                  <a:schemeClr val="bg1"/>
                </a:solidFill>
              </a:rPr>
              <a:t>Topology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Involve, a Journal of Mathematics </a:t>
            </a:r>
            <a:endParaRPr lang="cs-CZ" sz="36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Journal of Mechanics of Materials and Structures </a:t>
            </a:r>
            <a:endParaRPr lang="cs-CZ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59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50B2C"/>
            </a:gs>
            <a:gs pos="100000">
              <a:srgbClr val="0513A4"/>
            </a:gs>
            <a:gs pos="76000">
              <a:srgbClr val="040E77"/>
            </a:gs>
            <a:gs pos="37000">
              <a:srgbClr val="050D5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err="1" smtClean="0">
                <a:solidFill>
                  <a:schemeClr val="bg1"/>
                </a:solidFill>
              </a:rPr>
              <a:t>Associate</a:t>
            </a:r>
            <a:r>
              <a:rPr lang="cs-CZ" sz="4800" b="1" dirty="0" smtClean="0">
                <a:solidFill>
                  <a:schemeClr val="bg1"/>
                </a:solidFill>
              </a:rPr>
              <a:t> </a:t>
            </a:r>
            <a:r>
              <a:rPr lang="cs-CZ" sz="4800" b="1" dirty="0" err="1" smtClean="0">
                <a:solidFill>
                  <a:schemeClr val="bg1"/>
                </a:solidFill>
              </a:rPr>
              <a:t>eJournals</a:t>
            </a:r>
            <a:endParaRPr lang="cs-CZ" sz="4800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err="1" smtClean="0">
                <a:solidFill>
                  <a:schemeClr val="bg1"/>
                </a:solidFill>
              </a:rPr>
              <a:t>Annals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of</a:t>
            </a:r>
            <a:r>
              <a:rPr lang="cs-CZ" sz="3600" dirty="0" smtClean="0">
                <a:solidFill>
                  <a:schemeClr val="bg1"/>
                </a:solidFill>
              </a:rPr>
              <a:t> K-</a:t>
            </a:r>
            <a:r>
              <a:rPr lang="cs-CZ" sz="3600" dirty="0" err="1" smtClean="0">
                <a:solidFill>
                  <a:schemeClr val="bg1"/>
                </a:solidFill>
              </a:rPr>
              <a:t>Theory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smtClean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NEW</a:t>
            </a:r>
          </a:p>
          <a:p>
            <a:r>
              <a:rPr lang="cs-CZ" sz="3600" dirty="0" err="1" smtClean="0">
                <a:solidFill>
                  <a:schemeClr val="bg1"/>
                </a:solidFill>
              </a:rPr>
              <a:t>Annals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of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Mathematics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Journal of Software for Algebra and Geometry </a:t>
            </a:r>
            <a:endParaRPr lang="cs-CZ" sz="36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Mathematics and Mechanics of Complex Systems </a:t>
            </a:r>
            <a:endParaRPr lang="cs-CZ" sz="3600" dirty="0" smtClean="0">
              <a:solidFill>
                <a:schemeClr val="bg1"/>
              </a:solidFill>
            </a:endParaRPr>
          </a:p>
          <a:p>
            <a:r>
              <a:rPr lang="cs-CZ" sz="3600" dirty="0" err="1" smtClean="0">
                <a:solidFill>
                  <a:schemeClr val="bg1"/>
                </a:solidFill>
              </a:rPr>
              <a:t>Pacific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Journal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of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Mathematics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</a:p>
          <a:p>
            <a:endParaRPr lang="cs-CZ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09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50B2C"/>
            </a:gs>
            <a:gs pos="100000">
              <a:srgbClr val="0513A4"/>
            </a:gs>
            <a:gs pos="76000">
              <a:srgbClr val="040E77"/>
            </a:gs>
            <a:gs pos="37000">
              <a:srgbClr val="050D5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err="1" smtClean="0">
                <a:solidFill>
                  <a:schemeClr val="bg1"/>
                </a:solidFill>
              </a:rPr>
              <a:t>Advanced</a:t>
            </a:r>
            <a:r>
              <a:rPr lang="cs-CZ" sz="4800" b="1" dirty="0" smtClean="0">
                <a:solidFill>
                  <a:schemeClr val="bg1"/>
                </a:solidFill>
              </a:rPr>
              <a:t> </a:t>
            </a:r>
            <a:r>
              <a:rPr lang="cs-CZ" sz="4800" b="1" dirty="0" err="1" smtClean="0">
                <a:solidFill>
                  <a:schemeClr val="bg1"/>
                </a:solidFill>
              </a:rPr>
              <a:t>Searching</a:t>
            </a:r>
            <a:r>
              <a:rPr lang="cs-CZ" sz="4800" b="1" dirty="0" smtClean="0">
                <a:solidFill>
                  <a:schemeClr val="bg1"/>
                </a:solidFill>
              </a:rPr>
              <a:t> </a:t>
            </a:r>
            <a:r>
              <a:rPr lang="cs-CZ" sz="4800" b="1" dirty="0" err="1" smtClean="0">
                <a:solidFill>
                  <a:schemeClr val="bg1"/>
                </a:solidFill>
              </a:rPr>
              <a:t>Example</a:t>
            </a:r>
            <a:endParaRPr lang="cs-CZ" sz="4800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err="1" smtClean="0">
                <a:solidFill>
                  <a:schemeClr val="bg1"/>
                </a:solidFill>
              </a:rPr>
              <a:t>msp</a:t>
            </a:r>
            <a:r>
              <a:rPr lang="cs-CZ" sz="3600" dirty="0" smtClean="0">
                <a:solidFill>
                  <a:schemeClr val="bg1"/>
                </a:solidFill>
              </a:rPr>
              <a:t> has no </a:t>
            </a:r>
            <a:r>
              <a:rPr lang="cs-CZ" sz="3600" dirty="0" err="1">
                <a:solidFill>
                  <a:schemeClr val="bg1"/>
                </a:solidFill>
              </a:rPr>
              <a:t>advanced</a:t>
            </a:r>
            <a:r>
              <a:rPr lang="cs-CZ" sz="3600" dirty="0">
                <a:solidFill>
                  <a:schemeClr val="bg1"/>
                </a:solidFill>
              </a:rPr>
              <a:t> </a:t>
            </a:r>
            <a:r>
              <a:rPr lang="cs-CZ" sz="3600" dirty="0" err="1">
                <a:solidFill>
                  <a:schemeClr val="bg1"/>
                </a:solidFill>
              </a:rPr>
              <a:t>search</a:t>
            </a:r>
            <a:r>
              <a:rPr lang="cs-CZ" sz="3600" dirty="0">
                <a:solidFill>
                  <a:schemeClr val="bg1"/>
                </a:solidFill>
              </a:rPr>
              <a:t> </a:t>
            </a:r>
            <a:r>
              <a:rPr lang="cs-CZ" sz="3600" dirty="0" err="1">
                <a:solidFill>
                  <a:schemeClr val="bg1"/>
                </a:solidFill>
              </a:rPr>
              <a:t>options</a:t>
            </a:r>
            <a:r>
              <a:rPr lang="cs-CZ" sz="3600" dirty="0">
                <a:solidFill>
                  <a:schemeClr val="bg1"/>
                </a:solidFill>
              </a:rPr>
              <a:t> </a:t>
            </a:r>
            <a:r>
              <a:rPr lang="cs-CZ" sz="3600" dirty="0" smtClean="0">
                <a:solidFill>
                  <a:schemeClr val="bg1"/>
                </a:solidFill>
              </a:rPr>
              <a:t>:-(</a:t>
            </a:r>
          </a:p>
          <a:p>
            <a:r>
              <a:rPr lang="en-US" sz="3600" dirty="0">
                <a:solidFill>
                  <a:schemeClr val="bg1"/>
                </a:solidFill>
              </a:rPr>
              <a:t>awkward </a:t>
            </a:r>
            <a:r>
              <a:rPr lang="en-US" sz="3600" dirty="0" smtClean="0">
                <a:solidFill>
                  <a:schemeClr val="bg1"/>
                </a:solidFill>
              </a:rPr>
              <a:t>to </a:t>
            </a:r>
            <a:r>
              <a:rPr lang="en-US" sz="3600" dirty="0">
                <a:solidFill>
                  <a:schemeClr val="bg1"/>
                </a:solidFill>
              </a:rPr>
              <a:t>find information in this </a:t>
            </a:r>
            <a:r>
              <a:rPr lang="en-US" sz="3600" dirty="0" smtClean="0">
                <a:solidFill>
                  <a:schemeClr val="bg1"/>
                </a:solidFill>
              </a:rPr>
              <a:t>resource</a:t>
            </a:r>
            <a:endParaRPr lang="cs-CZ" sz="3600" dirty="0" smtClean="0">
              <a:solidFill>
                <a:schemeClr val="bg1"/>
              </a:solidFill>
            </a:endParaRPr>
          </a:p>
          <a:p>
            <a:r>
              <a:rPr lang="cs-CZ" sz="3600" dirty="0" err="1" smtClean="0">
                <a:solidFill>
                  <a:schemeClr val="bg1"/>
                </a:solidFill>
              </a:rPr>
              <a:t>you</a:t>
            </a:r>
            <a:r>
              <a:rPr lang="cs-CZ" sz="3600" dirty="0" smtClean="0">
                <a:solidFill>
                  <a:schemeClr val="bg1"/>
                </a:solidFill>
              </a:rPr>
              <a:t> </a:t>
            </a:r>
            <a:r>
              <a:rPr lang="cs-CZ" sz="3600" dirty="0" err="1" smtClean="0">
                <a:solidFill>
                  <a:schemeClr val="bg1"/>
                </a:solidFill>
              </a:rPr>
              <a:t>can</a:t>
            </a:r>
            <a:r>
              <a:rPr lang="cs-CZ" sz="3600" dirty="0" smtClean="0">
                <a:solidFill>
                  <a:schemeClr val="bg1"/>
                </a:solidFill>
              </a:rPr>
              <a:t> use Google </a:t>
            </a:r>
            <a:r>
              <a:rPr lang="cs-CZ" sz="3600" dirty="0" err="1" smtClean="0">
                <a:solidFill>
                  <a:schemeClr val="bg1"/>
                </a:solidFill>
              </a:rPr>
              <a:t>Search</a:t>
            </a:r>
            <a:endParaRPr lang="cs-CZ" sz="3600" dirty="0" smtClean="0">
              <a:solidFill>
                <a:schemeClr val="bg1"/>
              </a:solidFill>
            </a:endParaRPr>
          </a:p>
          <a:p>
            <a:endParaRPr lang="cs-CZ" sz="3600" dirty="0">
              <a:solidFill>
                <a:schemeClr val="bg1"/>
              </a:solidFill>
            </a:endParaRPr>
          </a:p>
          <a:p>
            <a:endParaRPr lang="cs-CZ" sz="3600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4069443"/>
            <a:ext cx="110299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63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133</Words>
  <Application>Microsoft Office PowerPoint</Application>
  <PresentationFormat>Širokoúhlá obrazovka</PresentationFormat>
  <Paragraphs>27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SimHei</vt:lpstr>
      <vt:lpstr>Arial</vt:lpstr>
      <vt:lpstr>Arial Narrow</vt:lpstr>
      <vt:lpstr>Calibri</vt:lpstr>
      <vt:lpstr>Calibri Light</vt:lpstr>
      <vt:lpstr>Motiv Office</vt:lpstr>
      <vt:lpstr>msp</vt:lpstr>
      <vt:lpstr>msp = Mathematical Sciences Publishers</vt:lpstr>
      <vt:lpstr>MSP eJournals</vt:lpstr>
      <vt:lpstr>Associate eJournals</vt:lpstr>
      <vt:lpstr>Advanced Searching Example</vt:lpstr>
    </vt:vector>
  </TitlesOfParts>
  <Company>NTK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msp</dc:title>
  <dc:creator>Jan Červenka</dc:creator>
  <cp:lastModifiedBy>Jan Červenka</cp:lastModifiedBy>
  <cp:revision>17</cp:revision>
  <dcterms:created xsi:type="dcterms:W3CDTF">2015-11-26T14:06:58Z</dcterms:created>
  <dcterms:modified xsi:type="dcterms:W3CDTF">2015-11-28T15:49:11Z</dcterms:modified>
</cp:coreProperties>
</file>