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36"/>
  </p:notesMasterIdLst>
  <p:sldIdLst>
    <p:sldId id="256" r:id="rId6"/>
    <p:sldId id="257" r:id="rId7"/>
    <p:sldId id="258" r:id="rId8"/>
    <p:sldId id="259" r:id="rId9"/>
    <p:sldId id="260" r:id="rId10"/>
    <p:sldId id="261" r:id="rId11"/>
    <p:sldId id="262" r:id="rId12"/>
    <p:sldId id="263" r:id="rId13"/>
    <p:sldId id="264" r:id="rId14"/>
    <p:sldId id="265"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90" r:id="rId30"/>
    <p:sldId id="284" r:id="rId31"/>
    <p:sldId id="285" r:id="rId32"/>
    <p:sldId id="286" r:id="rId33"/>
    <p:sldId id="288" r:id="rId34"/>
    <p:sldId id="289"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ka Wildtová" initials="LW" lastIdx="1" clrIdx="0">
    <p:extLst>
      <p:ext uri="{19B8F6BF-5375-455C-9EA6-DF929625EA0E}">
        <p15:presenceInfo xmlns:p15="http://schemas.microsoft.com/office/powerpoint/2012/main" userId="Lenka Wildtov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70000" autoAdjust="0"/>
  </p:normalViewPr>
  <p:slideViewPr>
    <p:cSldViewPr snapToGrid="0">
      <p:cViewPr varScale="1">
        <p:scale>
          <a:sx n="78" d="100"/>
          <a:sy n="78" d="100"/>
        </p:scale>
        <p:origin x="10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7-18T10:04:14.098" idx="1">
    <p:pos x="3108" y="1333"/>
    <p:text>Přijala jsem přidání slovíčka</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cs-CZ" sz="1800" b="0" strike="noStrike" spc="-1">
                <a:solidFill>
                  <a:schemeClr val="dk1"/>
                </a:solidFill>
                <a:latin typeface="Calibri"/>
              </a:rPr>
              <a:t>Click to move the slide</a:t>
            </a:r>
          </a:p>
        </p:txBody>
      </p:sp>
      <p:sp>
        <p:nvSpPr>
          <p:cNvPr id="205"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cs-CZ" sz="2000" b="0" strike="noStrike" spc="-1">
                <a:solidFill>
                  <a:srgbClr val="000000"/>
                </a:solidFill>
                <a:latin typeface="Calibri"/>
              </a:rPr>
              <a:t>Click to edit the notes format</a:t>
            </a:r>
          </a:p>
        </p:txBody>
      </p:sp>
      <p:sp>
        <p:nvSpPr>
          <p:cNvPr id="206"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cs-CZ" sz="1400" b="0" strike="noStrike" spc="-1">
                <a:solidFill>
                  <a:srgbClr val="000000"/>
                </a:solidFill>
                <a:latin typeface="Calibri"/>
              </a:rPr>
              <a:t>&lt;header&gt;</a:t>
            </a:r>
          </a:p>
        </p:txBody>
      </p:sp>
      <p:sp>
        <p:nvSpPr>
          <p:cNvPr id="207" name="PlaceHolder 4"/>
          <p:cNvSpPr>
            <a:spLocks noGrp="1"/>
          </p:cNvSpPr>
          <p:nvPr>
            <p:ph type="dt" idx="14"/>
          </p:nvPr>
        </p:nvSpPr>
        <p:spPr>
          <a:xfrm>
            <a:off x="4278960" y="0"/>
            <a:ext cx="3280680" cy="534240"/>
          </a:xfrm>
          <a:prstGeom prst="rect">
            <a:avLst/>
          </a:prstGeom>
          <a:noFill/>
          <a:ln w="0">
            <a:noFill/>
          </a:ln>
        </p:spPr>
        <p:txBody>
          <a:bodyPr lIns="0" tIns="0" rIns="0" bIns="0" anchor="t">
            <a:noAutofit/>
          </a:bodyPr>
          <a:lstStyle>
            <a:lvl1pPr indent="0" algn="r">
              <a:buNone/>
              <a:defRPr lang="cs-CZ" sz="1400" b="0" strike="noStrike" spc="-1">
                <a:solidFill>
                  <a:srgbClr val="000000"/>
                </a:solidFill>
                <a:latin typeface="Calibri"/>
              </a:defRPr>
            </a:lvl1pPr>
          </a:lstStyle>
          <a:p>
            <a:pPr indent="0" algn="r">
              <a:buNone/>
            </a:pPr>
            <a:r>
              <a:rPr lang="cs-CZ" sz="1400" b="0" strike="noStrike" spc="-1">
                <a:solidFill>
                  <a:srgbClr val="000000"/>
                </a:solidFill>
                <a:latin typeface="Calibri"/>
              </a:rPr>
              <a:t>&lt;date/time&gt;</a:t>
            </a:r>
          </a:p>
        </p:txBody>
      </p:sp>
      <p:sp>
        <p:nvSpPr>
          <p:cNvPr id="208" name="PlaceHolder 5"/>
          <p:cNvSpPr>
            <a:spLocks noGrp="1"/>
          </p:cNvSpPr>
          <p:nvPr>
            <p:ph type="ftr" idx="15"/>
          </p:nvPr>
        </p:nvSpPr>
        <p:spPr>
          <a:xfrm>
            <a:off x="0" y="10157400"/>
            <a:ext cx="3280680" cy="534240"/>
          </a:xfrm>
          <a:prstGeom prst="rect">
            <a:avLst/>
          </a:prstGeom>
          <a:noFill/>
          <a:ln w="0">
            <a:noFill/>
          </a:ln>
        </p:spPr>
        <p:txBody>
          <a:bodyPr lIns="0" tIns="0" rIns="0" bIns="0" anchor="b">
            <a:noAutofit/>
          </a:bodyPr>
          <a:lstStyle>
            <a:lvl1pPr indent="0">
              <a:buNone/>
              <a:defRPr lang="cs-CZ" sz="1400" b="0" strike="noStrike" spc="-1">
                <a:solidFill>
                  <a:srgbClr val="000000"/>
                </a:solidFill>
                <a:latin typeface="Calibri"/>
              </a:defRPr>
            </a:lvl1pPr>
          </a:lstStyle>
          <a:p>
            <a:pPr indent="0">
              <a:buNone/>
            </a:pPr>
            <a:r>
              <a:rPr lang="cs-CZ" sz="1400" b="0" strike="noStrike" spc="-1">
                <a:solidFill>
                  <a:srgbClr val="000000"/>
                </a:solidFill>
                <a:latin typeface="Calibri"/>
              </a:rPr>
              <a:t>&lt;footer&gt;</a:t>
            </a:r>
          </a:p>
        </p:txBody>
      </p:sp>
      <p:sp>
        <p:nvSpPr>
          <p:cNvPr id="209" name="PlaceHolder 6"/>
          <p:cNvSpPr>
            <a:spLocks noGrp="1"/>
          </p:cNvSpPr>
          <p:nvPr>
            <p:ph type="sldNum" idx="16"/>
          </p:nvPr>
        </p:nvSpPr>
        <p:spPr>
          <a:xfrm>
            <a:off x="4278960" y="10157400"/>
            <a:ext cx="3280680" cy="534240"/>
          </a:xfrm>
          <a:prstGeom prst="rect">
            <a:avLst/>
          </a:prstGeom>
          <a:noFill/>
          <a:ln w="0">
            <a:noFill/>
          </a:ln>
        </p:spPr>
        <p:txBody>
          <a:bodyPr lIns="0" tIns="0" rIns="0" bIns="0" anchor="b">
            <a:noAutofit/>
          </a:bodyPr>
          <a:lstStyle>
            <a:lvl1pPr indent="0" algn="r">
              <a:buNone/>
              <a:defRPr lang="cs-CZ" sz="1400" b="0" strike="noStrike" spc="-1">
                <a:solidFill>
                  <a:srgbClr val="000000"/>
                </a:solidFill>
                <a:latin typeface="Calibri"/>
              </a:defRPr>
            </a:lvl1pPr>
          </a:lstStyle>
          <a:p>
            <a:pPr indent="0" algn="r">
              <a:buNone/>
            </a:pPr>
            <a:fld id="{40A07AF6-B689-46E7-A5F4-DFE5510AAEFA}" type="slidenum">
              <a:rPr lang="cs-CZ" sz="1400" b="0" strike="noStrike" spc="-1">
                <a:solidFill>
                  <a:srgbClr val="000000"/>
                </a:solidFill>
                <a:latin typeface="Calibri"/>
              </a:rPr>
              <a:t>‹#›</a:t>
            </a:fld>
            <a:endParaRPr lang="cs-CZ" sz="14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youtube.com/watch?v=xb0nLpdWttA"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quillbot.com/paraphrasing-too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PlaceHolder 1"/>
          <p:cNvSpPr>
            <a:spLocks noGrp="1" noRot="1" noChangeAspect="1"/>
          </p:cNvSpPr>
          <p:nvPr>
            <p:ph type="sldImg"/>
          </p:nvPr>
        </p:nvSpPr>
        <p:spPr>
          <a:xfrm>
            <a:off x="685800" y="1143000"/>
            <a:ext cx="5486400" cy="3086100"/>
          </a:xfrm>
          <a:prstGeom prst="rect">
            <a:avLst/>
          </a:prstGeom>
          <a:ln w="0">
            <a:noFill/>
          </a:ln>
        </p:spPr>
      </p:sp>
      <p:sp>
        <p:nvSpPr>
          <p:cNvPr id="394" name="PlaceHolder 2"/>
          <p:cNvSpPr>
            <a:spLocks noGrp="1"/>
          </p:cNvSpPr>
          <p:nvPr>
            <p:ph type="body"/>
          </p:nvPr>
        </p:nvSpPr>
        <p:spPr>
          <a:xfrm>
            <a:off x="685800" y="4400640"/>
            <a:ext cx="5486040" cy="3600000"/>
          </a:xfrm>
          <a:prstGeom prst="rect">
            <a:avLst/>
          </a:prstGeom>
          <a:noFill/>
          <a:ln w="0">
            <a:noFill/>
          </a:ln>
        </p:spPr>
        <p:txBody>
          <a:bodyPr numCol="1" spcCol="0" anchor="t">
            <a:noAutofit/>
          </a:bodyPr>
          <a:lstStyle/>
          <a:p>
            <a:pPr marL="216000" indent="0">
              <a:buNone/>
            </a:pPr>
            <a:endParaRPr lang="cs-CZ" sz="1800" b="0" strike="noStrike" spc="-1" dirty="0">
              <a:solidFill>
                <a:srgbClr val="000000"/>
              </a:solidFill>
              <a:latin typeface="Calibri"/>
            </a:endParaRPr>
          </a:p>
        </p:txBody>
      </p:sp>
      <p:sp>
        <p:nvSpPr>
          <p:cNvPr id="395" name="PlaceHolder 3"/>
          <p:cNvSpPr>
            <a:spLocks noGrp="1"/>
          </p:cNvSpPr>
          <p:nvPr>
            <p:ph type="dt" idx="17"/>
          </p:nvPr>
        </p:nvSpPr>
        <p:spPr>
          <a:xfrm>
            <a:off x="3884760" y="0"/>
            <a:ext cx="2971440" cy="458280"/>
          </a:xfrm>
          <a:prstGeom prst="rect">
            <a:avLst/>
          </a:prstGeom>
          <a:noFill/>
          <a:ln w="0">
            <a:noFill/>
          </a:ln>
        </p:spPr>
        <p:txBody>
          <a:bodyPr numCol="1" spcCol="0" anchor="t">
            <a:noAutofit/>
          </a:bodyPr>
          <a:lstStyle>
            <a:lvl1pPr indent="0" algn="r">
              <a:lnSpc>
                <a:spcPct val="100000"/>
              </a:lnSpc>
              <a:buNone/>
              <a:defRPr lang="cs-CZ" sz="1200" b="0" strike="noStrike" spc="-1">
                <a:solidFill>
                  <a:schemeClr val="dk1"/>
                </a:solidFill>
                <a:latin typeface="Univers Com 45 Light"/>
              </a:defRPr>
            </a:lvl1pPr>
          </a:lstStyle>
          <a:p>
            <a:pPr indent="0" algn="r">
              <a:lnSpc>
                <a:spcPct val="100000"/>
              </a:lnSpc>
              <a:buNone/>
            </a:pPr>
            <a:fld id="{316D4766-2CF0-449B-B1A1-C42FE516F926}" type="datetime1">
              <a:rPr lang="cs-CZ" sz="1200" b="0" strike="noStrike" spc="-1">
                <a:solidFill>
                  <a:schemeClr val="dk1"/>
                </a:solidFill>
                <a:latin typeface="Univers Com 45 Light"/>
              </a:rPr>
              <a:t>26.03.2026</a:t>
            </a:fld>
            <a:endParaRPr lang="cs-CZ" sz="1200" b="0" strike="noStrike" spc="-1">
              <a:solidFill>
                <a:srgbClr val="000000"/>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PlaceHolder 1"/>
          <p:cNvSpPr>
            <a:spLocks noGrp="1" noRot="1" noChangeAspect="1"/>
          </p:cNvSpPr>
          <p:nvPr>
            <p:ph type="sldImg"/>
          </p:nvPr>
        </p:nvSpPr>
        <p:spPr>
          <a:xfrm>
            <a:off x="685800" y="1143000"/>
            <a:ext cx="5486400" cy="3086100"/>
          </a:xfrm>
          <a:prstGeom prst="rect">
            <a:avLst/>
          </a:prstGeom>
          <a:ln w="0">
            <a:noFill/>
          </a:ln>
        </p:spPr>
      </p:sp>
      <p:sp>
        <p:nvSpPr>
          <p:cNvPr id="421" name="PlaceHolder 2"/>
          <p:cNvSpPr>
            <a:spLocks noGrp="1"/>
          </p:cNvSpPr>
          <p:nvPr>
            <p:ph type="body"/>
          </p:nvPr>
        </p:nvSpPr>
        <p:spPr>
          <a:xfrm>
            <a:off x="685800" y="4400640"/>
            <a:ext cx="5485680" cy="3599640"/>
          </a:xfrm>
          <a:prstGeom prst="rect">
            <a:avLst/>
          </a:prstGeom>
          <a:noFill/>
          <a:ln w="0">
            <a:noFill/>
          </a:ln>
        </p:spPr>
        <p:txBody>
          <a:bodyPr anchor="t">
            <a:noAutofit/>
          </a:bodyPr>
          <a:lstStyle/>
          <a:p>
            <a:pPr marL="216000" indent="0">
              <a:buNone/>
            </a:pPr>
            <a:endParaRPr lang="cs-CZ" sz="1800" b="0" strike="noStrike" spc="-1">
              <a:solidFill>
                <a:srgbClr val="000000"/>
              </a:solidFill>
              <a:latin typeface="Calibri"/>
            </a:endParaRPr>
          </a:p>
        </p:txBody>
      </p:sp>
      <p:sp>
        <p:nvSpPr>
          <p:cNvPr id="422" name="TextShape 3"/>
          <p:cNvSpPr/>
          <p:nvPr/>
        </p:nvSpPr>
        <p:spPr>
          <a:xfrm>
            <a:off x="3884760" y="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defTabSz="914400">
              <a:lnSpc>
                <a:spcPct val="100000"/>
              </a:lnSpc>
            </a:pPr>
            <a:fld id="{8ECA15BC-4625-4E6B-91DB-36230B5F04F5}" type="datetime1">
              <a:rPr lang="cs-CZ" sz="1200" b="0" strike="noStrike" spc="-1">
                <a:solidFill>
                  <a:srgbClr val="000000"/>
                </a:solidFill>
                <a:latin typeface="Univers Com 45 Light"/>
                <a:ea typeface="+mn-ea"/>
              </a:rPr>
              <a:t>26.03.2026</a:t>
            </a:fld>
            <a:endParaRPr lang="cs-CZ" sz="1200" b="0" strike="noStrike" spc="-1">
              <a:solidFill>
                <a:srgbClr val="000000"/>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PlaceHolder 1"/>
          <p:cNvSpPr>
            <a:spLocks noGrp="1" noRot="1" noChangeAspect="1"/>
          </p:cNvSpPr>
          <p:nvPr>
            <p:ph type="sldImg"/>
          </p:nvPr>
        </p:nvSpPr>
        <p:spPr>
          <a:xfrm>
            <a:off x="685800" y="1143000"/>
            <a:ext cx="5486400" cy="3086100"/>
          </a:xfrm>
          <a:prstGeom prst="rect">
            <a:avLst/>
          </a:prstGeom>
          <a:ln w="0">
            <a:noFill/>
          </a:ln>
        </p:spPr>
      </p:sp>
      <p:sp>
        <p:nvSpPr>
          <p:cNvPr id="436" name="PlaceHolder 2"/>
          <p:cNvSpPr>
            <a:spLocks noGrp="1"/>
          </p:cNvSpPr>
          <p:nvPr>
            <p:ph type="body"/>
          </p:nvPr>
        </p:nvSpPr>
        <p:spPr>
          <a:xfrm>
            <a:off x="685800" y="4400640"/>
            <a:ext cx="5486040" cy="3600000"/>
          </a:xfrm>
          <a:prstGeom prst="rect">
            <a:avLst/>
          </a:prstGeom>
          <a:noFill/>
          <a:ln w="0">
            <a:noFill/>
          </a:ln>
        </p:spPr>
        <p:txBody>
          <a:bodyPr numCol="1" spcCol="0" anchor="t">
            <a:noAutofit/>
          </a:bodyPr>
          <a:lstStyle/>
          <a:p>
            <a:pPr marL="216000" indent="0">
              <a:buNone/>
            </a:pPr>
            <a:endParaRPr lang="cs-CZ" sz="1800" b="0" strike="noStrike" spc="-1">
              <a:solidFill>
                <a:srgbClr val="000000"/>
              </a:solidFill>
              <a:latin typeface="Calibri"/>
            </a:endParaRPr>
          </a:p>
        </p:txBody>
      </p:sp>
      <p:sp>
        <p:nvSpPr>
          <p:cNvPr id="437" name="PlaceHolder 3"/>
          <p:cNvSpPr>
            <a:spLocks noGrp="1"/>
          </p:cNvSpPr>
          <p:nvPr>
            <p:ph type="dt" idx="24"/>
          </p:nvPr>
        </p:nvSpPr>
        <p:spPr>
          <a:xfrm>
            <a:off x="3884760" y="0"/>
            <a:ext cx="2971440" cy="458280"/>
          </a:xfrm>
          <a:prstGeom prst="rect">
            <a:avLst/>
          </a:prstGeom>
          <a:noFill/>
          <a:ln w="0">
            <a:noFill/>
          </a:ln>
        </p:spPr>
        <p:txBody>
          <a:bodyPr numCol="1" spcCol="0" anchor="t">
            <a:noAutofit/>
          </a:bodyPr>
          <a:lstStyle>
            <a:lvl1pPr indent="0" algn="r">
              <a:lnSpc>
                <a:spcPct val="100000"/>
              </a:lnSpc>
              <a:buNone/>
              <a:defRPr lang="cs-CZ" sz="1200" b="0" strike="noStrike" spc="-1">
                <a:solidFill>
                  <a:schemeClr val="dk1"/>
                </a:solidFill>
                <a:latin typeface="Univers Com 45 Light"/>
              </a:defRPr>
            </a:lvl1pPr>
          </a:lstStyle>
          <a:p>
            <a:pPr indent="0" algn="r">
              <a:lnSpc>
                <a:spcPct val="100000"/>
              </a:lnSpc>
              <a:buNone/>
            </a:pPr>
            <a:fld id="{9898F78A-5A09-4ABA-AEAD-214DC6647597}" type="datetime1">
              <a:rPr lang="cs-CZ" sz="1200" b="0" strike="noStrike" spc="-1">
                <a:solidFill>
                  <a:schemeClr val="dk1"/>
                </a:solidFill>
                <a:latin typeface="Univers Com 45 Light"/>
              </a:rPr>
              <a:t>26.03.2026</a:t>
            </a:fld>
            <a:endParaRPr lang="cs-CZ" sz="1200" b="0" strike="noStrike" spc="-1">
              <a:solidFill>
                <a:srgbClr val="000000"/>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laceHolder 1"/>
          <p:cNvSpPr>
            <a:spLocks noGrp="1" noRot="1" noChangeAspect="1"/>
          </p:cNvSpPr>
          <p:nvPr>
            <p:ph type="sldImg"/>
          </p:nvPr>
        </p:nvSpPr>
        <p:spPr>
          <a:xfrm>
            <a:off x="92075" y="746125"/>
            <a:ext cx="6613525" cy="3721100"/>
          </a:xfrm>
          <a:prstGeom prst="rect">
            <a:avLst/>
          </a:prstGeom>
          <a:ln w="0">
            <a:noFill/>
          </a:ln>
        </p:spPr>
      </p:sp>
      <p:sp>
        <p:nvSpPr>
          <p:cNvPr id="439" name="PlaceHolder 2"/>
          <p:cNvSpPr>
            <a:spLocks noGrp="1"/>
          </p:cNvSpPr>
          <p:nvPr>
            <p:ph type="body"/>
          </p:nvPr>
        </p:nvSpPr>
        <p:spPr>
          <a:xfrm>
            <a:off x="679680" y="4716000"/>
            <a:ext cx="5436720" cy="4466160"/>
          </a:xfrm>
          <a:prstGeom prst="rect">
            <a:avLst/>
          </a:prstGeom>
          <a:noFill/>
          <a:ln w="0">
            <a:noFill/>
          </a:ln>
        </p:spPr>
        <p:txBody>
          <a:bodyPr lIns="0" tIns="0" rIns="0" bIns="0" anchor="t">
            <a:noAutofit/>
          </a:bodyPr>
          <a:lstStyle/>
          <a:p>
            <a:pPr marL="216000" indent="0">
              <a:buNone/>
            </a:pPr>
            <a:endParaRPr lang="cs-CZ" sz="1800" b="0" strike="noStrike" spc="-1">
              <a:solidFill>
                <a:srgbClr val="000000"/>
              </a:solidFill>
              <a:latin typeface="Calibri"/>
            </a:endParaRPr>
          </a:p>
        </p:txBody>
      </p:sp>
      <p:sp>
        <p:nvSpPr>
          <p:cNvPr id="440" name="CustomShape 3"/>
          <p:cNvSpPr/>
          <p:nvPr/>
        </p:nvSpPr>
        <p:spPr>
          <a:xfrm>
            <a:off x="3850560" y="0"/>
            <a:ext cx="2944080" cy="495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cs-CZ" sz="1800" b="0" strike="noStrike" spc="-1">
              <a:solidFill>
                <a:srgbClr val="000000"/>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217488" y="812800"/>
            <a:ext cx="7124700" cy="400843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0"/>
          </p:nvPr>
        </p:nvSpPr>
        <p:spPr/>
        <p:txBody>
          <a:bodyPr/>
          <a:lstStyle/>
          <a:p>
            <a:pPr indent="0" algn="r">
              <a:buNone/>
            </a:pPr>
            <a:fld id="{40A07AF6-B689-46E7-A5F4-DFE5510AAEFA}" type="slidenum">
              <a:rPr lang="cs-CZ" sz="1400" b="0" strike="noStrike" spc="-1" smtClean="0">
                <a:solidFill>
                  <a:srgbClr val="000000"/>
                </a:solidFill>
                <a:latin typeface="Calibri"/>
              </a:rPr>
              <a:t>13</a:t>
            </a:fld>
            <a:endParaRPr lang="cs-CZ" sz="1400" b="0" strike="noStrike" spc="-1">
              <a:solidFill>
                <a:srgbClr val="000000"/>
              </a:solidFill>
              <a:latin typeface="Calibri"/>
            </a:endParaRPr>
          </a:p>
        </p:txBody>
      </p:sp>
    </p:spTree>
    <p:extLst>
      <p:ext uri="{BB962C8B-B14F-4D97-AF65-F5344CB8AC3E}">
        <p14:creationId xmlns:p14="http://schemas.microsoft.com/office/powerpoint/2010/main" val="3696244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noRot="1" noChangeAspect="1"/>
          </p:cNvSpPr>
          <p:nvPr>
            <p:ph type="sldImg"/>
          </p:nvPr>
        </p:nvSpPr>
        <p:spPr>
          <a:xfrm>
            <a:off x="685800" y="1143000"/>
            <a:ext cx="5486400" cy="3086100"/>
          </a:xfrm>
          <a:prstGeom prst="rect">
            <a:avLst/>
          </a:prstGeom>
          <a:ln w="0">
            <a:noFill/>
          </a:ln>
        </p:spPr>
      </p:sp>
      <p:sp>
        <p:nvSpPr>
          <p:cNvPr id="442" name="PlaceHolder 2"/>
          <p:cNvSpPr>
            <a:spLocks noGrp="1"/>
          </p:cNvSpPr>
          <p:nvPr>
            <p:ph type="body"/>
          </p:nvPr>
        </p:nvSpPr>
        <p:spPr>
          <a:xfrm>
            <a:off x="685800" y="4400640"/>
            <a:ext cx="5486040" cy="3600000"/>
          </a:xfrm>
          <a:prstGeom prst="rect">
            <a:avLst/>
          </a:prstGeom>
          <a:noFill/>
          <a:ln w="0">
            <a:noFill/>
          </a:ln>
        </p:spPr>
        <p:txBody>
          <a:bodyPr numCol="1" spcCol="0" anchor="t">
            <a:noAutofit/>
          </a:bodyPr>
          <a:lstStyle/>
          <a:p>
            <a:pPr marL="216000" indent="0">
              <a:buNone/>
            </a:pPr>
            <a:endParaRPr lang="cs-CZ" sz="1800" b="0" strike="noStrike" spc="-1">
              <a:solidFill>
                <a:srgbClr val="000000"/>
              </a:solidFill>
              <a:latin typeface="Calibri"/>
            </a:endParaRPr>
          </a:p>
        </p:txBody>
      </p:sp>
      <p:sp>
        <p:nvSpPr>
          <p:cNvPr id="443" name="PlaceHolder 3"/>
          <p:cNvSpPr>
            <a:spLocks noGrp="1"/>
          </p:cNvSpPr>
          <p:nvPr>
            <p:ph type="dt" idx="25"/>
          </p:nvPr>
        </p:nvSpPr>
        <p:spPr>
          <a:xfrm>
            <a:off x="3884760" y="0"/>
            <a:ext cx="2971440" cy="458280"/>
          </a:xfrm>
          <a:prstGeom prst="rect">
            <a:avLst/>
          </a:prstGeom>
          <a:noFill/>
          <a:ln w="0">
            <a:noFill/>
          </a:ln>
        </p:spPr>
        <p:txBody>
          <a:bodyPr numCol="1" spcCol="0" anchor="t">
            <a:noAutofit/>
          </a:bodyPr>
          <a:lstStyle>
            <a:lvl1pPr indent="0" algn="r">
              <a:lnSpc>
                <a:spcPct val="100000"/>
              </a:lnSpc>
              <a:buNone/>
              <a:defRPr lang="cs-CZ" sz="1200" b="0" strike="noStrike" spc="-1">
                <a:solidFill>
                  <a:schemeClr val="dk1"/>
                </a:solidFill>
                <a:latin typeface="Calibri"/>
              </a:defRPr>
            </a:lvl1pPr>
          </a:lstStyle>
          <a:p>
            <a:pPr indent="0" algn="r">
              <a:lnSpc>
                <a:spcPct val="100000"/>
              </a:lnSpc>
              <a:buNone/>
            </a:pPr>
            <a:fld id="{093F3A26-0117-4932-8FB0-5BCCE3A1ED5C}" type="datetime1">
              <a:rPr lang="cs-CZ" sz="1200" b="0" strike="noStrike" spc="-1">
                <a:solidFill>
                  <a:schemeClr val="dk1"/>
                </a:solidFill>
                <a:latin typeface="Calibri"/>
              </a:rPr>
              <a:t>26.03.2026</a:t>
            </a:fld>
            <a:endParaRPr lang="cs-CZ" sz="1200" b="0" strike="noStrike" spc="-1">
              <a:solidFill>
                <a:srgbClr val="000000"/>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PlaceHolder 1"/>
          <p:cNvSpPr>
            <a:spLocks noGrp="1" noRot="1" noChangeAspect="1"/>
          </p:cNvSpPr>
          <p:nvPr>
            <p:ph type="sldImg"/>
          </p:nvPr>
        </p:nvSpPr>
        <p:spPr>
          <a:xfrm>
            <a:off x="685800" y="1143000"/>
            <a:ext cx="5486400" cy="3086100"/>
          </a:xfrm>
          <a:prstGeom prst="rect">
            <a:avLst/>
          </a:prstGeom>
          <a:ln w="0">
            <a:noFill/>
          </a:ln>
        </p:spPr>
      </p:sp>
      <p:sp>
        <p:nvSpPr>
          <p:cNvPr id="445" name="PlaceHolder 2"/>
          <p:cNvSpPr>
            <a:spLocks noGrp="1"/>
          </p:cNvSpPr>
          <p:nvPr>
            <p:ph type="body"/>
          </p:nvPr>
        </p:nvSpPr>
        <p:spPr>
          <a:xfrm>
            <a:off x="685800" y="4400640"/>
            <a:ext cx="5486040" cy="3600000"/>
          </a:xfrm>
          <a:prstGeom prst="rect">
            <a:avLst/>
          </a:prstGeom>
          <a:noFill/>
          <a:ln w="0">
            <a:noFill/>
          </a:ln>
        </p:spPr>
        <p:txBody>
          <a:bodyPr numCol="1" spcCol="0" anchor="t">
            <a:noAutofit/>
          </a:bodyPr>
          <a:lstStyle/>
          <a:p>
            <a:pPr marL="216000" indent="0">
              <a:buNone/>
            </a:pPr>
            <a:r>
              <a:rPr lang="cs-CZ" sz="1800" b="0" strike="noStrike" spc="-1" dirty="0" smtClean="0">
                <a:solidFill>
                  <a:srgbClr val="000000"/>
                </a:solidFill>
                <a:latin typeface="Calibri"/>
              </a:rPr>
              <a:t>Úpravy</a:t>
            </a:r>
            <a:r>
              <a:rPr lang="cs-CZ" sz="1800" b="0" strike="noStrike" spc="-1" baseline="0" dirty="0" smtClean="0">
                <a:solidFill>
                  <a:srgbClr val="000000"/>
                </a:solidFill>
                <a:latin typeface="Calibri"/>
              </a:rPr>
              <a:t> 11.6.2025: Přidat informaci, že si nyní ukážeme některé citace, že se bude jednat o metodu autor, datum, styl ISO 690: 2011 </a:t>
            </a:r>
            <a:r>
              <a:rPr lang="cs-CZ" sz="1800" b="1" strike="noStrike" spc="-1" baseline="0" dirty="0" smtClean="0">
                <a:solidFill>
                  <a:srgbClr val="FF0000"/>
                </a:solidFill>
                <a:latin typeface="Calibri"/>
              </a:rPr>
              <a:t>+vysvětlení proč zrovna 2011 a ne 2022 (některé školy totiž upřednostňují 2022)</a:t>
            </a:r>
            <a:r>
              <a:rPr lang="cs-CZ" sz="1800" b="0" strike="noStrike" spc="-1" baseline="0" dirty="0" smtClean="0">
                <a:solidFill>
                  <a:srgbClr val="000000"/>
                </a:solidFill>
                <a:latin typeface="Calibri"/>
              </a:rPr>
              <a:t>, a že půjde o online zdroje (navážeme na to, že fyzické zdroje se citují trochu jinak než ty online.</a:t>
            </a:r>
          </a:p>
          <a:p>
            <a:pPr marL="216000" indent="0">
              <a:buNone/>
            </a:pPr>
            <a:endParaRPr lang="cs-CZ" sz="1800" b="0" strike="noStrike" spc="-1" baseline="0" dirty="0" smtClean="0">
              <a:solidFill>
                <a:srgbClr val="000000"/>
              </a:solidFill>
              <a:latin typeface="Calibri"/>
            </a:endParaRPr>
          </a:p>
          <a:p>
            <a:pPr marL="216000" marR="0" lvl="0" indent="0" algn="l" defTabSz="914400" rtl="0" eaLnBrk="1" fontAlgn="auto" latinLnBrk="0" hangingPunct="1">
              <a:lnSpc>
                <a:spcPct val="100000"/>
              </a:lnSpc>
              <a:spcBef>
                <a:spcPts val="0"/>
              </a:spcBef>
              <a:spcAft>
                <a:spcPts val="0"/>
              </a:spcAft>
              <a:buClrTx/>
              <a:buSzTx/>
              <a:buFontTx/>
              <a:buNone/>
              <a:tabLst/>
              <a:defRPr/>
            </a:pPr>
            <a:r>
              <a:rPr lang="cs-CZ" sz="1800" b="0" strike="noStrike" spc="-1" baseline="0" dirty="0" smtClean="0">
                <a:solidFill>
                  <a:srgbClr val="000000"/>
                </a:solidFill>
                <a:latin typeface="Calibri"/>
              </a:rPr>
              <a:t>Úpravy 24.6.2025: </a:t>
            </a:r>
            <a:r>
              <a:rPr lang="cs-CZ" sz="1800" b="0" i="1" strike="noStrike" spc="-1" baseline="0" dirty="0" smtClean="0">
                <a:solidFill>
                  <a:srgbClr val="000000"/>
                </a:solidFill>
                <a:latin typeface="Calibri"/>
              </a:rPr>
              <a:t>Lenka:</a:t>
            </a:r>
            <a:r>
              <a:rPr lang="cs-CZ" sz="1800" b="0" strike="noStrike" spc="-1" baseline="0" dirty="0" smtClean="0">
                <a:solidFill>
                  <a:srgbClr val="000000"/>
                </a:solidFill>
                <a:latin typeface="Calibri"/>
              </a:rPr>
              <a:t> </a:t>
            </a:r>
            <a:r>
              <a:rPr lang="cs-CZ" sz="1200" kern="1200" dirty="0" smtClean="0">
                <a:solidFill>
                  <a:schemeClr val="tx1"/>
                </a:solidFill>
                <a:effectLst/>
                <a:latin typeface="+mn-lt"/>
                <a:ea typeface="+mn-ea"/>
                <a:cs typeface="+mn-cs"/>
              </a:rPr>
              <a:t>Ten důvod Tomáš říkal, že je to tím, že i když už je nová ISO 2022, tak některé instituce stále upřednostňují tu starší, než by byl další workshop, můžu se zeptat, jakou normu preferují a 		případně podle toho bychom to upravily.</a:t>
            </a:r>
          </a:p>
          <a:p>
            <a:pPr marL="21600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	</a:t>
            </a:r>
          </a:p>
          <a:p>
            <a:pPr marL="216000" marR="0" lvl="0" indent="0" algn="l" defTabSz="914400" rtl="0" eaLnBrk="1" fontAlgn="auto" latinLnBrk="0" hangingPunct="1">
              <a:lnSpc>
                <a:spcPct val="100000"/>
              </a:lnSpc>
              <a:spcBef>
                <a:spcPts val="0"/>
              </a:spcBef>
              <a:spcAft>
                <a:spcPts val="0"/>
              </a:spcAft>
              <a:buClrTx/>
              <a:buSzTx/>
              <a:buFontTx/>
              <a:buNone/>
              <a:tabLst/>
              <a:defRPr/>
            </a:pPr>
            <a:r>
              <a:rPr lang="cs-CZ" sz="1200" i="1" kern="1200" dirty="0" smtClean="0">
                <a:solidFill>
                  <a:schemeClr val="tx1"/>
                </a:solidFill>
                <a:effectLst/>
                <a:latin typeface="+mn-lt"/>
                <a:ea typeface="+mn-ea"/>
                <a:cs typeface="+mn-cs"/>
              </a:rPr>
              <a:t>	</a:t>
            </a:r>
            <a:r>
              <a:rPr lang="cs-CZ" sz="1200" i="1" kern="1200" baseline="0" dirty="0" smtClean="0">
                <a:solidFill>
                  <a:schemeClr val="tx1"/>
                </a:solidFill>
                <a:effectLst/>
                <a:latin typeface="+mn-lt"/>
                <a:ea typeface="+mn-ea"/>
                <a:cs typeface="+mn-cs"/>
              </a:rPr>
              <a:t>             </a:t>
            </a:r>
            <a:r>
              <a:rPr lang="cs-CZ" sz="1200" i="1" kern="1200" dirty="0" smtClean="0">
                <a:solidFill>
                  <a:schemeClr val="tx1"/>
                </a:solidFill>
                <a:effectLst/>
                <a:latin typeface="+mn-lt"/>
                <a:ea typeface="+mn-ea"/>
                <a:cs typeface="+mn-cs"/>
              </a:rPr>
              <a:t>Janča a Lucka	-</a:t>
            </a:r>
            <a:r>
              <a:rPr lang="cs-CZ" sz="1200" kern="1200" dirty="0" smtClean="0">
                <a:solidFill>
                  <a:schemeClr val="tx1"/>
                </a:solidFill>
                <a:effectLst/>
                <a:latin typeface="+mn-lt"/>
                <a:ea typeface="+mn-ea"/>
                <a:cs typeface="+mn-cs"/>
              </a:rPr>
              <a:t>To by šlo, akorát</a:t>
            </a:r>
            <a:r>
              <a:rPr lang="cs-CZ" sz="1200" kern="1200" baseline="0" dirty="0" smtClean="0">
                <a:solidFill>
                  <a:schemeClr val="tx1"/>
                </a:solidFill>
                <a:effectLst/>
                <a:latin typeface="+mn-lt"/>
                <a:ea typeface="+mn-ea"/>
                <a:cs typeface="+mn-cs"/>
              </a:rPr>
              <a:t> se jich na to člověk nesmí zapomenout zeptat a nesmí to zapomenout opravit.</a:t>
            </a:r>
          </a:p>
          <a:p>
            <a:pPr marL="216000" marR="0" lvl="0" indent="0" algn="l" defTabSz="914400" rtl="0" eaLnBrk="1" fontAlgn="auto" latinLnBrk="0" hangingPunct="1">
              <a:lnSpc>
                <a:spcPct val="100000"/>
              </a:lnSpc>
              <a:spcBef>
                <a:spcPts val="0"/>
              </a:spcBef>
              <a:spcAft>
                <a:spcPts val="0"/>
              </a:spcAft>
              <a:buClrTx/>
              <a:buSzTx/>
              <a:buFontTx/>
              <a:buNone/>
              <a:tabLst/>
              <a:defRPr/>
            </a:pPr>
            <a:r>
              <a:rPr lang="cs-CZ" sz="1200" kern="1200" baseline="0" dirty="0" smtClean="0">
                <a:solidFill>
                  <a:schemeClr val="tx1"/>
                </a:solidFill>
                <a:effectLst/>
                <a:latin typeface="+mn-lt"/>
                <a:ea typeface="+mn-ea"/>
                <a:cs typeface="+mn-cs"/>
              </a:rPr>
              <a:t>			-přidala jsem na </a:t>
            </a:r>
            <a:r>
              <a:rPr lang="cs-CZ" sz="1200" kern="1200" baseline="0" dirty="0" err="1" smtClean="0">
                <a:solidFill>
                  <a:schemeClr val="tx1"/>
                </a:solidFill>
                <a:effectLst/>
                <a:latin typeface="+mn-lt"/>
                <a:ea typeface="+mn-ea"/>
                <a:cs typeface="+mn-cs"/>
              </a:rPr>
              <a:t>slide</a:t>
            </a:r>
            <a:r>
              <a:rPr lang="cs-CZ" sz="1200" kern="1200" baseline="0" dirty="0" smtClean="0">
                <a:solidFill>
                  <a:schemeClr val="tx1"/>
                </a:solidFill>
                <a:effectLst/>
                <a:latin typeface="+mn-lt"/>
                <a:ea typeface="+mn-ea"/>
                <a:cs typeface="+mn-cs"/>
              </a:rPr>
              <a:t> ještě slovíčko citování, proto je červeně </a:t>
            </a:r>
            <a:r>
              <a:rPr lang="cs-CZ" sz="1200" kern="1200" baseline="0" dirty="0" smtClean="0">
                <a:solidFill>
                  <a:schemeClr val="tx1"/>
                </a:solidFill>
                <a:effectLst/>
                <a:latin typeface="+mn-lt"/>
                <a:ea typeface="+mn-ea"/>
                <a:cs typeface="+mn-cs"/>
                <a:sym typeface="Wingdings" panose="05000000000000000000" pitchFamily="2" charset="2"/>
              </a:rPr>
              <a:t></a:t>
            </a:r>
          </a:p>
          <a:p>
            <a:pPr marL="216000" marR="0" lvl="0" indent="0" algn="l" defTabSz="914400" rtl="0" eaLnBrk="1" fontAlgn="auto" latinLnBrk="0" hangingPunct="1">
              <a:lnSpc>
                <a:spcPct val="100000"/>
              </a:lnSpc>
              <a:spcBef>
                <a:spcPts val="0"/>
              </a:spcBef>
              <a:spcAft>
                <a:spcPts val="0"/>
              </a:spcAft>
              <a:buClrTx/>
              <a:buSzTx/>
              <a:buFontTx/>
              <a:buNone/>
              <a:tabLst/>
              <a:defRPr/>
            </a:pPr>
            <a:r>
              <a:rPr lang="cs-CZ" sz="1200" b="0" kern="1200" baseline="0" dirty="0" smtClean="0">
                <a:solidFill>
                  <a:schemeClr val="tx1"/>
                </a:solidFill>
                <a:effectLst/>
                <a:latin typeface="+mn-lt"/>
                <a:ea typeface="+mn-ea"/>
                <a:cs typeface="+mn-cs"/>
                <a:sym typeface="Wingdings" panose="05000000000000000000" pitchFamily="2" charset="2"/>
              </a:rPr>
              <a:t>Úpravy 18. 7. 2025: </a:t>
            </a:r>
            <a:r>
              <a:rPr lang="cs-CZ" sz="1200" b="0" i="1" kern="1200" baseline="0" dirty="0" smtClean="0">
                <a:solidFill>
                  <a:schemeClr val="tx1"/>
                </a:solidFill>
                <a:effectLst/>
                <a:latin typeface="+mn-lt"/>
                <a:ea typeface="+mn-ea"/>
                <a:cs typeface="+mn-cs"/>
                <a:sym typeface="Wingdings" panose="05000000000000000000" pitchFamily="2" charset="2"/>
              </a:rPr>
              <a:t>Lenka:     </a:t>
            </a:r>
            <a:r>
              <a:rPr lang="cs-CZ" sz="1200" i="1" kern="1200" baseline="0" dirty="0" smtClean="0">
                <a:solidFill>
                  <a:schemeClr val="tx1"/>
                </a:solidFill>
                <a:effectLst/>
                <a:latin typeface="+mn-lt"/>
                <a:ea typeface="+mn-ea"/>
                <a:cs typeface="+mn-cs"/>
                <a:sym typeface="Wingdings" panose="05000000000000000000" pitchFamily="2" charset="2"/>
              </a:rPr>
              <a:t>                     </a:t>
            </a:r>
            <a:r>
              <a:rPr lang="cs-CZ" sz="1200" kern="1200" baseline="0" dirty="0" smtClean="0">
                <a:solidFill>
                  <a:schemeClr val="tx1"/>
                </a:solidFill>
                <a:effectLst/>
                <a:latin typeface="+mn-lt"/>
                <a:ea typeface="+mn-ea"/>
                <a:cs typeface="+mn-cs"/>
                <a:sym typeface="Wingdings" panose="05000000000000000000" pitchFamily="2" charset="2"/>
              </a:rPr>
              <a:t>- přijala jsem přidání slovíčka, jasné to nezapomenu a upravíme to případně</a:t>
            </a:r>
            <a:endParaRPr lang="cs-CZ" sz="1200" kern="1200" dirty="0" smtClean="0">
              <a:solidFill>
                <a:schemeClr val="tx1"/>
              </a:solidFill>
              <a:effectLst/>
              <a:latin typeface="+mn-lt"/>
              <a:ea typeface="+mn-ea"/>
              <a:cs typeface="+mn-cs"/>
            </a:endParaRPr>
          </a:p>
          <a:p>
            <a:pPr marL="216000" indent="0">
              <a:buNone/>
            </a:pPr>
            <a:endParaRPr lang="cs-CZ" sz="1800" b="0" strike="noStrike" spc="-1" dirty="0">
              <a:solidFill>
                <a:srgbClr val="000000"/>
              </a:solidFill>
              <a:latin typeface="Calibri"/>
            </a:endParaRPr>
          </a:p>
        </p:txBody>
      </p:sp>
      <p:sp>
        <p:nvSpPr>
          <p:cNvPr id="446" name="PlaceHolder 3"/>
          <p:cNvSpPr>
            <a:spLocks noGrp="1"/>
          </p:cNvSpPr>
          <p:nvPr>
            <p:ph type="dt" idx="26"/>
          </p:nvPr>
        </p:nvSpPr>
        <p:spPr>
          <a:xfrm>
            <a:off x="3884760" y="0"/>
            <a:ext cx="2971440" cy="458280"/>
          </a:xfrm>
          <a:prstGeom prst="rect">
            <a:avLst/>
          </a:prstGeom>
          <a:noFill/>
          <a:ln w="0">
            <a:noFill/>
          </a:ln>
        </p:spPr>
        <p:txBody>
          <a:bodyPr numCol="1" spcCol="0" anchor="t">
            <a:noAutofit/>
          </a:bodyPr>
          <a:lstStyle>
            <a:lvl1pPr indent="0" algn="r">
              <a:lnSpc>
                <a:spcPct val="100000"/>
              </a:lnSpc>
              <a:buNone/>
              <a:defRPr lang="cs-CZ" sz="1200" b="0" strike="noStrike" spc="-1">
                <a:solidFill>
                  <a:schemeClr val="dk1"/>
                </a:solidFill>
                <a:latin typeface="Univers Com 45 Light"/>
              </a:defRPr>
            </a:lvl1pPr>
          </a:lstStyle>
          <a:p>
            <a:pPr indent="0" algn="r">
              <a:lnSpc>
                <a:spcPct val="100000"/>
              </a:lnSpc>
              <a:buNone/>
            </a:pPr>
            <a:fld id="{D2DBE6D6-D99F-4182-9941-F08BE1AEED6E}" type="datetime1">
              <a:rPr lang="cs-CZ" sz="1200" b="0" strike="noStrike" spc="-1">
                <a:solidFill>
                  <a:schemeClr val="dk1"/>
                </a:solidFill>
                <a:latin typeface="Univers Com 45 Light"/>
              </a:rPr>
              <a:t>26.03.2026</a:t>
            </a:fld>
            <a:endParaRPr lang="cs-CZ" sz="1200" b="0" strike="noStrike" spc="-1">
              <a:solidFill>
                <a:srgbClr val="000000"/>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PlaceHolder 1"/>
          <p:cNvSpPr>
            <a:spLocks noGrp="1" noRot="1" noChangeAspect="1"/>
          </p:cNvSpPr>
          <p:nvPr>
            <p:ph type="sldImg"/>
          </p:nvPr>
        </p:nvSpPr>
        <p:spPr>
          <a:xfrm>
            <a:off x="381000" y="685800"/>
            <a:ext cx="6096000" cy="3429000"/>
          </a:xfrm>
          <a:prstGeom prst="rect">
            <a:avLst/>
          </a:prstGeom>
          <a:ln w="0">
            <a:noFill/>
          </a:ln>
        </p:spPr>
      </p:sp>
      <p:sp>
        <p:nvSpPr>
          <p:cNvPr id="448" name="PlaceHolder 2"/>
          <p:cNvSpPr>
            <a:spLocks noGrp="1"/>
          </p:cNvSpPr>
          <p:nvPr>
            <p:ph type="body"/>
          </p:nvPr>
        </p:nvSpPr>
        <p:spPr>
          <a:xfrm>
            <a:off x="685800" y="4400640"/>
            <a:ext cx="5486040" cy="3600000"/>
          </a:xfrm>
          <a:prstGeom prst="rect">
            <a:avLst/>
          </a:prstGeom>
          <a:noFill/>
          <a:ln w="0">
            <a:noFill/>
          </a:ln>
        </p:spPr>
        <p:txBody>
          <a:bodyPr numCol="1" spcCol="0" anchor="t">
            <a:noAutofit/>
          </a:bodyPr>
          <a:lstStyle/>
          <a:p>
            <a:pPr marL="216000" indent="0">
              <a:buNone/>
            </a:pPr>
            <a:endParaRPr lang="cs-CZ" sz="1800" b="0" strike="noStrike" spc="-1">
              <a:solidFill>
                <a:srgbClr val="000000"/>
              </a:solidFill>
              <a:latin typeface="Calibri"/>
            </a:endParaRPr>
          </a:p>
        </p:txBody>
      </p:sp>
      <p:sp>
        <p:nvSpPr>
          <p:cNvPr id="449" name="PlaceHolder 3"/>
          <p:cNvSpPr>
            <a:spLocks noGrp="1"/>
          </p:cNvSpPr>
          <p:nvPr>
            <p:ph type="dt" idx="27"/>
          </p:nvPr>
        </p:nvSpPr>
        <p:spPr>
          <a:xfrm>
            <a:off x="3884760" y="0"/>
            <a:ext cx="2971440" cy="458280"/>
          </a:xfrm>
          <a:prstGeom prst="rect">
            <a:avLst/>
          </a:prstGeom>
          <a:noFill/>
          <a:ln w="0">
            <a:noFill/>
          </a:ln>
        </p:spPr>
        <p:txBody>
          <a:bodyPr numCol="1" spcCol="0" anchor="t">
            <a:noAutofit/>
          </a:bodyPr>
          <a:lstStyle>
            <a:lvl1pPr indent="0" algn="r">
              <a:lnSpc>
                <a:spcPct val="100000"/>
              </a:lnSpc>
              <a:buNone/>
              <a:defRPr lang="cs-CZ" sz="1200" b="0" strike="noStrike" spc="-1">
                <a:solidFill>
                  <a:schemeClr val="dk1"/>
                </a:solidFill>
                <a:latin typeface="Univers Com 45 Light"/>
              </a:defRPr>
            </a:lvl1pPr>
          </a:lstStyle>
          <a:p>
            <a:pPr indent="0" algn="r">
              <a:lnSpc>
                <a:spcPct val="100000"/>
              </a:lnSpc>
              <a:buNone/>
            </a:pPr>
            <a:fld id="{32779A4E-64FD-454D-BB2D-A90A16CCAB38}" type="datetime1">
              <a:rPr lang="cs-CZ" sz="1200" b="0" strike="noStrike" spc="-1">
                <a:solidFill>
                  <a:schemeClr val="dk1"/>
                </a:solidFill>
                <a:latin typeface="Univers Com 45 Light"/>
              </a:rPr>
              <a:t>26.03.2026</a:t>
            </a:fld>
            <a:endParaRPr lang="cs-CZ" sz="1200" b="0" strike="noStrike" spc="-1">
              <a:solidFill>
                <a:srgbClr val="000000"/>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PlaceHolder 1"/>
          <p:cNvSpPr>
            <a:spLocks noGrp="1" noRot="1" noChangeAspect="1"/>
          </p:cNvSpPr>
          <p:nvPr>
            <p:ph type="sldImg"/>
          </p:nvPr>
        </p:nvSpPr>
        <p:spPr>
          <a:xfrm>
            <a:off x="685800" y="1143000"/>
            <a:ext cx="5486400" cy="3086100"/>
          </a:xfrm>
          <a:prstGeom prst="rect">
            <a:avLst/>
          </a:prstGeom>
          <a:ln w="0">
            <a:noFill/>
          </a:ln>
        </p:spPr>
      </p:sp>
      <p:sp>
        <p:nvSpPr>
          <p:cNvPr id="451" name="PlaceHolder 2"/>
          <p:cNvSpPr>
            <a:spLocks noGrp="1"/>
          </p:cNvSpPr>
          <p:nvPr>
            <p:ph type="body"/>
          </p:nvPr>
        </p:nvSpPr>
        <p:spPr>
          <a:xfrm>
            <a:off x="685800" y="4400640"/>
            <a:ext cx="5486040" cy="3600000"/>
          </a:xfrm>
          <a:prstGeom prst="rect">
            <a:avLst/>
          </a:prstGeom>
          <a:noFill/>
          <a:ln w="0">
            <a:noFill/>
          </a:ln>
        </p:spPr>
        <p:txBody>
          <a:bodyPr numCol="1" spcCol="0" anchor="t">
            <a:noAutofit/>
          </a:bodyPr>
          <a:lstStyle/>
          <a:p>
            <a:pPr marL="216000" indent="0">
              <a:buNone/>
            </a:pPr>
            <a:r>
              <a:rPr lang="cs-CZ" sz="1800" b="0" strike="noStrike" spc="-1" dirty="0" smtClean="0">
                <a:solidFill>
                  <a:srgbClr val="000000"/>
                </a:solidFill>
                <a:latin typeface="Calibri"/>
              </a:rPr>
              <a:t>Úpravy</a:t>
            </a:r>
            <a:r>
              <a:rPr lang="cs-CZ" sz="1800" b="0" strike="noStrike" spc="-1" baseline="0" dirty="0" smtClean="0">
                <a:solidFill>
                  <a:srgbClr val="000000"/>
                </a:solidFill>
                <a:latin typeface="Calibri"/>
              </a:rPr>
              <a:t> 11.6.2025: Jiný příklad než Ted </a:t>
            </a:r>
            <a:r>
              <a:rPr lang="cs-CZ" sz="1800" b="0" strike="noStrike" spc="-1" baseline="0" dirty="0" err="1" smtClean="0">
                <a:solidFill>
                  <a:srgbClr val="000000"/>
                </a:solidFill>
                <a:latin typeface="Calibri"/>
              </a:rPr>
              <a:t>Talks</a:t>
            </a:r>
            <a:r>
              <a:rPr lang="cs-CZ" sz="1800" b="0" strike="noStrike" spc="-1" baseline="0" dirty="0" smtClean="0">
                <a:solidFill>
                  <a:srgbClr val="000000"/>
                </a:solidFill>
                <a:latin typeface="Calibri"/>
              </a:rPr>
              <a:t> (OEGP citují odlišně YT a Ted </a:t>
            </a:r>
            <a:r>
              <a:rPr lang="cs-CZ" sz="1800" b="0" strike="noStrike" spc="-1" baseline="0" dirty="0" err="1" smtClean="0">
                <a:solidFill>
                  <a:srgbClr val="000000"/>
                </a:solidFill>
                <a:latin typeface="Calibri"/>
              </a:rPr>
              <a:t>Talks</a:t>
            </a:r>
            <a:r>
              <a:rPr lang="cs-CZ" sz="1800" b="0" strike="noStrike" spc="-1" baseline="0" dirty="0" smtClean="0">
                <a:solidFill>
                  <a:srgbClr val="000000"/>
                </a:solidFill>
                <a:latin typeface="Calibri"/>
              </a:rPr>
              <a:t>, takže může být tento příklad pro ně matoucí </a:t>
            </a:r>
            <a:r>
              <a:rPr lang="cs-CZ" sz="1800" b="1" strike="noStrike" spc="-1" baseline="0" dirty="0" smtClean="0">
                <a:solidFill>
                  <a:srgbClr val="000000"/>
                </a:solidFill>
                <a:latin typeface="Calibri"/>
              </a:rPr>
              <a:t>+máme čerpat z původního zdroje, Ted </a:t>
            </a:r>
            <a:r>
              <a:rPr lang="cs-CZ" sz="1800" b="1" strike="noStrike" spc="-1" baseline="0" dirty="0" err="1" smtClean="0">
                <a:solidFill>
                  <a:srgbClr val="000000"/>
                </a:solidFill>
                <a:latin typeface="Calibri"/>
              </a:rPr>
              <a:t>Talks</a:t>
            </a:r>
            <a:r>
              <a:rPr lang="cs-CZ" sz="1800" b="1" strike="noStrike" spc="-1" baseline="0" dirty="0" smtClean="0">
                <a:solidFill>
                  <a:srgbClr val="000000"/>
                </a:solidFill>
                <a:latin typeface="Calibri"/>
              </a:rPr>
              <a:t> mají vlastní </a:t>
            </a:r>
            <a:r>
              <a:rPr lang="cs-CZ" sz="1800" b="1" strike="noStrike" spc="-1" baseline="0" dirty="0" err="1" smtClean="0">
                <a:solidFill>
                  <a:srgbClr val="000000"/>
                </a:solidFill>
                <a:latin typeface="Calibri"/>
              </a:rPr>
              <a:t>webovky</a:t>
            </a:r>
            <a:r>
              <a:rPr lang="cs-CZ" sz="1800" b="1" strike="noStrike" spc="-1" baseline="0" dirty="0" smtClean="0">
                <a:solidFill>
                  <a:srgbClr val="000000"/>
                </a:solidFill>
                <a:latin typeface="Calibri"/>
              </a:rPr>
              <a:t>, YT je druhořadé</a:t>
            </a:r>
            <a:r>
              <a:rPr lang="cs-CZ" sz="1800" b="0" strike="noStrike" spc="-1" baseline="0" dirty="0" smtClean="0">
                <a:solidFill>
                  <a:srgbClr val="000000"/>
                </a:solidFill>
                <a:latin typeface="Calibri"/>
              </a:rPr>
              <a:t>). Ještě mě napadlo, nechat tady Ted </a:t>
            </a:r>
            <a:r>
              <a:rPr lang="cs-CZ" sz="1800" b="0" strike="noStrike" spc="-1" baseline="0" dirty="0" err="1" smtClean="0">
                <a:solidFill>
                  <a:srgbClr val="000000"/>
                </a:solidFill>
                <a:latin typeface="Calibri"/>
              </a:rPr>
              <a:t>Talks</a:t>
            </a:r>
            <a:r>
              <a:rPr lang="cs-CZ" sz="1800" b="0" strike="noStrike" spc="-1" baseline="0" dirty="0" smtClean="0">
                <a:solidFill>
                  <a:srgbClr val="000000"/>
                </a:solidFill>
                <a:latin typeface="Calibri"/>
              </a:rPr>
              <a:t>, ale nebrat ho z YT. Pouze zmínit, že se podobně dají citovat videa z YT (stejně ho budou citovat v praktické části), zamezilo by se tak sekundární citaci.</a:t>
            </a:r>
          </a:p>
          <a:p>
            <a:pPr marL="216000" indent="0">
              <a:buNone/>
            </a:pPr>
            <a:endParaRPr lang="cs-CZ" sz="1800" b="0" strike="noStrike" spc="-1" baseline="0" dirty="0" smtClean="0">
              <a:solidFill>
                <a:srgbClr val="000000"/>
              </a:solidFill>
              <a:latin typeface="Calibri"/>
            </a:endParaRPr>
          </a:p>
          <a:p>
            <a:pPr marL="216000" indent="0">
              <a:buNone/>
            </a:pPr>
            <a:r>
              <a:rPr lang="cs-CZ" sz="1800" b="0" strike="noStrike" spc="-1" baseline="0" dirty="0" smtClean="0">
                <a:solidFill>
                  <a:srgbClr val="000000"/>
                </a:solidFill>
                <a:latin typeface="Calibri"/>
              </a:rPr>
              <a:t>Úpravy 24.6.2025: </a:t>
            </a:r>
            <a:r>
              <a:rPr lang="cs-CZ" sz="1800" b="0" i="1" strike="noStrike" spc="-1" baseline="0" dirty="0" smtClean="0">
                <a:solidFill>
                  <a:srgbClr val="000000"/>
                </a:solidFill>
                <a:latin typeface="Calibri"/>
              </a:rPr>
              <a:t>Lenka: </a:t>
            </a:r>
            <a:r>
              <a:rPr lang="cs-CZ" sz="1200" kern="1200" dirty="0" smtClean="0">
                <a:solidFill>
                  <a:schemeClr val="tx1"/>
                </a:solidFill>
                <a:effectLst/>
                <a:latin typeface="+mn-lt"/>
                <a:ea typeface="+mn-ea"/>
                <a:cs typeface="+mn-cs"/>
              </a:rPr>
              <a:t>Já bych ten TED Talk jako příklad právě naopak nechala a můžeme zmínit, že by se měl citovat z jejich oficiálního webu kvůli tomu, že je </a:t>
            </a:r>
            <a:r>
              <a:rPr lang="cs-CZ" sz="1200" kern="1200" dirty="0" err="1" smtClean="0">
                <a:solidFill>
                  <a:schemeClr val="tx1"/>
                </a:solidFill>
                <a:effectLst/>
                <a:latin typeface="+mn-lt"/>
                <a:ea typeface="+mn-ea"/>
                <a:cs typeface="+mn-cs"/>
              </a:rPr>
              <a:t>Youtube</a:t>
            </a:r>
            <a:r>
              <a:rPr lang="cs-CZ" sz="1200" kern="1200" dirty="0" smtClean="0">
                <a:solidFill>
                  <a:schemeClr val="tx1"/>
                </a:solidFill>
                <a:effectLst/>
                <a:latin typeface="+mn-lt"/>
                <a:ea typeface="+mn-ea"/>
                <a:cs typeface="+mn-cs"/>
              </a:rPr>
              <a:t> sekundární platforma.</a:t>
            </a:r>
          </a:p>
          <a:p>
            <a:pPr marL="216000" indent="0">
              <a:buNone/>
            </a:pPr>
            <a:r>
              <a:rPr lang="cs-CZ" sz="1200" b="0" strike="noStrike" kern="1200" spc="-1" dirty="0" smtClean="0">
                <a:solidFill>
                  <a:schemeClr val="tx1"/>
                </a:solidFill>
                <a:effectLst/>
                <a:latin typeface="+mn-lt"/>
                <a:ea typeface="+mn-ea"/>
                <a:cs typeface="+mn-cs"/>
              </a:rPr>
              <a:t>	</a:t>
            </a:r>
          </a:p>
          <a:p>
            <a:pPr marL="216000" indent="0">
              <a:buNone/>
            </a:pPr>
            <a:r>
              <a:rPr lang="cs-CZ" sz="1200" b="0" i="1" strike="noStrike" kern="1200" spc="-1" dirty="0" smtClean="0">
                <a:solidFill>
                  <a:schemeClr val="tx1"/>
                </a:solidFill>
                <a:effectLst/>
                <a:latin typeface="+mn-lt"/>
                <a:ea typeface="+mn-ea"/>
                <a:cs typeface="+mn-cs"/>
              </a:rPr>
              <a:t>	</a:t>
            </a:r>
            <a:r>
              <a:rPr lang="cs-CZ" sz="1200" b="0" i="1" strike="noStrike" kern="1200" spc="-1" baseline="0" dirty="0" smtClean="0">
                <a:solidFill>
                  <a:schemeClr val="tx1"/>
                </a:solidFill>
                <a:effectLst/>
                <a:latin typeface="+mn-lt"/>
                <a:ea typeface="+mn-ea"/>
                <a:cs typeface="+mn-cs"/>
              </a:rPr>
              <a:t>              </a:t>
            </a:r>
            <a:r>
              <a:rPr lang="cs-CZ" sz="1200" b="0" i="1" strike="noStrike" kern="1200" spc="-1" dirty="0" smtClean="0">
                <a:solidFill>
                  <a:schemeClr val="tx1"/>
                </a:solidFill>
                <a:effectLst/>
                <a:latin typeface="+mn-lt"/>
                <a:ea typeface="+mn-ea"/>
                <a:cs typeface="+mn-cs"/>
              </a:rPr>
              <a:t>Janča a Lucka	-</a:t>
            </a:r>
            <a:r>
              <a:rPr lang="cs-CZ" sz="1200" b="0" i="0" strike="noStrike" kern="1200" spc="-1" dirty="0" smtClean="0">
                <a:solidFill>
                  <a:schemeClr val="tx1"/>
                </a:solidFill>
                <a:effectLst/>
                <a:latin typeface="+mn-lt"/>
                <a:ea typeface="+mn-ea"/>
                <a:cs typeface="+mn-cs"/>
              </a:rPr>
              <a:t>Proč</a:t>
            </a:r>
            <a:r>
              <a:rPr lang="cs-CZ" sz="1200" b="0" i="0" strike="noStrike" kern="1200" spc="-1" baseline="0" dirty="0" smtClean="0">
                <a:solidFill>
                  <a:schemeClr val="tx1"/>
                </a:solidFill>
                <a:effectLst/>
                <a:latin typeface="+mn-lt"/>
                <a:ea typeface="+mn-ea"/>
                <a:cs typeface="+mn-cs"/>
              </a:rPr>
              <a:t> tam tedy TED Talk z YT nechávat, když není primární zdroj? Ukazujeme jim tady věc, u které tvrdíme, ať to takhle nedělají. Pokud existují logické 			argumenty, které jsou „pro ponechání“, klidně je přijmu, zatím mi to ale moc nesedí </a:t>
            </a:r>
            <a:r>
              <a:rPr lang="cs-CZ" sz="1200" b="0" i="0" strike="noStrike" kern="1200" spc="-1" baseline="0" dirty="0" smtClean="0">
                <a:solidFill>
                  <a:schemeClr val="tx1"/>
                </a:solidFill>
                <a:effectLst/>
                <a:latin typeface="+mn-lt"/>
                <a:ea typeface="+mn-ea"/>
                <a:cs typeface="+mn-cs"/>
                <a:sym typeface="Wingdings" panose="05000000000000000000" pitchFamily="2" charset="2"/>
              </a:rPr>
              <a:t></a:t>
            </a:r>
          </a:p>
          <a:p>
            <a:pPr marL="216000" indent="0">
              <a:buNone/>
            </a:pPr>
            <a:r>
              <a:rPr lang="cs-CZ" sz="1200" b="0" i="0" strike="noStrike" kern="1200" spc="-1" baseline="0" dirty="0" smtClean="0">
                <a:solidFill>
                  <a:schemeClr val="tx1"/>
                </a:solidFill>
                <a:effectLst/>
                <a:latin typeface="+mn-lt"/>
                <a:ea typeface="+mn-ea"/>
                <a:cs typeface="+mn-cs"/>
                <a:sym typeface="Wingdings" panose="05000000000000000000" pitchFamily="2" charset="2"/>
              </a:rPr>
              <a:t>	</a:t>
            </a:r>
            <a:r>
              <a:rPr lang="cs-CZ" sz="1200" b="0" i="1" strike="noStrike" kern="1200" spc="-1" baseline="0" dirty="0" smtClean="0">
                <a:solidFill>
                  <a:schemeClr val="tx1"/>
                </a:solidFill>
                <a:effectLst/>
                <a:latin typeface="+mn-lt"/>
                <a:ea typeface="+mn-ea"/>
                <a:cs typeface="+mn-cs"/>
                <a:sym typeface="Wingdings" panose="05000000000000000000" pitchFamily="2" charset="2"/>
              </a:rPr>
              <a:t>              		-</a:t>
            </a:r>
            <a:r>
              <a:rPr lang="cs-CZ" sz="1200" b="0" i="0" strike="noStrike" kern="1200" spc="-1" baseline="0" dirty="0" smtClean="0">
                <a:solidFill>
                  <a:schemeClr val="tx1"/>
                </a:solidFill>
                <a:effectLst/>
                <a:latin typeface="+mn-lt"/>
                <a:ea typeface="+mn-ea"/>
                <a:cs typeface="+mn-cs"/>
                <a:sym typeface="Wingdings" panose="05000000000000000000" pitchFamily="2" charset="2"/>
              </a:rPr>
              <a:t>Prezentaci zasíláme školám v PDF, tedy bez poznámek, takže ani nebudou vědět, že je tahle citace špatně, a že jí nemají používat.</a:t>
            </a:r>
          </a:p>
          <a:p>
            <a:pPr marL="216000" indent="0">
              <a:buNone/>
            </a:pPr>
            <a:r>
              <a:rPr lang="cs-CZ" sz="1200" b="0" i="0" strike="noStrike" kern="1200" spc="-1" baseline="0" dirty="0" smtClean="0">
                <a:solidFill>
                  <a:schemeClr val="tx1"/>
                </a:solidFill>
                <a:effectLst/>
                <a:latin typeface="+mn-lt"/>
                <a:ea typeface="+mn-ea"/>
                <a:cs typeface="+mn-cs"/>
                <a:sym typeface="Wingdings" panose="05000000000000000000" pitchFamily="2" charset="2"/>
              </a:rPr>
              <a:t>			-Návrh kompromisu.. dát tam z YT kanál Jirka vysvětluje věci https://www.youtube.com/results?search_query=jirka+vysv%C4%9Btluje+v%C4%9Bci</a:t>
            </a:r>
          </a:p>
          <a:p>
            <a:pPr marL="216000" indent="0">
              <a:buNone/>
            </a:pPr>
            <a:r>
              <a:rPr lang="cs-CZ" sz="1200" b="0" i="0" strike="noStrike" kern="1200" spc="-1" baseline="0" dirty="0" smtClean="0">
                <a:solidFill>
                  <a:schemeClr val="tx1"/>
                </a:solidFill>
                <a:effectLst/>
                <a:latin typeface="+mn-lt"/>
                <a:ea typeface="+mn-ea"/>
                <a:cs typeface="+mn-cs"/>
                <a:sym typeface="Wingdings" panose="05000000000000000000" pitchFamily="2" charset="2"/>
              </a:rPr>
              <a:t>				-při vysvětlování studentům se pro nás nic nemění, nezasáhne to naší přípravu na workshop</a:t>
            </a:r>
          </a:p>
          <a:p>
            <a:pPr rtl="0"/>
            <a:r>
              <a:rPr lang="cs-CZ" sz="1200" b="0" i="0" strike="noStrike" kern="1200" spc="-1" baseline="0" dirty="0" smtClean="0">
                <a:solidFill>
                  <a:schemeClr val="tx1"/>
                </a:solidFill>
                <a:effectLst/>
                <a:latin typeface="+mn-lt"/>
                <a:ea typeface="+mn-ea"/>
                <a:cs typeface="+mn-cs"/>
                <a:sym typeface="Wingdings" panose="05000000000000000000" pitchFamily="2" charset="2"/>
              </a:rPr>
              <a:t>Úpravy 21. 7. 2025: </a:t>
            </a:r>
            <a:r>
              <a:rPr lang="cs-CZ" sz="1800" b="0" i="1" strike="noStrike" kern="1200" spc="-1" baseline="0" dirty="0" smtClean="0">
                <a:solidFill>
                  <a:srgbClr val="000000"/>
                </a:solidFill>
                <a:latin typeface="Calibri"/>
                <a:ea typeface="+mn-ea"/>
                <a:cs typeface="+mn-cs"/>
                <a:sym typeface="Wingdings" panose="05000000000000000000" pitchFamily="2" charset="2"/>
              </a:rPr>
              <a:t>Lenka:</a:t>
            </a:r>
            <a:r>
              <a:rPr lang="cs-CZ" sz="1200" b="1" i="0" strike="noStrike" kern="1200" spc="-1" baseline="0" dirty="0" smtClean="0">
                <a:solidFill>
                  <a:schemeClr val="tx1"/>
                </a:solidFill>
                <a:effectLst/>
                <a:latin typeface="+mn-lt"/>
                <a:ea typeface="+mn-ea"/>
                <a:cs typeface="+mn-cs"/>
                <a:sym typeface="Wingdings" panose="05000000000000000000" pitchFamily="2" charset="2"/>
              </a:rPr>
              <a:t> </a:t>
            </a:r>
            <a:r>
              <a:rPr lang="cs-CZ" sz="1200" b="0" i="0" strike="noStrike" kern="1200" spc="-1" baseline="0" dirty="0" smtClean="0">
                <a:solidFill>
                  <a:schemeClr val="tx1"/>
                </a:solidFill>
                <a:effectLst/>
                <a:latin typeface="+mn-lt"/>
                <a:ea typeface="+mn-ea"/>
                <a:cs typeface="+mn-cs"/>
                <a:sym typeface="Wingdings" panose="05000000000000000000" pitchFamily="2" charset="2"/>
              </a:rPr>
              <a:t>Nakonec jsem si opravdu dala práci s tím, že jsem se zeptala Kristiny na vyjádření a odpověděla tohle: </a:t>
            </a:r>
          </a:p>
          <a:p>
            <a:pPr rtl="0"/>
            <a:endParaRPr lang="cs-CZ" sz="1200" b="0" i="0" strike="noStrike" kern="1200" spc="-1" baseline="0" dirty="0" smtClean="0">
              <a:solidFill>
                <a:schemeClr val="tx1"/>
              </a:solidFill>
              <a:effectLst/>
              <a:latin typeface="+mn-lt"/>
              <a:ea typeface="+mn-ea"/>
              <a:cs typeface="+mn-cs"/>
              <a:sym typeface="Wingdings" panose="05000000000000000000" pitchFamily="2" charset="2"/>
            </a:endParaRPr>
          </a:p>
          <a:p>
            <a:pPr rtl="0"/>
            <a:r>
              <a:rPr lang="cs-CZ" sz="1200" b="0" i="0" strike="noStrike" kern="1200" spc="-1" baseline="0" dirty="0" smtClean="0">
                <a:solidFill>
                  <a:schemeClr val="tx1"/>
                </a:solidFill>
                <a:effectLst/>
                <a:latin typeface="+mn-lt"/>
                <a:ea typeface="+mn-ea"/>
                <a:cs typeface="+mn-cs"/>
                <a:sym typeface="Wingdings" panose="05000000000000000000" pitchFamily="2" charset="2"/>
              </a:rPr>
              <a:t>Je </a:t>
            </a:r>
            <a:r>
              <a:rPr lang="cs-CZ" sz="1200" b="0" i="0" kern="1200" dirty="0" smtClean="0">
                <a:solidFill>
                  <a:schemeClr val="tx1"/>
                </a:solidFill>
                <a:effectLst/>
                <a:latin typeface="+mn-lt"/>
                <a:ea typeface="+mn-ea"/>
                <a:cs typeface="+mn-cs"/>
              </a:rPr>
              <a:t>pravda,</a:t>
            </a:r>
            <a:r>
              <a:rPr lang="cs-CZ" sz="1200" b="0" i="0" kern="1200" baseline="0" dirty="0" smtClean="0">
                <a:solidFill>
                  <a:schemeClr val="tx1"/>
                </a:solidFill>
                <a:effectLst/>
                <a:latin typeface="+mn-lt"/>
                <a:ea typeface="+mn-ea"/>
                <a:cs typeface="+mn-cs"/>
              </a:rPr>
              <a:t> z</a:t>
            </a:r>
            <a:r>
              <a:rPr lang="cs-CZ" sz="1200" b="0" i="0" kern="1200" dirty="0" smtClean="0">
                <a:solidFill>
                  <a:schemeClr val="tx1"/>
                </a:solidFill>
                <a:effectLst/>
                <a:latin typeface="+mn-lt"/>
                <a:ea typeface="+mn-ea"/>
                <a:cs typeface="+mn-cs"/>
              </a:rPr>
              <a:t>e se </a:t>
            </a:r>
            <a:r>
              <a:rPr lang="cs-CZ" sz="1200" b="0" i="0" kern="1200" dirty="0" err="1" smtClean="0">
                <a:solidFill>
                  <a:schemeClr val="tx1"/>
                </a:solidFill>
                <a:effectLst/>
                <a:latin typeface="+mn-lt"/>
                <a:ea typeface="+mn-ea"/>
                <a:cs typeface="+mn-cs"/>
              </a:rPr>
              <a:t>ma</a:t>
            </a:r>
            <a:r>
              <a:rPr lang="cs-CZ" sz="1200" b="0" i="0" kern="1200" dirty="0" smtClean="0">
                <a:solidFill>
                  <a:schemeClr val="tx1"/>
                </a:solidFill>
                <a:effectLst/>
                <a:latin typeface="+mn-lt"/>
                <a:ea typeface="+mn-ea"/>
                <a:cs typeface="+mn-cs"/>
              </a:rPr>
              <a:t> citovat z </a:t>
            </a:r>
            <a:r>
              <a:rPr lang="cs-CZ" sz="1200" b="0" i="0" kern="1200" dirty="0" err="1" smtClean="0">
                <a:solidFill>
                  <a:schemeClr val="tx1"/>
                </a:solidFill>
                <a:effectLst/>
                <a:latin typeface="+mn-lt"/>
                <a:ea typeface="+mn-ea"/>
                <a:cs typeface="+mn-cs"/>
              </a:rPr>
              <a:t>primarniho</a:t>
            </a:r>
            <a:r>
              <a:rPr lang="cs-CZ" sz="1200" b="0" i="0" kern="1200" dirty="0" smtClean="0">
                <a:solidFill>
                  <a:schemeClr val="tx1"/>
                </a:solidFill>
                <a:effectLst/>
                <a:latin typeface="+mn-lt"/>
                <a:ea typeface="+mn-ea"/>
                <a:cs typeface="+mn-cs"/>
              </a:rPr>
              <a:t> zdroje (pokud to jde), </a:t>
            </a:r>
            <a:r>
              <a:rPr lang="cs-CZ" sz="1200" b="0" i="0" kern="1200" dirty="0" err="1" smtClean="0">
                <a:solidFill>
                  <a:schemeClr val="tx1"/>
                </a:solidFill>
                <a:effectLst/>
                <a:latin typeface="+mn-lt"/>
                <a:ea typeface="+mn-ea"/>
                <a:cs typeface="+mn-cs"/>
              </a:rPr>
              <a:t>coz</a:t>
            </a:r>
            <a:r>
              <a:rPr lang="cs-CZ" sz="1200" b="0" i="0" kern="1200" dirty="0" smtClean="0">
                <a:solidFill>
                  <a:schemeClr val="tx1"/>
                </a:solidFill>
                <a:effectLst/>
                <a:latin typeface="+mn-lt"/>
                <a:ea typeface="+mn-ea"/>
                <a:cs typeface="+mn-cs"/>
              </a:rPr>
              <a:t> je ale i </a:t>
            </a:r>
            <a:r>
              <a:rPr lang="cs-CZ" sz="1200" b="0" i="0" kern="1200" dirty="0" err="1" smtClean="0">
                <a:solidFill>
                  <a:schemeClr val="tx1"/>
                </a:solidFill>
                <a:effectLst/>
                <a:latin typeface="+mn-lt"/>
                <a:ea typeface="+mn-ea"/>
                <a:cs typeface="+mn-cs"/>
              </a:rPr>
              <a:t>youtubovy</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kanal</a:t>
            </a:r>
            <a:r>
              <a:rPr lang="cs-CZ" sz="1200" b="0" i="0" kern="1200" dirty="0" smtClean="0">
                <a:solidFill>
                  <a:schemeClr val="tx1"/>
                </a:solidFill>
                <a:effectLst/>
                <a:latin typeface="+mn-lt"/>
                <a:ea typeface="+mn-ea"/>
                <a:cs typeface="+mn-cs"/>
              </a:rPr>
              <a:t> TED, kam oni sami </a:t>
            </a:r>
            <a:r>
              <a:rPr lang="cs-CZ" sz="1200" b="0" i="0" kern="1200" dirty="0" err="1" smtClean="0">
                <a:solidFill>
                  <a:schemeClr val="tx1"/>
                </a:solidFill>
                <a:effectLst/>
                <a:latin typeface="+mn-lt"/>
                <a:ea typeface="+mn-ea"/>
                <a:cs typeface="+mn-cs"/>
              </a:rPr>
              <a:t>davaji</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sva</a:t>
            </a:r>
            <a:r>
              <a:rPr lang="cs-CZ" sz="1200" b="0" i="0" kern="1200" dirty="0" smtClean="0">
                <a:solidFill>
                  <a:schemeClr val="tx1"/>
                </a:solidFill>
                <a:effectLst/>
                <a:latin typeface="+mn-lt"/>
                <a:ea typeface="+mn-ea"/>
                <a:cs typeface="+mn-cs"/>
              </a:rPr>
              <a:t> videa, </a:t>
            </a:r>
            <a:r>
              <a:rPr lang="cs-CZ" sz="1200" b="0" i="0" kern="1200" dirty="0" err="1" smtClean="0">
                <a:solidFill>
                  <a:schemeClr val="tx1"/>
                </a:solidFill>
                <a:effectLst/>
                <a:latin typeface="+mn-lt"/>
                <a:ea typeface="+mn-ea"/>
                <a:cs typeface="+mn-cs"/>
              </a:rPr>
              <a:t>stejne</a:t>
            </a:r>
            <a:r>
              <a:rPr lang="cs-CZ" sz="1200" b="0" i="0" kern="1200" dirty="0" smtClean="0">
                <a:solidFill>
                  <a:schemeClr val="tx1"/>
                </a:solidFill>
                <a:effectLst/>
                <a:latin typeface="+mn-lt"/>
                <a:ea typeface="+mn-ea"/>
                <a:cs typeface="+mn-cs"/>
              </a:rPr>
              <a:t> jako na svou </a:t>
            </a:r>
            <a:r>
              <a:rPr lang="cs-CZ" sz="1200" b="0" i="0" kern="1200" dirty="0" err="1" smtClean="0">
                <a:solidFill>
                  <a:schemeClr val="tx1"/>
                </a:solidFill>
                <a:effectLst/>
                <a:latin typeface="+mn-lt"/>
                <a:ea typeface="+mn-ea"/>
                <a:cs typeface="+mn-cs"/>
              </a:rPr>
              <a:t>stranku</a:t>
            </a:r>
            <a:r>
              <a:rPr lang="cs-CZ" sz="1200" b="0" i="0" kern="1200" dirty="0" smtClean="0">
                <a:solidFill>
                  <a:schemeClr val="tx1"/>
                </a:solidFill>
                <a:effectLst/>
                <a:latin typeface="+mn-lt"/>
                <a:ea typeface="+mn-ea"/>
                <a:cs typeface="+mn-cs"/>
              </a:rPr>
              <a:t> (teda </a:t>
            </a:r>
            <a:r>
              <a:rPr lang="cs-CZ" sz="1200" b="0" i="0" kern="1200" dirty="0" err="1" smtClean="0">
                <a:solidFill>
                  <a:schemeClr val="tx1"/>
                </a:solidFill>
                <a:effectLst/>
                <a:latin typeface="+mn-lt"/>
                <a:ea typeface="+mn-ea"/>
                <a:cs typeface="+mn-cs"/>
              </a:rPr>
              <a:t>predpokladam</a:t>
            </a:r>
            <a:r>
              <a:rPr lang="cs-CZ" sz="1200" b="0" i="0" kern="1200" dirty="0" smtClean="0">
                <a:solidFill>
                  <a:schemeClr val="tx1"/>
                </a:solidFill>
                <a:effectLst/>
                <a:latin typeface="+mn-lt"/>
                <a:ea typeface="+mn-ea"/>
                <a:cs typeface="+mn-cs"/>
              </a:rPr>
              <a:t>, ze ten </a:t>
            </a:r>
            <a:r>
              <a:rPr lang="cs-CZ" sz="1200" b="0" i="0" kern="1200" dirty="0" err="1" smtClean="0">
                <a:solidFill>
                  <a:schemeClr val="tx1"/>
                </a:solidFill>
                <a:effectLst/>
                <a:latin typeface="+mn-lt"/>
                <a:ea typeface="+mn-ea"/>
                <a:cs typeface="+mn-cs"/>
              </a:rPr>
              <a:t>youtube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kanal</a:t>
            </a:r>
            <a:r>
              <a:rPr lang="cs-CZ" sz="1200" b="0" i="0" kern="1200" dirty="0" smtClean="0">
                <a:solidFill>
                  <a:schemeClr val="tx1"/>
                </a:solidFill>
                <a:effectLst/>
                <a:latin typeface="+mn-lt"/>
                <a:ea typeface="+mn-ea"/>
                <a:cs typeface="+mn-cs"/>
              </a:rPr>
              <a:t> u toho videa je jejich, jako </a:t>
            </a:r>
            <a:r>
              <a:rPr lang="cs-CZ" sz="1200" b="0" i="0" kern="1200" dirty="0" err="1" smtClean="0">
                <a:solidFill>
                  <a:schemeClr val="tx1"/>
                </a:solidFill>
                <a:effectLst/>
                <a:latin typeface="+mn-lt"/>
                <a:ea typeface="+mn-ea"/>
                <a:cs typeface="+mn-cs"/>
              </a:rPr>
              <a:t>napr</a:t>
            </a:r>
            <a:r>
              <a:rPr lang="cs-CZ" sz="1200" b="0" i="0" kern="1200" dirty="0" smtClean="0">
                <a:solidFill>
                  <a:schemeClr val="tx1"/>
                </a:solidFill>
                <a:effectLst/>
                <a:latin typeface="+mn-lt"/>
                <a:ea typeface="+mn-ea"/>
                <a:cs typeface="+mn-cs"/>
              </a:rPr>
              <a:t> zde </a:t>
            </a:r>
            <a:r>
              <a:rPr lang="cs-CZ" sz="1200" b="0" i="0" u="none" strike="noStrike" kern="1200" dirty="0" smtClean="0">
                <a:solidFill>
                  <a:schemeClr val="tx1"/>
                </a:solidFill>
                <a:effectLst/>
                <a:latin typeface="+mn-lt"/>
                <a:ea typeface="+mn-ea"/>
                <a:cs typeface="+mn-cs"/>
                <a:hlinkClick r:id="rId3"/>
              </a:rPr>
              <a:t>https://m.youtube.com/watch?v=xb0nLpdWttA </a:t>
            </a:r>
            <a:r>
              <a:rPr lang="cs-CZ" sz="1200" b="0" i="0" kern="1200" dirty="0" smtClean="0">
                <a:solidFill>
                  <a:schemeClr val="tx1"/>
                </a:solidFill>
                <a:effectLst/>
                <a:latin typeface="+mn-lt"/>
                <a:ea typeface="+mn-ea"/>
                <a:cs typeface="+mn-cs"/>
              </a:rPr>
              <a:t>). </a:t>
            </a:r>
          </a:p>
          <a:p>
            <a:pPr rtl="0"/>
            <a:r>
              <a:rPr lang="cs-CZ" sz="1200" b="0" i="0" kern="1200" dirty="0" smtClean="0">
                <a:solidFill>
                  <a:schemeClr val="tx1"/>
                </a:solidFill>
                <a:effectLst/>
                <a:latin typeface="+mn-lt"/>
                <a:ea typeface="+mn-ea"/>
                <a:cs typeface="+mn-cs"/>
              </a:rPr>
              <a:t>Kdyby to byl </a:t>
            </a:r>
            <a:r>
              <a:rPr lang="cs-CZ" sz="1200" b="0" i="0" kern="1200" dirty="0" err="1" smtClean="0">
                <a:solidFill>
                  <a:schemeClr val="tx1"/>
                </a:solidFill>
                <a:effectLst/>
                <a:latin typeface="+mn-lt"/>
                <a:ea typeface="+mn-ea"/>
                <a:cs typeface="+mn-cs"/>
              </a:rPr>
              <a:t>kanal</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treba</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tvuj</a:t>
            </a:r>
            <a:r>
              <a:rPr lang="cs-CZ" sz="1200" b="0" i="0" kern="1200" dirty="0" smtClean="0">
                <a:solidFill>
                  <a:schemeClr val="tx1"/>
                </a:solidFill>
                <a:effectLst/>
                <a:latin typeface="+mn-lt"/>
                <a:ea typeface="+mn-ea"/>
                <a:cs typeface="+mn-cs"/>
              </a:rPr>
              <a:t> a ty jsi si tam dala jejich video, tak </a:t>
            </a:r>
            <a:r>
              <a:rPr lang="cs-CZ" sz="1200" b="0" i="0" kern="1200" dirty="0" err="1" smtClean="0">
                <a:solidFill>
                  <a:schemeClr val="tx1"/>
                </a:solidFill>
                <a:effectLst/>
                <a:latin typeface="+mn-lt"/>
                <a:ea typeface="+mn-ea"/>
                <a:cs typeface="+mn-cs"/>
              </a:rPr>
              <a:t>uz</a:t>
            </a:r>
            <a:r>
              <a:rPr lang="cs-CZ" sz="1200" b="0" i="0" kern="1200" dirty="0" smtClean="0">
                <a:solidFill>
                  <a:schemeClr val="tx1"/>
                </a:solidFill>
                <a:effectLst/>
                <a:latin typeface="+mn-lt"/>
                <a:ea typeface="+mn-ea"/>
                <a:cs typeface="+mn-cs"/>
              </a:rPr>
              <a:t> by to citovat </a:t>
            </a:r>
            <a:r>
              <a:rPr lang="cs-CZ" sz="1200" b="0" i="0" kern="1200" dirty="0" err="1" smtClean="0">
                <a:solidFill>
                  <a:schemeClr val="tx1"/>
                </a:solidFill>
                <a:effectLst/>
                <a:latin typeface="+mn-lt"/>
                <a:ea typeface="+mn-ea"/>
                <a:cs typeface="+mn-cs"/>
              </a:rPr>
              <a:t>uplne</a:t>
            </a:r>
            <a:r>
              <a:rPr lang="cs-CZ" sz="1200" b="0" i="0" kern="1200" dirty="0" smtClean="0">
                <a:solidFill>
                  <a:schemeClr val="tx1"/>
                </a:solidFill>
                <a:effectLst/>
                <a:latin typeface="+mn-lt"/>
                <a:ea typeface="+mn-ea"/>
                <a:cs typeface="+mn-cs"/>
              </a:rPr>
              <a:t> ok nebylo, a ten, kdo by to </a:t>
            </a:r>
            <a:r>
              <a:rPr lang="cs-CZ" sz="1200" b="0" i="0" kern="1200" dirty="0" err="1" smtClean="0">
                <a:solidFill>
                  <a:schemeClr val="tx1"/>
                </a:solidFill>
                <a:effectLst/>
                <a:latin typeface="+mn-lt"/>
                <a:ea typeface="+mn-ea"/>
                <a:cs typeface="+mn-cs"/>
              </a:rPr>
              <a:t>chtel</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pouzit</a:t>
            </a:r>
            <a:r>
              <a:rPr lang="cs-CZ" sz="1200" b="0" i="0" kern="1200" dirty="0" smtClean="0">
                <a:solidFill>
                  <a:schemeClr val="tx1"/>
                </a:solidFill>
                <a:effectLst/>
                <a:latin typeface="+mn-lt"/>
                <a:ea typeface="+mn-ea"/>
                <a:cs typeface="+mn-cs"/>
              </a:rPr>
              <a:t>, by si mel najit zdroj, kam to video dali oni sami =  Ted (</a:t>
            </a:r>
            <a:r>
              <a:rPr lang="cs-CZ" sz="1200" b="0" i="0" kern="1200" dirty="0" err="1" smtClean="0">
                <a:solidFill>
                  <a:schemeClr val="tx1"/>
                </a:solidFill>
                <a:effectLst/>
                <a:latin typeface="+mn-lt"/>
                <a:ea typeface="+mn-ea"/>
                <a:cs typeface="+mn-cs"/>
              </a:rPr>
              <a:t>at</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youtube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kanal</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ci</a:t>
            </a:r>
            <a:r>
              <a:rPr lang="cs-CZ" sz="1200" b="0" i="0" kern="1200" dirty="0" smtClean="0">
                <a:solidFill>
                  <a:schemeClr val="tx1"/>
                </a:solidFill>
                <a:effectLst/>
                <a:latin typeface="+mn-lt"/>
                <a:ea typeface="+mn-ea"/>
                <a:cs typeface="+mn-cs"/>
              </a:rPr>
              <a:t> web), </a:t>
            </a:r>
            <a:r>
              <a:rPr lang="cs-CZ" sz="1200" b="0" i="0" kern="1200" dirty="0" err="1" smtClean="0">
                <a:solidFill>
                  <a:schemeClr val="tx1"/>
                </a:solidFill>
                <a:effectLst/>
                <a:latin typeface="+mn-lt"/>
                <a:ea typeface="+mn-ea"/>
                <a:cs typeface="+mn-cs"/>
              </a:rPr>
              <a:t>protoze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nema</a:t>
            </a:r>
            <a:r>
              <a:rPr lang="cs-CZ" sz="1200" b="0" i="0" kern="1200" dirty="0" smtClean="0">
                <a:solidFill>
                  <a:schemeClr val="tx1"/>
                </a:solidFill>
                <a:effectLst/>
                <a:latin typeface="+mn-lt"/>
                <a:ea typeface="+mn-ea"/>
                <a:cs typeface="+mn-cs"/>
              </a:rPr>
              <a:t> jistotu, ze jsi v </a:t>
            </a:r>
            <a:r>
              <a:rPr lang="cs-CZ" sz="1200" b="0" i="0" kern="1200" dirty="0" err="1" smtClean="0">
                <a:solidFill>
                  <a:schemeClr val="tx1"/>
                </a:solidFill>
                <a:effectLst/>
                <a:latin typeface="+mn-lt"/>
                <a:ea typeface="+mn-ea"/>
                <a:cs typeface="+mn-cs"/>
              </a:rPr>
              <a:t>te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tve</a:t>
            </a:r>
            <a:r>
              <a:rPr lang="cs-CZ" sz="1200" b="0" i="0" kern="1200" dirty="0" smtClean="0">
                <a:solidFill>
                  <a:schemeClr val="tx1"/>
                </a:solidFill>
                <a:effectLst/>
                <a:latin typeface="+mn-lt"/>
                <a:ea typeface="+mn-ea"/>
                <a:cs typeface="+mn-cs"/>
              </a:rPr>
              <a:t> kopii </a:t>
            </a:r>
            <a:r>
              <a:rPr lang="cs-CZ" sz="1200" b="0" i="0" kern="1200" dirty="0" err="1" smtClean="0">
                <a:solidFill>
                  <a:schemeClr val="tx1"/>
                </a:solidFill>
                <a:effectLst/>
                <a:latin typeface="+mn-lt"/>
                <a:ea typeface="+mn-ea"/>
                <a:cs typeface="+mn-cs"/>
              </a:rPr>
              <a:t>treba</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neco</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nevystrihla</a:t>
            </a:r>
            <a:r>
              <a:rPr lang="cs-CZ" sz="1200" b="0" i="0" kern="1200" dirty="0" smtClean="0">
                <a:solidFill>
                  <a:schemeClr val="tx1"/>
                </a:solidFill>
                <a:effectLst/>
                <a:latin typeface="+mn-lt"/>
                <a:ea typeface="+mn-ea"/>
                <a:cs typeface="+mn-cs"/>
              </a:rPr>
              <a:t> apod.</a:t>
            </a:r>
          </a:p>
          <a:p>
            <a:pPr rtl="0"/>
            <a:endParaRPr lang="cs-CZ" sz="1200" b="0" i="0" kern="1200" dirty="0" smtClean="0">
              <a:solidFill>
                <a:schemeClr val="tx1"/>
              </a:solidFill>
              <a:effectLst/>
              <a:latin typeface="+mn-lt"/>
              <a:ea typeface="+mn-ea"/>
              <a:cs typeface="+mn-cs"/>
            </a:endParaRPr>
          </a:p>
          <a:p>
            <a:pPr rtl="0"/>
            <a:r>
              <a:rPr lang="cs-CZ" sz="1200" b="0" i="0" kern="1200" dirty="0" err="1" smtClean="0">
                <a:solidFill>
                  <a:schemeClr val="tx1"/>
                </a:solidFill>
                <a:effectLst/>
                <a:latin typeface="+mn-lt"/>
                <a:ea typeface="+mn-ea"/>
                <a:cs typeface="+mn-cs"/>
              </a:rPr>
              <a:t>Takze</a:t>
            </a:r>
            <a:r>
              <a:rPr lang="cs-CZ" sz="1200" b="0" i="0" kern="1200" dirty="0" smtClean="0">
                <a:solidFill>
                  <a:schemeClr val="tx1"/>
                </a:solidFill>
                <a:effectLst/>
                <a:latin typeface="+mn-lt"/>
                <a:ea typeface="+mn-ea"/>
                <a:cs typeface="+mn-cs"/>
              </a:rPr>
              <a:t> pokud je to video, z </a:t>
            </a:r>
            <a:r>
              <a:rPr lang="cs-CZ" sz="1200" b="0" i="0" kern="1200" dirty="0" err="1" smtClean="0">
                <a:solidFill>
                  <a:schemeClr val="tx1"/>
                </a:solidFill>
                <a:effectLst/>
                <a:latin typeface="+mn-lt"/>
                <a:ea typeface="+mn-ea"/>
                <a:cs typeface="+mn-cs"/>
              </a:rPr>
              <a:t>ktereho</a:t>
            </a:r>
            <a:r>
              <a:rPr lang="cs-CZ" sz="1200" b="0" i="0" kern="1200" dirty="0" smtClean="0">
                <a:solidFill>
                  <a:schemeClr val="tx1"/>
                </a:solidFill>
                <a:effectLst/>
                <a:latin typeface="+mn-lt"/>
                <a:ea typeface="+mn-ea"/>
                <a:cs typeface="+mn-cs"/>
              </a:rPr>
              <a:t> cituji, na </a:t>
            </a:r>
            <a:r>
              <a:rPr lang="cs-CZ" sz="1200" b="0" i="0" kern="1200" dirty="0" err="1" smtClean="0">
                <a:solidFill>
                  <a:schemeClr val="tx1"/>
                </a:solidFill>
                <a:effectLst/>
                <a:latin typeface="+mn-lt"/>
                <a:ea typeface="+mn-ea"/>
                <a:cs typeface="+mn-cs"/>
              </a:rPr>
              <a:t>youtube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kanale</a:t>
            </a:r>
            <a:r>
              <a:rPr lang="cs-CZ" sz="1200" b="0" i="0" kern="1200" dirty="0" smtClean="0">
                <a:solidFill>
                  <a:schemeClr val="tx1"/>
                </a:solidFill>
                <a:effectLst/>
                <a:latin typeface="+mn-lt"/>
                <a:ea typeface="+mn-ea"/>
                <a:cs typeface="+mn-cs"/>
              </a:rPr>
              <a:t> toho </a:t>
            </a:r>
            <a:r>
              <a:rPr lang="cs-CZ" sz="1200" b="0" i="0" kern="1200" dirty="0" err="1" smtClean="0">
                <a:solidFill>
                  <a:schemeClr val="tx1"/>
                </a:solidFill>
                <a:effectLst/>
                <a:latin typeface="+mn-lt"/>
                <a:ea typeface="+mn-ea"/>
                <a:cs typeface="+mn-cs"/>
              </a:rPr>
              <a:t>tvurce</a:t>
            </a:r>
            <a:r>
              <a:rPr lang="cs-CZ" sz="1200" b="0" i="0" kern="1200" dirty="0" smtClean="0">
                <a:solidFill>
                  <a:schemeClr val="tx1"/>
                </a:solidFill>
                <a:effectLst/>
                <a:latin typeface="+mn-lt"/>
                <a:ea typeface="+mn-ea"/>
                <a:cs typeface="+mn-cs"/>
              </a:rPr>
              <a:t>, tak ho tam nemohl </a:t>
            </a:r>
            <a:r>
              <a:rPr lang="cs-CZ" sz="1200" b="0" i="0" kern="1200" dirty="0" err="1" smtClean="0">
                <a:solidFill>
                  <a:schemeClr val="tx1"/>
                </a:solidFill>
                <a:effectLst/>
                <a:latin typeface="+mn-lt"/>
                <a:ea typeface="+mn-ea"/>
                <a:cs typeface="+mn-cs"/>
              </a:rPr>
              <a:t>vlozit</a:t>
            </a:r>
            <a:r>
              <a:rPr lang="cs-CZ" sz="1200" b="0" i="0" kern="1200" dirty="0" smtClean="0">
                <a:solidFill>
                  <a:schemeClr val="tx1"/>
                </a:solidFill>
                <a:effectLst/>
                <a:latin typeface="+mn-lt"/>
                <a:ea typeface="+mn-ea"/>
                <a:cs typeface="+mn-cs"/>
              </a:rPr>
              <a:t>, upravit apod. nikdo jiny </a:t>
            </a:r>
            <a:r>
              <a:rPr lang="cs-CZ" sz="1200" b="0" i="0" kern="1200" dirty="0" err="1" smtClean="0">
                <a:solidFill>
                  <a:schemeClr val="tx1"/>
                </a:solidFill>
                <a:effectLst/>
                <a:latin typeface="+mn-lt"/>
                <a:ea typeface="+mn-ea"/>
                <a:cs typeface="+mn-cs"/>
              </a:rPr>
              <a:t>nez</a:t>
            </a:r>
            <a:r>
              <a:rPr lang="cs-CZ" sz="1200" b="0" i="0" kern="1200" dirty="0" smtClean="0">
                <a:solidFill>
                  <a:schemeClr val="tx1"/>
                </a:solidFill>
                <a:effectLst/>
                <a:latin typeface="+mn-lt"/>
                <a:ea typeface="+mn-ea"/>
                <a:cs typeface="+mn-cs"/>
              </a:rPr>
              <a:t> ten </a:t>
            </a:r>
            <a:r>
              <a:rPr lang="cs-CZ" sz="1200" b="0" i="0" kern="1200" dirty="0" err="1" smtClean="0">
                <a:solidFill>
                  <a:schemeClr val="tx1"/>
                </a:solidFill>
                <a:effectLst/>
                <a:latin typeface="+mn-lt"/>
                <a:ea typeface="+mn-ea"/>
                <a:cs typeface="+mn-cs"/>
              </a:rPr>
              <a:t>tvurce</a:t>
            </a:r>
            <a:r>
              <a:rPr lang="cs-CZ" sz="1200" b="0" i="0" kern="1200" dirty="0" smtClean="0">
                <a:solidFill>
                  <a:schemeClr val="tx1"/>
                </a:solidFill>
                <a:effectLst/>
                <a:latin typeface="+mn-lt"/>
                <a:ea typeface="+mn-ea"/>
                <a:cs typeface="+mn-cs"/>
              </a:rPr>
              <a:t>, tak bych to povazovala za </a:t>
            </a:r>
            <a:r>
              <a:rPr lang="cs-CZ" sz="1200" b="0" i="0" kern="1200" dirty="0" err="1" smtClean="0">
                <a:solidFill>
                  <a:schemeClr val="tx1"/>
                </a:solidFill>
                <a:effectLst/>
                <a:latin typeface="+mn-lt"/>
                <a:ea typeface="+mn-ea"/>
                <a:cs typeface="+mn-cs"/>
              </a:rPr>
              <a:t>primarni</a:t>
            </a:r>
            <a:r>
              <a:rPr lang="cs-CZ" sz="1200" b="0" i="0" kern="1200" dirty="0" smtClean="0">
                <a:solidFill>
                  <a:schemeClr val="tx1"/>
                </a:solidFill>
                <a:effectLst/>
                <a:latin typeface="+mn-lt"/>
                <a:ea typeface="+mn-ea"/>
                <a:cs typeface="+mn-cs"/>
              </a:rPr>
              <a:t> zdroj (</a:t>
            </a:r>
            <a:r>
              <a:rPr lang="cs-CZ" sz="1200" b="0" i="0" kern="1200" dirty="0" err="1" smtClean="0">
                <a:solidFill>
                  <a:schemeClr val="tx1"/>
                </a:solidFill>
                <a:effectLst/>
                <a:latin typeface="+mn-lt"/>
                <a:ea typeface="+mn-ea"/>
                <a:cs typeface="+mn-cs"/>
              </a:rPr>
              <a:t>podobne</a:t>
            </a:r>
            <a:r>
              <a:rPr lang="cs-CZ" sz="1200" b="0" i="0" kern="1200" dirty="0" smtClean="0">
                <a:solidFill>
                  <a:schemeClr val="tx1"/>
                </a:solidFill>
                <a:effectLst/>
                <a:latin typeface="+mn-lt"/>
                <a:ea typeface="+mn-ea"/>
                <a:cs typeface="+mn-cs"/>
              </a:rPr>
              <a:t> jako </a:t>
            </a:r>
            <a:r>
              <a:rPr lang="cs-CZ" sz="1200" b="0" i="0" kern="1200" dirty="0" err="1" smtClean="0">
                <a:solidFill>
                  <a:schemeClr val="tx1"/>
                </a:solidFill>
                <a:effectLst/>
                <a:latin typeface="+mn-lt"/>
                <a:ea typeface="+mn-ea"/>
                <a:cs typeface="+mn-cs"/>
              </a:rPr>
              <a:t>clanek</a:t>
            </a:r>
            <a:r>
              <a:rPr lang="cs-CZ" sz="1200" b="0" i="0" kern="1200" dirty="0" smtClean="0">
                <a:solidFill>
                  <a:schemeClr val="tx1"/>
                </a:solidFill>
                <a:effectLst/>
                <a:latin typeface="+mn-lt"/>
                <a:ea typeface="+mn-ea"/>
                <a:cs typeface="+mn-cs"/>
              </a:rPr>
              <a:t> v </a:t>
            </a:r>
            <a:r>
              <a:rPr lang="cs-CZ" sz="1200" b="0" i="0" kern="1200" dirty="0" err="1" smtClean="0">
                <a:solidFill>
                  <a:schemeClr val="tx1"/>
                </a:solidFill>
                <a:effectLst/>
                <a:latin typeface="+mn-lt"/>
                <a:ea typeface="+mn-ea"/>
                <a:cs typeface="+mn-cs"/>
              </a:rPr>
              <a:t>casopise</a:t>
            </a:r>
            <a:r>
              <a:rPr lang="cs-CZ" sz="1200" b="0" i="0" kern="1200" dirty="0" smtClean="0">
                <a:solidFill>
                  <a:schemeClr val="tx1"/>
                </a:solidFill>
                <a:effectLst/>
                <a:latin typeface="+mn-lt"/>
                <a:ea typeface="+mn-ea"/>
                <a:cs typeface="+mn-cs"/>
              </a:rPr>
              <a:t> - ten </a:t>
            </a:r>
            <a:r>
              <a:rPr lang="cs-CZ" sz="1200" b="0" i="0" kern="1200" dirty="0" err="1" smtClean="0">
                <a:solidFill>
                  <a:schemeClr val="tx1"/>
                </a:solidFill>
                <a:effectLst/>
                <a:latin typeface="+mn-lt"/>
                <a:ea typeface="+mn-ea"/>
                <a:cs typeface="+mn-cs"/>
              </a:rPr>
              <a:t>casopis</a:t>
            </a:r>
            <a:r>
              <a:rPr lang="cs-CZ" sz="1200" b="0" i="0" kern="1200" dirty="0" smtClean="0">
                <a:solidFill>
                  <a:schemeClr val="tx1"/>
                </a:solidFill>
                <a:effectLst/>
                <a:latin typeface="+mn-lt"/>
                <a:ea typeface="+mn-ea"/>
                <a:cs typeface="+mn-cs"/>
              </a:rPr>
              <a:t> taky </a:t>
            </a:r>
            <a:r>
              <a:rPr lang="cs-CZ" sz="1200" b="0" i="0" kern="1200" dirty="0" err="1" smtClean="0">
                <a:solidFill>
                  <a:schemeClr val="tx1"/>
                </a:solidFill>
                <a:effectLst/>
                <a:latin typeface="+mn-lt"/>
                <a:ea typeface="+mn-ea"/>
                <a:cs typeface="+mn-cs"/>
              </a:rPr>
              <a:t>neni</a:t>
            </a:r>
            <a:r>
              <a:rPr lang="cs-CZ" sz="1200" b="0" i="0" kern="1200" dirty="0" smtClean="0">
                <a:solidFill>
                  <a:schemeClr val="tx1"/>
                </a:solidFill>
                <a:effectLst/>
                <a:latin typeface="+mn-lt"/>
                <a:ea typeface="+mn-ea"/>
                <a:cs typeface="+mn-cs"/>
              </a:rPr>
              <a:t> toho </a:t>
            </a:r>
            <a:r>
              <a:rPr lang="cs-CZ" sz="1200" b="0" i="0" kern="1200" dirty="0" err="1" smtClean="0">
                <a:solidFill>
                  <a:schemeClr val="tx1"/>
                </a:solidFill>
                <a:effectLst/>
                <a:latin typeface="+mn-lt"/>
                <a:ea typeface="+mn-ea"/>
                <a:cs typeface="+mn-cs"/>
              </a:rPr>
              <a:t>tvurce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clanku</a:t>
            </a:r>
            <a:r>
              <a:rPr lang="cs-CZ" sz="1200" b="0" i="0" kern="1200" dirty="0" smtClean="0">
                <a:solidFill>
                  <a:schemeClr val="tx1"/>
                </a:solidFill>
                <a:effectLst/>
                <a:latin typeface="+mn-lt"/>
                <a:ea typeface="+mn-ea"/>
                <a:cs typeface="+mn-cs"/>
              </a:rPr>
              <a:t>), a </a:t>
            </a:r>
            <a:r>
              <a:rPr lang="cs-CZ" sz="1200" b="0" i="0" kern="1200" dirty="0" err="1" smtClean="0">
                <a:solidFill>
                  <a:schemeClr val="tx1"/>
                </a:solidFill>
                <a:effectLst/>
                <a:latin typeface="+mn-lt"/>
                <a:ea typeface="+mn-ea"/>
                <a:cs typeface="+mn-cs"/>
              </a:rPr>
              <a:t>vubec</a:t>
            </a:r>
            <a:r>
              <a:rPr lang="cs-CZ" sz="1200" b="0" i="0" kern="1200" dirty="0" smtClean="0">
                <a:solidFill>
                  <a:schemeClr val="tx1"/>
                </a:solidFill>
                <a:effectLst/>
                <a:latin typeface="+mn-lt"/>
                <a:ea typeface="+mn-ea"/>
                <a:cs typeface="+mn-cs"/>
              </a:rPr>
              <a:t> by mi nevadilo, ze to je na internetu i na jejich webu. </a:t>
            </a:r>
          </a:p>
          <a:p>
            <a:pPr rtl="0"/>
            <a:r>
              <a:rPr lang="cs-CZ" sz="1200" b="0" i="0" kern="1200" dirty="0" err="1" smtClean="0">
                <a:solidFill>
                  <a:schemeClr val="tx1"/>
                </a:solidFill>
                <a:effectLst/>
                <a:latin typeface="+mn-lt"/>
                <a:ea typeface="+mn-ea"/>
                <a:cs typeface="+mn-cs"/>
              </a:rPr>
              <a:t>Tentyz</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clanek</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muze</a:t>
            </a:r>
            <a:r>
              <a:rPr lang="cs-CZ" sz="1200" b="0" i="0" kern="1200" dirty="0" smtClean="0">
                <a:solidFill>
                  <a:schemeClr val="tx1"/>
                </a:solidFill>
                <a:effectLst/>
                <a:latin typeface="+mn-lt"/>
                <a:ea typeface="+mn-ea"/>
                <a:cs typeface="+mn-cs"/>
              </a:rPr>
              <a:t> byt </a:t>
            </a:r>
            <a:r>
              <a:rPr lang="cs-CZ" sz="1200" b="0" i="0" kern="1200" dirty="0" err="1" smtClean="0">
                <a:solidFill>
                  <a:schemeClr val="tx1"/>
                </a:solidFill>
                <a:effectLst/>
                <a:latin typeface="+mn-lt"/>
                <a:ea typeface="+mn-ea"/>
                <a:cs typeface="+mn-cs"/>
              </a:rPr>
              <a:t>take</a:t>
            </a:r>
            <a:r>
              <a:rPr lang="cs-CZ" sz="1200" b="0" i="0" kern="1200" dirty="0" smtClean="0">
                <a:solidFill>
                  <a:schemeClr val="tx1"/>
                </a:solidFill>
                <a:effectLst/>
                <a:latin typeface="+mn-lt"/>
                <a:ea typeface="+mn-ea"/>
                <a:cs typeface="+mn-cs"/>
              </a:rPr>
              <a:t> jak v </a:t>
            </a:r>
            <a:r>
              <a:rPr lang="cs-CZ" sz="1200" b="0" i="0" kern="1200" dirty="0" err="1" smtClean="0">
                <a:solidFill>
                  <a:schemeClr val="tx1"/>
                </a:solidFill>
                <a:effectLst/>
                <a:latin typeface="+mn-lt"/>
                <a:ea typeface="+mn-ea"/>
                <a:cs typeface="+mn-cs"/>
              </a:rPr>
              <a:t>casopise</a:t>
            </a:r>
            <a:r>
              <a:rPr lang="cs-CZ" sz="1200" b="0" i="0" kern="1200" dirty="0" smtClean="0">
                <a:solidFill>
                  <a:schemeClr val="tx1"/>
                </a:solidFill>
                <a:effectLst/>
                <a:latin typeface="+mn-lt"/>
                <a:ea typeface="+mn-ea"/>
                <a:cs typeface="+mn-cs"/>
              </a:rPr>
              <a:t>, tak na </a:t>
            </a:r>
            <a:r>
              <a:rPr lang="cs-CZ" sz="1200" b="0" i="0" kern="1200" dirty="0" err="1" smtClean="0">
                <a:solidFill>
                  <a:schemeClr val="tx1"/>
                </a:solidFill>
                <a:effectLst/>
                <a:latin typeface="+mn-lt"/>
                <a:ea typeface="+mn-ea"/>
                <a:cs typeface="+mn-cs"/>
              </a:rPr>
              <a:t>webovych</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strankach</a:t>
            </a:r>
            <a:r>
              <a:rPr lang="cs-CZ" sz="1200" b="0" i="0" kern="1200" dirty="0" smtClean="0">
                <a:solidFill>
                  <a:schemeClr val="tx1"/>
                </a:solidFill>
                <a:effectLst/>
                <a:latin typeface="+mn-lt"/>
                <a:ea typeface="+mn-ea"/>
                <a:cs typeface="+mn-cs"/>
              </a:rPr>
              <a:t> autora (nebo i v </a:t>
            </a:r>
            <a:r>
              <a:rPr lang="cs-CZ" sz="1200" b="0" i="0" kern="1200" dirty="0" err="1" smtClean="0">
                <a:solidFill>
                  <a:schemeClr val="tx1"/>
                </a:solidFill>
                <a:effectLst/>
                <a:latin typeface="+mn-lt"/>
                <a:ea typeface="+mn-ea"/>
                <a:cs typeface="+mn-cs"/>
              </a:rPr>
              <a:t>repozitari</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nejake</a:t>
            </a:r>
            <a:r>
              <a:rPr lang="cs-CZ" sz="1200" b="0" i="0" kern="1200" dirty="0" smtClean="0">
                <a:solidFill>
                  <a:schemeClr val="tx1"/>
                </a:solidFill>
                <a:effectLst/>
                <a:latin typeface="+mn-lt"/>
                <a:ea typeface="+mn-ea"/>
                <a:cs typeface="+mn-cs"/>
              </a:rPr>
              <a:t> instituce apod.). </a:t>
            </a:r>
            <a:r>
              <a:rPr lang="cs-CZ" sz="1200" b="0" i="0" kern="1200" dirty="0" err="1" smtClean="0">
                <a:solidFill>
                  <a:schemeClr val="tx1"/>
                </a:solidFill>
                <a:effectLst/>
                <a:latin typeface="+mn-lt"/>
                <a:ea typeface="+mn-ea"/>
                <a:cs typeface="+mn-cs"/>
              </a:rPr>
              <a:t>Takze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zalezi</a:t>
            </a:r>
            <a:r>
              <a:rPr lang="cs-CZ" sz="1200" b="0" i="0" kern="1200" dirty="0" smtClean="0">
                <a:solidFill>
                  <a:schemeClr val="tx1"/>
                </a:solidFill>
                <a:effectLst/>
                <a:latin typeface="+mn-lt"/>
                <a:ea typeface="+mn-ea"/>
                <a:cs typeface="+mn-cs"/>
              </a:rPr>
              <a:t>, kde na </a:t>
            </a:r>
            <a:r>
              <a:rPr lang="cs-CZ" sz="1200" b="0" i="0" kern="1200" dirty="0" err="1" smtClean="0">
                <a:solidFill>
                  <a:schemeClr val="tx1"/>
                </a:solidFill>
                <a:effectLst/>
                <a:latin typeface="+mn-lt"/>
                <a:ea typeface="+mn-ea"/>
                <a:cs typeface="+mn-cs"/>
              </a:rPr>
              <a:t>nej</a:t>
            </a:r>
            <a:r>
              <a:rPr lang="cs-CZ" sz="1200" b="0" i="0" kern="1200" dirty="0" smtClean="0">
                <a:solidFill>
                  <a:schemeClr val="tx1"/>
                </a:solidFill>
                <a:effectLst/>
                <a:latin typeface="+mn-lt"/>
                <a:ea typeface="+mn-ea"/>
                <a:cs typeface="+mn-cs"/>
              </a:rPr>
              <a:t> narazil ten </a:t>
            </a:r>
            <a:r>
              <a:rPr lang="cs-CZ" sz="1200" b="0" i="0" kern="1200" dirty="0" err="1" smtClean="0">
                <a:solidFill>
                  <a:schemeClr val="tx1"/>
                </a:solidFill>
                <a:effectLst/>
                <a:latin typeface="+mn-lt"/>
                <a:ea typeface="+mn-ea"/>
                <a:cs typeface="+mn-cs"/>
              </a:rPr>
              <a:t>ctenar</a:t>
            </a:r>
            <a:r>
              <a:rPr lang="cs-CZ" sz="1200" b="0" i="0" kern="1200" dirty="0" smtClean="0">
                <a:solidFill>
                  <a:schemeClr val="tx1"/>
                </a:solidFill>
                <a:effectLst/>
                <a:latin typeface="+mn-lt"/>
                <a:ea typeface="+mn-ea"/>
                <a:cs typeface="+mn-cs"/>
              </a:rPr>
              <a:t> a mel by to byt zdroj, kam ho “dal” </a:t>
            </a:r>
            <a:r>
              <a:rPr lang="cs-CZ" sz="1200" b="0" i="0" kern="1200" dirty="0" err="1" smtClean="0">
                <a:solidFill>
                  <a:schemeClr val="tx1"/>
                </a:solidFill>
                <a:effectLst/>
                <a:latin typeface="+mn-lt"/>
                <a:ea typeface="+mn-ea"/>
                <a:cs typeface="+mn-cs"/>
              </a:rPr>
              <a:t>sam</a:t>
            </a:r>
            <a:r>
              <a:rPr lang="cs-CZ" sz="1200" b="0" i="0" kern="1200" dirty="0" smtClean="0">
                <a:solidFill>
                  <a:schemeClr val="tx1"/>
                </a:solidFill>
                <a:effectLst/>
                <a:latin typeface="+mn-lt"/>
                <a:ea typeface="+mn-ea"/>
                <a:cs typeface="+mn-cs"/>
              </a:rPr>
              <a:t> ten autor. Film </a:t>
            </a:r>
            <a:r>
              <a:rPr lang="cs-CZ" sz="1200" b="0" i="0" kern="1200" dirty="0" err="1" smtClean="0">
                <a:solidFill>
                  <a:schemeClr val="tx1"/>
                </a:solidFill>
                <a:effectLst/>
                <a:latin typeface="+mn-lt"/>
                <a:ea typeface="+mn-ea"/>
                <a:cs typeface="+mn-cs"/>
              </a:rPr>
              <a:t>muze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bezet</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take</a:t>
            </a:r>
            <a:r>
              <a:rPr lang="cs-CZ" sz="1200" b="0" i="0" kern="1200" dirty="0" smtClean="0">
                <a:solidFill>
                  <a:schemeClr val="tx1"/>
                </a:solidFill>
                <a:effectLst/>
                <a:latin typeface="+mn-lt"/>
                <a:ea typeface="+mn-ea"/>
                <a:cs typeface="+mn-cs"/>
              </a:rPr>
              <a:t> na vice </a:t>
            </a:r>
            <a:r>
              <a:rPr lang="cs-CZ" sz="1200" b="0" i="0" kern="1200" dirty="0" err="1" smtClean="0">
                <a:solidFill>
                  <a:schemeClr val="tx1"/>
                </a:solidFill>
                <a:effectLst/>
                <a:latin typeface="+mn-lt"/>
                <a:ea typeface="+mn-ea"/>
                <a:cs typeface="+mn-cs"/>
              </a:rPr>
              <a:t>kanalech</a:t>
            </a:r>
            <a:r>
              <a:rPr lang="cs-CZ" sz="1200" b="0" i="0" kern="1200" dirty="0" smtClean="0">
                <a:solidFill>
                  <a:schemeClr val="tx1"/>
                </a:solidFill>
                <a:effectLst/>
                <a:latin typeface="+mn-lt"/>
                <a:ea typeface="+mn-ea"/>
                <a:cs typeface="+mn-cs"/>
              </a:rPr>
              <a:t> v TV, v </a:t>
            </a:r>
            <a:r>
              <a:rPr lang="cs-CZ" sz="1200" b="0" i="0" kern="1200" dirty="0" err="1" smtClean="0">
                <a:solidFill>
                  <a:schemeClr val="tx1"/>
                </a:solidFill>
                <a:effectLst/>
                <a:latin typeface="+mn-lt"/>
                <a:ea typeface="+mn-ea"/>
                <a:cs typeface="+mn-cs"/>
              </a:rPr>
              <a:t>kine</a:t>
            </a:r>
            <a:r>
              <a:rPr lang="cs-CZ" sz="1200" b="0" i="0" kern="1200" dirty="0" smtClean="0">
                <a:solidFill>
                  <a:schemeClr val="tx1"/>
                </a:solidFill>
                <a:effectLst/>
                <a:latin typeface="+mn-lt"/>
                <a:ea typeface="+mn-ea"/>
                <a:cs typeface="+mn-cs"/>
              </a:rPr>
              <a:t> a </a:t>
            </a:r>
            <a:r>
              <a:rPr lang="cs-CZ" sz="1200" b="0" i="0" kern="1200" dirty="0" err="1" smtClean="0">
                <a:solidFill>
                  <a:schemeClr val="tx1"/>
                </a:solidFill>
                <a:effectLst/>
                <a:latin typeface="+mn-lt"/>
                <a:ea typeface="+mn-ea"/>
                <a:cs typeface="+mn-cs"/>
              </a:rPr>
              <a:t>opet</a:t>
            </a:r>
            <a:r>
              <a:rPr lang="cs-CZ" sz="1200" b="0" i="0" kern="1200" dirty="0" smtClean="0">
                <a:solidFill>
                  <a:schemeClr val="tx1"/>
                </a:solidFill>
                <a:effectLst/>
                <a:latin typeface="+mn-lt"/>
                <a:ea typeface="+mn-ea"/>
                <a:cs typeface="+mn-cs"/>
              </a:rPr>
              <a:t> budu citovat ten </a:t>
            </a:r>
            <a:r>
              <a:rPr lang="cs-CZ" sz="1200" b="0" i="0" kern="1200" dirty="0" err="1" smtClean="0">
                <a:solidFill>
                  <a:schemeClr val="tx1"/>
                </a:solidFill>
                <a:effectLst/>
                <a:latin typeface="+mn-lt"/>
                <a:ea typeface="+mn-ea"/>
                <a:cs typeface="+mn-cs"/>
              </a:rPr>
              <a:t>kanal</a:t>
            </a:r>
            <a:r>
              <a:rPr lang="cs-CZ" sz="1200" b="0" i="0" kern="1200" dirty="0" smtClean="0">
                <a:solidFill>
                  <a:schemeClr val="tx1"/>
                </a:solidFill>
                <a:effectLst/>
                <a:latin typeface="+mn-lt"/>
                <a:ea typeface="+mn-ea"/>
                <a:cs typeface="+mn-cs"/>
              </a:rPr>
              <a:t>, kde jsem ho </a:t>
            </a:r>
            <a:r>
              <a:rPr lang="cs-CZ" sz="1200" b="0" i="0" kern="1200" dirty="0" err="1" smtClean="0">
                <a:solidFill>
                  <a:schemeClr val="tx1"/>
                </a:solidFill>
                <a:effectLst/>
                <a:latin typeface="+mn-lt"/>
                <a:ea typeface="+mn-ea"/>
                <a:cs typeface="+mn-cs"/>
              </a:rPr>
              <a:t>videla</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ja</a:t>
            </a:r>
            <a:r>
              <a:rPr lang="cs-CZ" sz="1200" b="0" i="0" kern="1200" dirty="0" smtClean="0">
                <a:solidFill>
                  <a:schemeClr val="tx1"/>
                </a:solidFill>
                <a:effectLst/>
                <a:latin typeface="+mn-lt"/>
                <a:ea typeface="+mn-ea"/>
                <a:cs typeface="+mn-cs"/>
              </a:rPr>
              <a:t>.</a:t>
            </a:r>
          </a:p>
          <a:p>
            <a:pPr rtl="0"/>
            <a:r>
              <a:rPr lang="cs-CZ" sz="1200" b="0" i="0" kern="1200" dirty="0" smtClean="0">
                <a:solidFill>
                  <a:schemeClr val="tx1"/>
                </a:solidFill>
                <a:effectLst/>
                <a:latin typeface="+mn-lt"/>
                <a:ea typeface="+mn-ea"/>
                <a:cs typeface="+mn-cs"/>
              </a:rPr>
              <a:t>V tomhle </a:t>
            </a:r>
            <a:r>
              <a:rPr lang="cs-CZ" sz="1200" b="0" i="0" kern="1200" dirty="0" err="1" smtClean="0">
                <a:solidFill>
                  <a:schemeClr val="tx1"/>
                </a:solidFill>
                <a:effectLst/>
                <a:latin typeface="+mn-lt"/>
                <a:ea typeface="+mn-ea"/>
                <a:cs typeface="+mn-cs"/>
              </a:rPr>
              <a:t>pripade</a:t>
            </a:r>
            <a:r>
              <a:rPr lang="cs-CZ" sz="1200" b="0" i="0" kern="1200" dirty="0" smtClean="0">
                <a:solidFill>
                  <a:schemeClr val="tx1"/>
                </a:solidFill>
                <a:effectLst/>
                <a:latin typeface="+mn-lt"/>
                <a:ea typeface="+mn-ea"/>
                <a:cs typeface="+mn-cs"/>
              </a:rPr>
              <a:t> je podle </a:t>
            </a:r>
            <a:r>
              <a:rPr lang="cs-CZ" sz="1200" b="0" i="0" kern="1200" dirty="0" err="1" smtClean="0">
                <a:solidFill>
                  <a:schemeClr val="tx1"/>
                </a:solidFill>
                <a:effectLst/>
                <a:latin typeface="+mn-lt"/>
                <a:ea typeface="+mn-ea"/>
                <a:cs typeface="+mn-cs"/>
              </a:rPr>
              <a:t>me</a:t>
            </a:r>
            <a:r>
              <a:rPr lang="cs-CZ" sz="1200" b="0" i="0" kern="1200" dirty="0" smtClean="0">
                <a:solidFill>
                  <a:schemeClr val="tx1"/>
                </a:solidFill>
                <a:effectLst/>
                <a:latin typeface="+mn-lt"/>
                <a:ea typeface="+mn-ea"/>
                <a:cs typeface="+mn-cs"/>
              </a:rPr>
              <a:t> jedno, jestli je to video na </a:t>
            </a:r>
            <a:r>
              <a:rPr lang="cs-CZ" sz="1200" b="0" i="0" kern="1200" dirty="0" err="1" smtClean="0">
                <a:solidFill>
                  <a:schemeClr val="tx1"/>
                </a:solidFill>
                <a:effectLst/>
                <a:latin typeface="+mn-lt"/>
                <a:ea typeface="+mn-ea"/>
                <a:cs typeface="+mn-cs"/>
              </a:rPr>
              <a:t>youtube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kanale</a:t>
            </a:r>
            <a:r>
              <a:rPr lang="cs-CZ" sz="1200" b="0" i="0" kern="1200" dirty="0" smtClean="0">
                <a:solidFill>
                  <a:schemeClr val="tx1"/>
                </a:solidFill>
                <a:effectLst/>
                <a:latin typeface="+mn-lt"/>
                <a:ea typeface="+mn-ea"/>
                <a:cs typeface="+mn-cs"/>
              </a:rPr>
              <a:t> Ted </a:t>
            </a:r>
            <a:r>
              <a:rPr lang="cs-CZ" sz="1200" b="0" i="0" kern="1200" dirty="0" err="1" smtClean="0">
                <a:solidFill>
                  <a:schemeClr val="tx1"/>
                </a:solidFill>
                <a:effectLst/>
                <a:latin typeface="+mn-lt"/>
                <a:ea typeface="+mn-ea"/>
                <a:cs typeface="+mn-cs"/>
              </a:rPr>
              <a:t>talks</a:t>
            </a:r>
            <a:r>
              <a:rPr lang="cs-CZ" sz="1200" b="0" i="0" kern="1200" dirty="0" smtClean="0">
                <a:solidFill>
                  <a:schemeClr val="tx1"/>
                </a:solidFill>
                <a:effectLst/>
                <a:latin typeface="+mn-lt"/>
                <a:ea typeface="+mn-ea"/>
                <a:cs typeface="+mn-cs"/>
              </a:rPr>
              <a:t> nebo na jejich webu, </a:t>
            </a:r>
            <a:r>
              <a:rPr lang="cs-CZ" sz="1200" b="0" i="0" kern="1200" dirty="0" err="1" smtClean="0">
                <a:solidFill>
                  <a:schemeClr val="tx1"/>
                </a:solidFill>
                <a:effectLst/>
                <a:latin typeface="+mn-lt"/>
                <a:ea typeface="+mn-ea"/>
                <a:cs typeface="+mn-cs"/>
              </a:rPr>
              <a:t>zalezi</a:t>
            </a:r>
            <a:r>
              <a:rPr lang="cs-CZ" sz="1200" b="0" i="0" kern="1200" dirty="0" smtClean="0">
                <a:solidFill>
                  <a:schemeClr val="tx1"/>
                </a:solidFill>
                <a:effectLst/>
                <a:latin typeface="+mn-lt"/>
                <a:ea typeface="+mn-ea"/>
                <a:cs typeface="+mn-cs"/>
              </a:rPr>
              <a:t>, kde na </a:t>
            </a:r>
            <a:r>
              <a:rPr lang="cs-CZ" sz="1200" b="0" i="0" kern="1200" dirty="0" err="1" smtClean="0">
                <a:solidFill>
                  <a:schemeClr val="tx1"/>
                </a:solidFill>
                <a:effectLst/>
                <a:latin typeface="+mn-lt"/>
                <a:ea typeface="+mn-ea"/>
                <a:cs typeface="+mn-cs"/>
              </a:rPr>
              <a:t>nej</a:t>
            </a:r>
            <a:r>
              <a:rPr lang="cs-CZ" sz="1200" b="0" i="0" kern="1200" dirty="0" smtClean="0">
                <a:solidFill>
                  <a:schemeClr val="tx1"/>
                </a:solidFill>
                <a:effectLst/>
                <a:latin typeface="+mn-lt"/>
                <a:ea typeface="+mn-ea"/>
                <a:cs typeface="+mn-cs"/>
              </a:rPr>
              <a:t> ten </a:t>
            </a:r>
            <a:r>
              <a:rPr lang="cs-CZ" sz="1200" b="0" i="0" kern="1200" dirty="0" err="1" smtClean="0">
                <a:solidFill>
                  <a:schemeClr val="tx1"/>
                </a:solidFill>
                <a:effectLst/>
                <a:latin typeface="+mn-lt"/>
                <a:ea typeface="+mn-ea"/>
                <a:cs typeface="+mn-cs"/>
              </a:rPr>
              <a:t>divak</a:t>
            </a:r>
            <a:r>
              <a:rPr lang="cs-CZ" sz="1200" b="0" i="0" kern="1200" dirty="0" smtClean="0">
                <a:solidFill>
                  <a:schemeClr val="tx1"/>
                </a:solidFill>
                <a:effectLst/>
                <a:latin typeface="+mn-lt"/>
                <a:ea typeface="+mn-ea"/>
                <a:cs typeface="+mn-cs"/>
              </a:rPr>
              <a:t> narazil, oba jsou to podle </a:t>
            </a:r>
            <a:r>
              <a:rPr lang="cs-CZ" sz="1200" b="0" i="0" kern="1200" dirty="0" err="1" smtClean="0">
                <a:solidFill>
                  <a:schemeClr val="tx1"/>
                </a:solidFill>
                <a:effectLst/>
                <a:latin typeface="+mn-lt"/>
                <a:ea typeface="+mn-ea"/>
                <a:cs typeface="+mn-cs"/>
              </a:rPr>
              <a:t>me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primarni</a:t>
            </a:r>
            <a:r>
              <a:rPr lang="cs-CZ" sz="1200" b="0" i="0" kern="1200" dirty="0" smtClean="0">
                <a:solidFill>
                  <a:schemeClr val="tx1"/>
                </a:solidFill>
                <a:effectLst/>
                <a:latin typeface="+mn-lt"/>
                <a:ea typeface="+mn-ea"/>
                <a:cs typeface="+mn-cs"/>
              </a:rPr>
              <a:t> zdroje Tedu. </a:t>
            </a:r>
          </a:p>
          <a:p>
            <a:pPr rtl="0"/>
            <a:r>
              <a:rPr lang="cs-CZ" sz="1200" b="0" i="0" kern="1200" dirty="0" smtClean="0">
                <a:solidFill>
                  <a:schemeClr val="tx1"/>
                </a:solidFill>
                <a:effectLst/>
                <a:latin typeface="+mn-lt"/>
                <a:ea typeface="+mn-ea"/>
                <a:cs typeface="+mn-cs"/>
              </a:rPr>
              <a:t>I tu </a:t>
            </a:r>
            <a:r>
              <a:rPr lang="cs-CZ" sz="1200" b="0" i="0" kern="1200" dirty="0" err="1" smtClean="0">
                <a:solidFill>
                  <a:schemeClr val="tx1"/>
                </a:solidFill>
                <a:effectLst/>
                <a:latin typeface="+mn-lt"/>
                <a:ea typeface="+mn-ea"/>
                <a:cs typeface="+mn-cs"/>
              </a:rPr>
              <a:t>nasi</a:t>
            </a:r>
            <a:r>
              <a:rPr lang="cs-CZ" sz="1200" b="0" i="0" kern="1200" dirty="0" smtClean="0">
                <a:solidFill>
                  <a:schemeClr val="tx1"/>
                </a:solidFill>
                <a:effectLst/>
                <a:latin typeface="+mn-lt"/>
                <a:ea typeface="+mn-ea"/>
                <a:cs typeface="+mn-cs"/>
              </a:rPr>
              <a:t> prezentaci na </a:t>
            </a:r>
            <a:r>
              <a:rPr lang="cs-CZ" sz="1200" b="0" i="0" kern="1200" dirty="0" err="1" smtClean="0">
                <a:solidFill>
                  <a:schemeClr val="tx1"/>
                </a:solidFill>
                <a:effectLst/>
                <a:latin typeface="+mn-lt"/>
                <a:ea typeface="+mn-ea"/>
                <a:cs typeface="+mn-cs"/>
              </a:rPr>
              <a:t>citovani</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muze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nekdo</a:t>
            </a:r>
            <a:r>
              <a:rPr lang="cs-CZ" sz="1200" b="0" i="0" kern="1200" dirty="0" smtClean="0">
                <a:solidFill>
                  <a:schemeClr val="tx1"/>
                </a:solidFill>
                <a:effectLst/>
                <a:latin typeface="+mn-lt"/>
                <a:ea typeface="+mn-ea"/>
                <a:cs typeface="+mn-cs"/>
              </a:rPr>
              <a:t> citovat primo z </a:t>
            </a:r>
            <a:r>
              <a:rPr lang="cs-CZ" sz="1200" b="0" i="0" kern="1200" dirty="0" err="1" smtClean="0">
                <a:solidFill>
                  <a:schemeClr val="tx1"/>
                </a:solidFill>
                <a:effectLst/>
                <a:latin typeface="+mn-lt"/>
                <a:ea typeface="+mn-ea"/>
                <a:cs typeface="+mn-cs"/>
              </a:rPr>
              <a:t>webinare</a:t>
            </a:r>
            <a:r>
              <a:rPr lang="cs-CZ" sz="1200" b="0" i="0" kern="1200" dirty="0" smtClean="0">
                <a:solidFill>
                  <a:schemeClr val="tx1"/>
                </a:solidFill>
                <a:effectLst/>
                <a:latin typeface="+mn-lt"/>
                <a:ea typeface="+mn-ea"/>
                <a:cs typeface="+mn-cs"/>
              </a:rPr>
              <a:t>, nebo z </a:t>
            </a:r>
            <a:r>
              <a:rPr lang="cs-CZ" sz="1200" b="0" i="0" kern="1200" dirty="0" err="1" smtClean="0">
                <a:solidFill>
                  <a:schemeClr val="tx1"/>
                </a:solidFill>
                <a:effectLst/>
                <a:latin typeface="+mn-lt"/>
                <a:ea typeface="+mn-ea"/>
                <a:cs typeface="+mn-cs"/>
              </a:rPr>
              <a:t>youtube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kanalu</a:t>
            </a:r>
            <a:r>
              <a:rPr lang="cs-CZ" sz="1200" b="0" i="0" kern="1200" dirty="0" smtClean="0">
                <a:solidFill>
                  <a:schemeClr val="tx1"/>
                </a:solidFill>
                <a:effectLst/>
                <a:latin typeface="+mn-lt"/>
                <a:ea typeface="+mn-ea"/>
                <a:cs typeface="+mn-cs"/>
              </a:rPr>
              <a:t> NTK nebo z </a:t>
            </a:r>
            <a:r>
              <a:rPr lang="cs-CZ" sz="1200" b="0" i="0" kern="1200" dirty="0" err="1" smtClean="0">
                <a:solidFill>
                  <a:schemeClr val="tx1"/>
                </a:solidFill>
                <a:effectLst/>
                <a:latin typeface="+mn-lt"/>
                <a:ea typeface="+mn-ea"/>
                <a:cs typeface="+mn-cs"/>
              </a:rPr>
              <a:t>repozitare</a:t>
            </a:r>
            <a:r>
              <a:rPr lang="cs-CZ" sz="1200" b="0" i="0" kern="1200" dirty="0" smtClean="0">
                <a:solidFill>
                  <a:schemeClr val="tx1"/>
                </a:solidFill>
                <a:effectLst/>
                <a:latin typeface="+mn-lt"/>
                <a:ea typeface="+mn-ea"/>
                <a:cs typeface="+mn-cs"/>
              </a:rPr>
              <a:t> NTK, </a:t>
            </a:r>
            <a:r>
              <a:rPr lang="cs-CZ" sz="1200" b="0" i="0" kern="1200" dirty="0" err="1" smtClean="0">
                <a:solidFill>
                  <a:schemeClr val="tx1"/>
                </a:solidFill>
                <a:effectLst/>
                <a:latin typeface="+mn-lt"/>
                <a:ea typeface="+mn-ea"/>
                <a:cs typeface="+mn-cs"/>
              </a:rPr>
              <a:t>zalezi</a:t>
            </a:r>
            <a:r>
              <a:rPr lang="cs-CZ" sz="1200" b="0" i="0" kern="1200" dirty="0" smtClean="0">
                <a:solidFill>
                  <a:schemeClr val="tx1"/>
                </a:solidFill>
                <a:effectLst/>
                <a:latin typeface="+mn-lt"/>
                <a:ea typeface="+mn-ea"/>
                <a:cs typeface="+mn-cs"/>
              </a:rPr>
              <a:t>, kde tu prezentaci </a:t>
            </a:r>
            <a:r>
              <a:rPr lang="cs-CZ" sz="1200" b="0" i="0" kern="1200" dirty="0" err="1" smtClean="0">
                <a:solidFill>
                  <a:schemeClr val="tx1"/>
                </a:solidFill>
                <a:effectLst/>
                <a:latin typeface="+mn-lt"/>
                <a:ea typeface="+mn-ea"/>
                <a:cs typeface="+mn-cs"/>
              </a:rPr>
              <a:t>videl</a:t>
            </a:r>
            <a:r>
              <a:rPr lang="cs-CZ" sz="1200" b="0" i="0" kern="1200" dirty="0" smtClean="0">
                <a:solidFill>
                  <a:schemeClr val="tx1"/>
                </a:solidFill>
                <a:effectLst/>
                <a:latin typeface="+mn-lt"/>
                <a:ea typeface="+mn-ea"/>
                <a:cs typeface="+mn-cs"/>
              </a:rPr>
              <a:t> - </a:t>
            </a:r>
            <a:r>
              <a:rPr lang="cs-CZ" sz="1200" b="0" i="0" kern="1200" dirty="0" err="1" smtClean="0">
                <a:solidFill>
                  <a:schemeClr val="tx1"/>
                </a:solidFill>
                <a:effectLst/>
                <a:latin typeface="+mn-lt"/>
                <a:ea typeface="+mn-ea"/>
                <a:cs typeface="+mn-cs"/>
              </a:rPr>
              <a:t>vsechno</a:t>
            </a:r>
            <a:r>
              <a:rPr lang="cs-CZ" sz="1200" b="0" i="0" kern="1200" dirty="0" smtClean="0">
                <a:solidFill>
                  <a:schemeClr val="tx1"/>
                </a:solidFill>
                <a:effectLst/>
                <a:latin typeface="+mn-lt"/>
                <a:ea typeface="+mn-ea"/>
                <a:cs typeface="+mn-cs"/>
              </a:rPr>
              <a:t> jsou to ale primo zdroje </a:t>
            </a:r>
            <a:r>
              <a:rPr lang="cs-CZ" sz="1200" b="0" i="0" kern="1200" dirty="0" err="1" smtClean="0">
                <a:solidFill>
                  <a:schemeClr val="tx1"/>
                </a:solidFill>
                <a:effectLst/>
                <a:latin typeface="+mn-lt"/>
                <a:ea typeface="+mn-ea"/>
                <a:cs typeface="+mn-cs"/>
              </a:rPr>
              <a:t>Ntk</a:t>
            </a:r>
            <a:r>
              <a:rPr lang="cs-CZ" sz="1200" b="0" i="0" kern="1200" dirty="0" smtClean="0">
                <a:solidFill>
                  <a:schemeClr val="tx1"/>
                </a:solidFill>
                <a:effectLst/>
                <a:latin typeface="+mn-lt"/>
                <a:ea typeface="+mn-ea"/>
                <a:cs typeface="+mn-cs"/>
              </a:rPr>
              <a:t>.</a:t>
            </a:r>
          </a:p>
          <a:p>
            <a:pPr rtl="0"/>
            <a:endParaRPr lang="cs-CZ" sz="1200" b="0" i="0" kern="1200" dirty="0" smtClean="0">
              <a:solidFill>
                <a:schemeClr val="tx1"/>
              </a:solidFill>
              <a:effectLst/>
              <a:latin typeface="+mn-lt"/>
              <a:ea typeface="+mn-ea"/>
              <a:cs typeface="+mn-cs"/>
            </a:endParaRPr>
          </a:p>
          <a:p>
            <a:pPr rtl="0"/>
            <a:r>
              <a:rPr lang="cs-CZ" sz="1200" b="0" i="0" kern="1200" dirty="0" err="1" smtClean="0">
                <a:solidFill>
                  <a:schemeClr val="tx1"/>
                </a:solidFill>
                <a:effectLst/>
                <a:latin typeface="+mn-lt"/>
                <a:ea typeface="+mn-ea"/>
                <a:cs typeface="+mn-cs"/>
              </a:rPr>
              <a:t>Sekundarni</a:t>
            </a:r>
            <a:r>
              <a:rPr lang="cs-CZ" sz="1200" b="0" i="0" kern="1200" dirty="0" smtClean="0">
                <a:solidFill>
                  <a:schemeClr val="tx1"/>
                </a:solidFill>
                <a:effectLst/>
                <a:latin typeface="+mn-lt"/>
                <a:ea typeface="+mn-ea"/>
                <a:cs typeface="+mn-cs"/>
              </a:rPr>
              <a:t> zdroj by bylo, kdyby </a:t>
            </a:r>
            <a:r>
              <a:rPr lang="cs-CZ" sz="1200" b="0" i="0" kern="1200" dirty="0" err="1" smtClean="0">
                <a:solidFill>
                  <a:schemeClr val="tx1"/>
                </a:solidFill>
                <a:effectLst/>
                <a:latin typeface="+mn-lt"/>
                <a:ea typeface="+mn-ea"/>
                <a:cs typeface="+mn-cs"/>
              </a:rPr>
              <a:t>tys</a:t>
            </a:r>
            <a:r>
              <a:rPr lang="cs-CZ" sz="1200" b="0" i="0" kern="1200" dirty="0" smtClean="0">
                <a:solidFill>
                  <a:schemeClr val="tx1"/>
                </a:solidFill>
                <a:effectLst/>
                <a:latin typeface="+mn-lt"/>
                <a:ea typeface="+mn-ea"/>
                <a:cs typeface="+mn-cs"/>
              </a:rPr>
              <a:t> vzala informace z toho videa </a:t>
            </a:r>
            <a:r>
              <a:rPr lang="cs-CZ" sz="1200" b="0" i="0" kern="1200" dirty="0" err="1" smtClean="0">
                <a:solidFill>
                  <a:schemeClr val="tx1"/>
                </a:solidFill>
                <a:effectLst/>
                <a:latin typeface="+mn-lt"/>
                <a:ea typeface="+mn-ea"/>
                <a:cs typeface="+mn-cs"/>
              </a:rPr>
              <a:t>TEDu</a:t>
            </a:r>
            <a:r>
              <a:rPr lang="cs-CZ" sz="1200" b="0" i="0" kern="1200" dirty="0" smtClean="0">
                <a:solidFill>
                  <a:schemeClr val="tx1"/>
                </a:solidFill>
                <a:effectLst/>
                <a:latin typeface="+mn-lt"/>
                <a:ea typeface="+mn-ea"/>
                <a:cs typeface="+mn-cs"/>
              </a:rPr>
              <a:t> a </a:t>
            </a:r>
            <a:r>
              <a:rPr lang="cs-CZ" sz="1200" b="0" i="0" kern="1200" dirty="0" err="1" smtClean="0">
                <a:solidFill>
                  <a:schemeClr val="tx1"/>
                </a:solidFill>
                <a:effectLst/>
                <a:latin typeface="+mn-lt"/>
                <a:ea typeface="+mn-ea"/>
                <a:cs typeface="+mn-cs"/>
              </a:rPr>
              <a:t>prevypravela</a:t>
            </a:r>
            <a:r>
              <a:rPr lang="cs-CZ" sz="1200" b="0" i="0" kern="1200" dirty="0" smtClean="0">
                <a:solidFill>
                  <a:schemeClr val="tx1"/>
                </a:solidFill>
                <a:effectLst/>
                <a:latin typeface="+mn-lt"/>
                <a:ea typeface="+mn-ea"/>
                <a:cs typeface="+mn-cs"/>
              </a:rPr>
              <a:t> je ve </a:t>
            </a:r>
            <a:r>
              <a:rPr lang="cs-CZ" sz="1200" b="0" i="0" kern="1200" dirty="0" err="1" smtClean="0">
                <a:solidFill>
                  <a:schemeClr val="tx1"/>
                </a:solidFill>
                <a:effectLst/>
                <a:latin typeface="+mn-lt"/>
                <a:ea typeface="+mn-ea"/>
                <a:cs typeface="+mn-cs"/>
              </a:rPr>
              <a:t>svem</a:t>
            </a:r>
            <a:r>
              <a:rPr lang="cs-CZ" sz="1200" b="0" i="0" kern="1200" dirty="0" smtClean="0">
                <a:solidFill>
                  <a:schemeClr val="tx1"/>
                </a:solidFill>
                <a:effectLst/>
                <a:latin typeface="+mn-lt"/>
                <a:ea typeface="+mn-ea"/>
                <a:cs typeface="+mn-cs"/>
              </a:rPr>
              <a:t> videu - </a:t>
            </a:r>
            <a:r>
              <a:rPr lang="cs-CZ" sz="1200" b="0" i="0" kern="1200" dirty="0" err="1" smtClean="0">
                <a:solidFill>
                  <a:schemeClr val="tx1"/>
                </a:solidFill>
                <a:effectLst/>
                <a:latin typeface="+mn-lt"/>
                <a:ea typeface="+mn-ea"/>
                <a:cs typeface="+mn-cs"/>
              </a:rPr>
              <a:t>takove</a:t>
            </a:r>
            <a:r>
              <a:rPr lang="cs-CZ" sz="1200" b="0" i="0" kern="1200" dirty="0" smtClean="0">
                <a:solidFill>
                  <a:schemeClr val="tx1"/>
                </a:solidFill>
                <a:effectLst/>
                <a:latin typeface="+mn-lt"/>
                <a:ea typeface="+mn-ea"/>
                <a:cs typeface="+mn-cs"/>
              </a:rPr>
              <a:t> informace by si mel ten </a:t>
            </a:r>
            <a:r>
              <a:rPr lang="cs-CZ" sz="1200" b="0" i="0" kern="1200" dirty="0" err="1" smtClean="0">
                <a:solidFill>
                  <a:schemeClr val="tx1"/>
                </a:solidFill>
                <a:effectLst/>
                <a:latin typeface="+mn-lt"/>
                <a:ea typeface="+mn-ea"/>
                <a:cs typeface="+mn-cs"/>
              </a:rPr>
              <a:t>divak</a:t>
            </a:r>
            <a:r>
              <a:rPr lang="cs-CZ" sz="1200" b="0" i="0" kern="1200" dirty="0" smtClean="0">
                <a:solidFill>
                  <a:schemeClr val="tx1"/>
                </a:solidFill>
                <a:effectLst/>
                <a:latin typeface="+mn-lt"/>
                <a:ea typeface="+mn-ea"/>
                <a:cs typeface="+mn-cs"/>
              </a:rPr>
              <a:t> dohledat a </a:t>
            </a:r>
            <a:r>
              <a:rPr lang="cs-CZ" sz="1200" b="0" i="0" kern="1200" dirty="0" err="1" smtClean="0">
                <a:solidFill>
                  <a:schemeClr val="tx1"/>
                </a:solidFill>
                <a:effectLst/>
                <a:latin typeface="+mn-lt"/>
                <a:ea typeface="+mn-ea"/>
                <a:cs typeface="+mn-cs"/>
              </a:rPr>
              <a:t>overit</a:t>
            </a:r>
            <a:r>
              <a:rPr lang="cs-CZ" sz="1200" b="0" i="0" kern="1200" dirty="0" smtClean="0">
                <a:solidFill>
                  <a:schemeClr val="tx1"/>
                </a:solidFill>
                <a:effectLst/>
                <a:latin typeface="+mn-lt"/>
                <a:ea typeface="+mn-ea"/>
                <a:cs typeface="+mn-cs"/>
              </a:rPr>
              <a:t> primo v tom </a:t>
            </a:r>
            <a:r>
              <a:rPr lang="cs-CZ" sz="1200" b="0" i="0" kern="1200" dirty="0" err="1" smtClean="0">
                <a:solidFill>
                  <a:schemeClr val="tx1"/>
                </a:solidFill>
                <a:effectLst/>
                <a:latin typeface="+mn-lt"/>
                <a:ea typeface="+mn-ea"/>
                <a:cs typeface="+mn-cs"/>
              </a:rPr>
              <a:t>primarnim</a:t>
            </a:r>
            <a:r>
              <a:rPr lang="cs-CZ" sz="1200" b="0" i="0" kern="1200" dirty="0" smtClean="0">
                <a:solidFill>
                  <a:schemeClr val="tx1"/>
                </a:solidFill>
                <a:effectLst/>
                <a:latin typeface="+mn-lt"/>
                <a:ea typeface="+mn-ea"/>
                <a:cs typeface="+mn-cs"/>
              </a:rPr>
              <a:t> zdroji </a:t>
            </a:r>
            <a:r>
              <a:rPr lang="cs-CZ" sz="1200" b="0" i="0" kern="1200" dirty="0" err="1" smtClean="0">
                <a:solidFill>
                  <a:schemeClr val="tx1"/>
                </a:solidFill>
                <a:effectLst/>
                <a:latin typeface="+mn-lt"/>
                <a:ea typeface="+mn-ea"/>
                <a:cs typeface="+mn-cs"/>
              </a:rPr>
              <a:t>TEDu</a:t>
            </a:r>
            <a:r>
              <a:rPr lang="cs-CZ" sz="1200" b="0" i="0" kern="1200" dirty="0" smtClean="0">
                <a:solidFill>
                  <a:schemeClr val="tx1"/>
                </a:solidFill>
                <a:effectLst/>
                <a:latin typeface="+mn-lt"/>
                <a:ea typeface="+mn-ea"/>
                <a:cs typeface="+mn-cs"/>
              </a:rPr>
              <a:t> a je jedno, jestli je ten zdroj na jejich </a:t>
            </a:r>
            <a:r>
              <a:rPr lang="cs-CZ" sz="1200" b="0" i="0" kern="1200" dirty="0" err="1" smtClean="0">
                <a:solidFill>
                  <a:schemeClr val="tx1"/>
                </a:solidFill>
                <a:effectLst/>
                <a:latin typeface="+mn-lt"/>
                <a:ea typeface="+mn-ea"/>
                <a:cs typeface="+mn-cs"/>
              </a:rPr>
              <a:t>youtube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kanale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ci</a:t>
            </a:r>
            <a:r>
              <a:rPr lang="cs-CZ" sz="1200" b="0" i="0" kern="1200" dirty="0" smtClean="0">
                <a:solidFill>
                  <a:schemeClr val="tx1"/>
                </a:solidFill>
                <a:effectLst/>
                <a:latin typeface="+mn-lt"/>
                <a:ea typeface="+mn-ea"/>
                <a:cs typeface="+mn-cs"/>
              </a:rPr>
              <a:t> webu, </a:t>
            </a:r>
            <a:r>
              <a:rPr lang="cs-CZ" sz="1200" b="0" i="0" kern="1200" dirty="0" err="1" smtClean="0">
                <a:solidFill>
                  <a:schemeClr val="tx1"/>
                </a:solidFill>
                <a:effectLst/>
                <a:latin typeface="+mn-lt"/>
                <a:ea typeface="+mn-ea"/>
                <a:cs typeface="+mn-cs"/>
              </a:rPr>
              <a:t>oboji</a:t>
            </a:r>
            <a:r>
              <a:rPr lang="cs-CZ" sz="1200" b="0" i="0" kern="1200" dirty="0" smtClean="0">
                <a:solidFill>
                  <a:schemeClr val="tx1"/>
                </a:solidFill>
                <a:effectLst/>
                <a:latin typeface="+mn-lt"/>
                <a:ea typeface="+mn-ea"/>
                <a:cs typeface="+mn-cs"/>
              </a:rPr>
              <a:t> je </a:t>
            </a:r>
            <a:r>
              <a:rPr lang="cs-CZ" sz="1200" b="0" i="0" kern="1200" dirty="0" err="1" smtClean="0">
                <a:solidFill>
                  <a:schemeClr val="tx1"/>
                </a:solidFill>
                <a:effectLst/>
                <a:latin typeface="+mn-lt"/>
                <a:ea typeface="+mn-ea"/>
                <a:cs typeface="+mn-cs"/>
              </a:rPr>
              <a:t>primarni</a:t>
            </a:r>
            <a:r>
              <a:rPr lang="cs-CZ" sz="1200" b="0" i="0" kern="1200" dirty="0" smtClean="0">
                <a:solidFill>
                  <a:schemeClr val="tx1"/>
                </a:solidFill>
                <a:effectLst/>
                <a:latin typeface="+mn-lt"/>
                <a:ea typeface="+mn-ea"/>
                <a:cs typeface="+mn-cs"/>
              </a:rPr>
              <a:t> zdroj.</a:t>
            </a:r>
          </a:p>
          <a:p>
            <a:pPr rtl="0"/>
            <a:r>
              <a:rPr lang="cs-CZ" sz="1200" b="0" i="0" kern="1200" dirty="0" smtClean="0">
                <a:solidFill>
                  <a:schemeClr val="tx1"/>
                </a:solidFill>
                <a:effectLst/>
                <a:latin typeface="+mn-lt"/>
                <a:ea typeface="+mn-ea"/>
                <a:cs typeface="+mn-cs"/>
              </a:rPr>
              <a:t>Kdyby ale bylo to TED video </a:t>
            </a:r>
            <a:r>
              <a:rPr lang="cs-CZ" sz="1200" b="0" i="0" kern="1200" dirty="0" err="1" smtClean="0">
                <a:solidFill>
                  <a:schemeClr val="tx1"/>
                </a:solidFill>
                <a:effectLst/>
                <a:latin typeface="+mn-lt"/>
                <a:ea typeface="+mn-ea"/>
                <a:cs typeface="+mn-cs"/>
              </a:rPr>
              <a:t>treba</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cinsky</a:t>
            </a:r>
            <a:r>
              <a:rPr lang="cs-CZ" sz="1200" b="0" i="0" kern="1200" dirty="0" smtClean="0">
                <a:solidFill>
                  <a:schemeClr val="tx1"/>
                </a:solidFill>
                <a:effectLst/>
                <a:latin typeface="+mn-lt"/>
                <a:ea typeface="+mn-ea"/>
                <a:cs typeface="+mn-cs"/>
              </a:rPr>
              <a:t> a </a:t>
            </a:r>
            <a:r>
              <a:rPr lang="cs-CZ" sz="1200" b="0" i="0" kern="1200" dirty="0" err="1" smtClean="0">
                <a:solidFill>
                  <a:schemeClr val="tx1"/>
                </a:solidFill>
                <a:effectLst/>
                <a:latin typeface="+mn-lt"/>
                <a:ea typeface="+mn-ea"/>
                <a:cs typeface="+mn-cs"/>
              </a:rPr>
              <a:t>ja</a:t>
            </a:r>
            <a:r>
              <a:rPr lang="cs-CZ" sz="1200" b="0" i="0" kern="1200" dirty="0" smtClean="0">
                <a:solidFill>
                  <a:schemeClr val="tx1"/>
                </a:solidFill>
                <a:effectLst/>
                <a:latin typeface="+mn-lt"/>
                <a:ea typeface="+mn-ea"/>
                <a:cs typeface="+mn-cs"/>
              </a:rPr>
              <a:t> bych si to z </a:t>
            </a:r>
            <a:r>
              <a:rPr lang="cs-CZ" sz="1200" b="0" i="0" kern="1200" dirty="0" err="1" smtClean="0">
                <a:solidFill>
                  <a:schemeClr val="tx1"/>
                </a:solidFill>
                <a:effectLst/>
                <a:latin typeface="+mn-lt"/>
                <a:ea typeface="+mn-ea"/>
                <a:cs typeface="+mn-cs"/>
              </a:rPr>
              <a:t>nej</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overit</a:t>
            </a:r>
            <a:r>
              <a:rPr lang="cs-CZ" sz="1200" b="0" i="0" kern="1200" dirty="0" smtClean="0">
                <a:solidFill>
                  <a:schemeClr val="tx1"/>
                </a:solidFill>
                <a:effectLst/>
                <a:latin typeface="+mn-lt"/>
                <a:ea typeface="+mn-ea"/>
                <a:cs typeface="+mn-cs"/>
              </a:rPr>
              <a:t> nemohla, </a:t>
            </a:r>
            <a:r>
              <a:rPr lang="cs-CZ" sz="1200" b="0" i="0" kern="1200" dirty="0" err="1" smtClean="0">
                <a:solidFill>
                  <a:schemeClr val="tx1"/>
                </a:solidFill>
                <a:effectLst/>
                <a:latin typeface="+mn-lt"/>
                <a:ea typeface="+mn-ea"/>
                <a:cs typeface="+mn-cs"/>
              </a:rPr>
              <a:t>protoze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cinsky</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neumim</a:t>
            </a:r>
            <a:r>
              <a:rPr lang="cs-CZ" sz="1200" b="0" i="0" kern="1200" dirty="0" smtClean="0">
                <a:solidFill>
                  <a:schemeClr val="tx1"/>
                </a:solidFill>
                <a:effectLst/>
                <a:latin typeface="+mn-lt"/>
                <a:ea typeface="+mn-ea"/>
                <a:cs typeface="+mn-cs"/>
              </a:rPr>
              <a:t>, tak pak bych (pokud by pro </a:t>
            </a:r>
            <a:r>
              <a:rPr lang="cs-CZ" sz="1200" b="0" i="0" kern="1200" dirty="0" err="1" smtClean="0">
                <a:solidFill>
                  <a:schemeClr val="tx1"/>
                </a:solidFill>
                <a:effectLst/>
                <a:latin typeface="+mn-lt"/>
                <a:ea typeface="+mn-ea"/>
                <a:cs typeface="+mn-cs"/>
              </a:rPr>
              <a:t>me</a:t>
            </a:r>
            <a:r>
              <a:rPr lang="cs-CZ" sz="1200" b="0" i="0" kern="1200" dirty="0" smtClean="0">
                <a:solidFill>
                  <a:schemeClr val="tx1"/>
                </a:solidFill>
                <a:effectLst/>
                <a:latin typeface="+mn-lt"/>
                <a:ea typeface="+mn-ea"/>
                <a:cs typeface="+mn-cs"/>
              </a:rPr>
              <a:t> Lenka byla </a:t>
            </a:r>
            <a:r>
              <a:rPr lang="cs-CZ" sz="1200" b="0" i="0" kern="1200" dirty="0" err="1" smtClean="0">
                <a:solidFill>
                  <a:schemeClr val="tx1"/>
                </a:solidFill>
                <a:effectLst/>
                <a:latin typeface="+mn-lt"/>
                <a:ea typeface="+mn-ea"/>
                <a:cs typeface="+mn-cs"/>
              </a:rPr>
              <a:t>uznavanou</a:t>
            </a:r>
            <a:r>
              <a:rPr lang="cs-CZ" sz="1200" b="0" i="0" kern="1200" dirty="0" smtClean="0">
                <a:solidFill>
                  <a:schemeClr val="tx1"/>
                </a:solidFill>
                <a:effectLst/>
                <a:latin typeface="+mn-lt"/>
                <a:ea typeface="+mn-ea"/>
                <a:cs typeface="+mn-cs"/>
              </a:rPr>
              <a:t> autoritou, </a:t>
            </a:r>
            <a:r>
              <a:rPr lang="cs-CZ" sz="1200" b="0" i="0" kern="1200" dirty="0" err="1" smtClean="0">
                <a:solidFill>
                  <a:schemeClr val="tx1"/>
                </a:solidFill>
                <a:effectLst/>
                <a:latin typeface="+mn-lt"/>
                <a:ea typeface="+mn-ea"/>
                <a:cs typeface="+mn-cs"/>
              </a:rPr>
              <a:t>ktere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verim</a:t>
            </a:r>
            <a:r>
              <a:rPr lang="cs-CZ" sz="1200" b="0" i="0" kern="1200" dirty="0" smtClean="0">
                <a:solidFill>
                  <a:schemeClr val="tx1"/>
                </a:solidFill>
                <a:effectLst/>
                <a:latin typeface="+mn-lt"/>
                <a:ea typeface="+mn-ea"/>
                <a:cs typeface="+mn-cs"/>
              </a:rPr>
              <a:t> a </a:t>
            </a:r>
            <a:r>
              <a:rPr lang="cs-CZ" sz="1200" b="0" i="0" kern="1200" dirty="0" err="1" smtClean="0">
                <a:solidFill>
                  <a:schemeClr val="tx1"/>
                </a:solidFill>
                <a:effectLst/>
                <a:latin typeface="+mn-lt"/>
                <a:ea typeface="+mn-ea"/>
                <a:cs typeface="+mn-cs"/>
              </a:rPr>
              <a:t>ktera</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umi</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cinsky</a:t>
            </a:r>
            <a:r>
              <a:rPr lang="cs-CZ" sz="1200" b="0" i="0" kern="1200" dirty="0" smtClean="0">
                <a:solidFill>
                  <a:schemeClr val="tx1"/>
                </a:solidFill>
                <a:effectLst/>
                <a:latin typeface="+mn-lt"/>
                <a:ea typeface="+mn-ea"/>
                <a:cs typeface="+mn-cs"/>
              </a:rPr>
              <a:t>, a ta informace byla </a:t>
            </a:r>
            <a:r>
              <a:rPr lang="cs-CZ" sz="1200" b="0" i="0" kern="1200" dirty="0" err="1" smtClean="0">
                <a:solidFill>
                  <a:schemeClr val="tx1"/>
                </a:solidFill>
                <a:effectLst/>
                <a:latin typeface="+mn-lt"/>
                <a:ea typeface="+mn-ea"/>
                <a:cs typeface="+mn-cs"/>
              </a:rPr>
              <a:t>dulezita</a:t>
            </a:r>
            <a:r>
              <a:rPr lang="cs-CZ" sz="1200" b="0" i="0" kern="1200" dirty="0" smtClean="0">
                <a:solidFill>
                  <a:schemeClr val="tx1"/>
                </a:solidFill>
                <a:effectLst/>
                <a:latin typeface="+mn-lt"/>
                <a:ea typeface="+mn-ea"/>
                <a:cs typeface="+mn-cs"/>
              </a:rPr>
              <a:t>), tak bych mohla ocitovat i ten </a:t>
            </a:r>
            <a:r>
              <a:rPr lang="cs-CZ" sz="1200" b="0" i="0" kern="1200" dirty="0" err="1" smtClean="0">
                <a:solidFill>
                  <a:schemeClr val="tx1"/>
                </a:solidFill>
                <a:effectLst/>
                <a:latin typeface="+mn-lt"/>
                <a:ea typeface="+mn-ea"/>
                <a:cs typeface="+mn-cs"/>
              </a:rPr>
              <a:t>sekundarni</a:t>
            </a:r>
            <a:r>
              <a:rPr lang="cs-CZ" sz="1200" b="0" i="0" kern="1200" dirty="0" smtClean="0">
                <a:solidFill>
                  <a:schemeClr val="tx1"/>
                </a:solidFill>
                <a:effectLst/>
                <a:latin typeface="+mn-lt"/>
                <a:ea typeface="+mn-ea"/>
                <a:cs typeface="+mn-cs"/>
              </a:rPr>
              <a:t> zdroj (tj. Lenku, viz </a:t>
            </a:r>
            <a:r>
              <a:rPr lang="cs-CZ" sz="1200" b="0" i="0" kern="1200" dirty="0" err="1" smtClean="0">
                <a:solidFill>
                  <a:schemeClr val="tx1"/>
                </a:solidFill>
                <a:effectLst/>
                <a:latin typeface="+mn-lt"/>
                <a:ea typeface="+mn-ea"/>
                <a:cs typeface="+mn-cs"/>
              </a:rPr>
              <a:t>slide</a:t>
            </a:r>
            <a:r>
              <a:rPr lang="cs-CZ" sz="1200" b="0" i="0" kern="1200" dirty="0" smtClean="0">
                <a:solidFill>
                  <a:schemeClr val="tx1"/>
                </a:solidFill>
                <a:effectLst/>
                <a:latin typeface="+mn-lt"/>
                <a:ea typeface="+mn-ea"/>
                <a:cs typeface="+mn-cs"/>
              </a:rPr>
              <a:t> o </a:t>
            </a:r>
            <a:r>
              <a:rPr lang="cs-CZ" sz="1200" b="0" i="0" kern="1200" dirty="0" err="1" smtClean="0">
                <a:solidFill>
                  <a:schemeClr val="tx1"/>
                </a:solidFill>
                <a:effectLst/>
                <a:latin typeface="+mn-lt"/>
                <a:ea typeface="+mn-ea"/>
                <a:cs typeface="+mn-cs"/>
              </a:rPr>
              <a:t>sekundarnim</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citovani</a:t>
            </a:r>
            <a:r>
              <a:rPr lang="cs-CZ" sz="1200" b="0" i="0" kern="1200" dirty="0" smtClean="0">
                <a:solidFill>
                  <a:schemeClr val="tx1"/>
                </a:solidFill>
                <a:effectLst/>
                <a:latin typeface="+mn-lt"/>
                <a:ea typeface="+mn-ea"/>
                <a:cs typeface="+mn-cs"/>
              </a:rPr>
              <a:t>), ale opravdu se tomu </a:t>
            </a:r>
            <a:r>
              <a:rPr lang="cs-CZ" sz="1200" b="0" i="0" kern="1200" dirty="0" err="1" smtClean="0">
                <a:solidFill>
                  <a:schemeClr val="tx1"/>
                </a:solidFill>
                <a:effectLst/>
                <a:latin typeface="+mn-lt"/>
                <a:ea typeface="+mn-ea"/>
                <a:cs typeface="+mn-cs"/>
              </a:rPr>
              <a:t>mame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snazit</a:t>
            </a:r>
            <a:r>
              <a:rPr lang="cs-CZ" sz="1200" b="0" i="0" kern="1200" dirty="0" smtClean="0">
                <a:solidFill>
                  <a:schemeClr val="tx1"/>
                </a:solidFill>
                <a:effectLst/>
                <a:latin typeface="+mn-lt"/>
                <a:ea typeface="+mn-ea"/>
                <a:cs typeface="+mn-cs"/>
              </a:rPr>
              <a:t> spise vyhnout.</a:t>
            </a:r>
          </a:p>
          <a:p>
            <a:pPr rtl="0"/>
            <a:endParaRPr lang="cs-CZ" sz="1200" b="0" i="0" kern="1200" dirty="0" smtClean="0">
              <a:solidFill>
                <a:schemeClr val="tx1"/>
              </a:solidFill>
              <a:effectLst/>
              <a:latin typeface="+mn-lt"/>
              <a:ea typeface="+mn-ea"/>
              <a:cs typeface="+mn-cs"/>
            </a:endParaRPr>
          </a:p>
          <a:p>
            <a:pPr rtl="0"/>
            <a:r>
              <a:rPr lang="cs-CZ" sz="1200" b="0" i="0" kern="1200" dirty="0" smtClean="0">
                <a:solidFill>
                  <a:schemeClr val="tx1"/>
                </a:solidFill>
                <a:effectLst/>
                <a:latin typeface="+mn-lt"/>
                <a:ea typeface="+mn-ea"/>
                <a:cs typeface="+mn-cs"/>
              </a:rPr>
              <a:t>Pokud to Ted video bylo na Ted </a:t>
            </a:r>
            <a:r>
              <a:rPr lang="cs-CZ" sz="1200" b="0" i="0" kern="1200" dirty="0" err="1" smtClean="0">
                <a:solidFill>
                  <a:schemeClr val="tx1"/>
                </a:solidFill>
                <a:effectLst/>
                <a:latin typeface="+mn-lt"/>
                <a:ea typeface="+mn-ea"/>
                <a:cs typeface="+mn-cs"/>
              </a:rPr>
              <a:t>youtube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kanale</a:t>
            </a:r>
            <a:r>
              <a:rPr lang="cs-CZ" sz="1200" b="0" i="0" kern="1200" dirty="0" smtClean="0">
                <a:solidFill>
                  <a:schemeClr val="tx1"/>
                </a:solidFill>
                <a:effectLst/>
                <a:latin typeface="+mn-lt"/>
                <a:ea typeface="+mn-ea"/>
                <a:cs typeface="+mn-cs"/>
              </a:rPr>
              <a:t>, tak ho tam </a:t>
            </a:r>
            <a:r>
              <a:rPr lang="cs-CZ" sz="1200" b="0" i="0" kern="1200" dirty="0" err="1" smtClean="0">
                <a:solidFill>
                  <a:schemeClr val="tx1"/>
                </a:solidFill>
                <a:effectLst/>
                <a:latin typeface="+mn-lt"/>
                <a:ea typeface="+mn-ea"/>
                <a:cs typeface="+mn-cs"/>
              </a:rPr>
              <a:t>klidne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muzou</a:t>
            </a:r>
            <a:r>
              <a:rPr lang="cs-CZ" sz="1200" b="0" i="0" kern="1200" dirty="0" smtClean="0">
                <a:solidFill>
                  <a:schemeClr val="tx1"/>
                </a:solidFill>
                <a:effectLst/>
                <a:latin typeface="+mn-lt"/>
                <a:ea typeface="+mn-ea"/>
                <a:cs typeface="+mn-cs"/>
              </a:rPr>
              <a:t> nechat. </a:t>
            </a:r>
          </a:p>
          <a:p>
            <a:pPr rtl="0"/>
            <a:r>
              <a:rPr lang="cs-CZ" sz="1200" b="0" i="0" kern="1200" dirty="0" smtClean="0">
                <a:solidFill>
                  <a:schemeClr val="tx1"/>
                </a:solidFill>
                <a:effectLst/>
                <a:latin typeface="+mn-lt"/>
                <a:ea typeface="+mn-ea"/>
                <a:cs typeface="+mn-cs"/>
              </a:rPr>
              <a:t>Pokud nebylo na Ted </a:t>
            </a:r>
            <a:r>
              <a:rPr lang="cs-CZ" sz="1200" b="0" i="0" kern="1200" dirty="0" err="1" smtClean="0">
                <a:solidFill>
                  <a:schemeClr val="tx1"/>
                </a:solidFill>
                <a:effectLst/>
                <a:latin typeface="+mn-lt"/>
                <a:ea typeface="+mn-ea"/>
                <a:cs typeface="+mn-cs"/>
              </a:rPr>
              <a:t>youtube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kanale</a:t>
            </a:r>
            <a:r>
              <a:rPr lang="cs-CZ" sz="1200" b="0" i="0" kern="1200" dirty="0" smtClean="0">
                <a:solidFill>
                  <a:schemeClr val="tx1"/>
                </a:solidFill>
                <a:effectLst/>
                <a:latin typeface="+mn-lt"/>
                <a:ea typeface="+mn-ea"/>
                <a:cs typeface="+mn-cs"/>
              </a:rPr>
              <a:t>, ale na </a:t>
            </a:r>
            <a:r>
              <a:rPr lang="cs-CZ" sz="1200" b="0" i="0" kern="1200" dirty="0" err="1" smtClean="0">
                <a:solidFill>
                  <a:schemeClr val="tx1"/>
                </a:solidFill>
                <a:effectLst/>
                <a:latin typeface="+mn-lt"/>
                <a:ea typeface="+mn-ea"/>
                <a:cs typeface="+mn-cs"/>
              </a:rPr>
              <a:t>kanale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nekoho</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jineho</a:t>
            </a:r>
            <a:r>
              <a:rPr lang="cs-CZ" sz="1200" b="0" i="0" kern="1200" dirty="0" smtClean="0">
                <a:solidFill>
                  <a:schemeClr val="tx1"/>
                </a:solidFill>
                <a:effectLst/>
                <a:latin typeface="+mn-lt"/>
                <a:ea typeface="+mn-ea"/>
                <a:cs typeface="+mn-cs"/>
              </a:rPr>
              <a:t>, tak by bylo </a:t>
            </a:r>
            <a:r>
              <a:rPr lang="cs-CZ" sz="1200" b="0" i="0" kern="1200" dirty="0" err="1" smtClean="0">
                <a:solidFill>
                  <a:schemeClr val="tx1"/>
                </a:solidFill>
                <a:effectLst/>
                <a:latin typeface="+mn-lt"/>
                <a:ea typeface="+mn-ea"/>
                <a:cs typeface="+mn-cs"/>
              </a:rPr>
              <a:t>urcite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vhodne</a:t>
            </a:r>
            <a:r>
              <a:rPr lang="cs-CZ" sz="1200" b="0" i="0" kern="1200" dirty="0" smtClean="0">
                <a:solidFill>
                  <a:schemeClr val="tx1"/>
                </a:solidFill>
                <a:effectLst/>
                <a:latin typeface="+mn-lt"/>
                <a:ea typeface="+mn-ea"/>
                <a:cs typeface="+mn-cs"/>
              </a:rPr>
              <a:t> ho nahradit </a:t>
            </a:r>
            <a:r>
              <a:rPr lang="cs-CZ" sz="1200" b="0" i="0" kern="1200" dirty="0" err="1" smtClean="0">
                <a:solidFill>
                  <a:schemeClr val="tx1"/>
                </a:solidFill>
                <a:effectLst/>
                <a:latin typeface="+mn-lt"/>
                <a:ea typeface="+mn-ea"/>
                <a:cs typeface="+mn-cs"/>
              </a:rPr>
              <a:t>jinym</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prikladem</a:t>
            </a:r>
            <a:r>
              <a:rPr lang="cs-CZ" sz="1200" b="0" i="0" kern="1200" dirty="0" smtClean="0">
                <a:solidFill>
                  <a:schemeClr val="tx1"/>
                </a:solidFill>
                <a:effectLst/>
                <a:latin typeface="+mn-lt"/>
                <a:ea typeface="+mn-ea"/>
                <a:cs typeface="+mn-cs"/>
              </a:rPr>
              <a:t>.</a:t>
            </a:r>
          </a:p>
          <a:p>
            <a:pPr rtl="0"/>
            <a:endParaRPr lang="cs-CZ" sz="1200" b="0" i="0" strike="noStrike" kern="1200" spc="-1" baseline="0" dirty="0" smtClean="0">
              <a:solidFill>
                <a:schemeClr val="tx1"/>
              </a:solidFill>
              <a:effectLst/>
              <a:latin typeface="+mn-lt"/>
              <a:ea typeface="+mn-ea"/>
              <a:cs typeface="+mn-cs"/>
              <a:sym typeface="Wingdings" panose="05000000000000000000" pitchFamily="2" charset="2"/>
            </a:endParaRPr>
          </a:p>
          <a:p>
            <a:pPr rtl="0"/>
            <a:r>
              <a:rPr lang="cs-CZ" sz="1200" b="0" i="0" strike="noStrike" kern="1200" spc="-1" baseline="0" dirty="0" smtClean="0">
                <a:solidFill>
                  <a:schemeClr val="tx1"/>
                </a:solidFill>
                <a:effectLst/>
                <a:latin typeface="+mn-lt"/>
                <a:ea typeface="+mn-ea"/>
                <a:cs typeface="+mn-cs"/>
                <a:sym typeface="Wingdings" panose="05000000000000000000" pitchFamily="2" charset="2"/>
              </a:rPr>
              <a:t>Takže závěrem jsem z toho pochopila, že v tomhle případě, je jedno, jestli by to student citoval z oficiálních stránek </a:t>
            </a:r>
            <a:r>
              <a:rPr lang="cs-CZ" sz="1200" b="0" i="0" strike="noStrike" kern="1200" spc="-1" baseline="0" dirty="0" err="1" smtClean="0">
                <a:solidFill>
                  <a:schemeClr val="tx1"/>
                </a:solidFill>
                <a:effectLst/>
                <a:latin typeface="+mn-lt"/>
                <a:ea typeface="+mn-ea"/>
                <a:cs typeface="+mn-cs"/>
                <a:sym typeface="Wingdings" panose="05000000000000000000" pitchFamily="2" charset="2"/>
              </a:rPr>
              <a:t>TEDtalku</a:t>
            </a:r>
            <a:r>
              <a:rPr lang="cs-CZ" sz="1200" b="0" i="0" strike="noStrike" kern="1200" spc="-1" baseline="0" dirty="0" smtClean="0">
                <a:solidFill>
                  <a:schemeClr val="tx1"/>
                </a:solidFill>
                <a:effectLst/>
                <a:latin typeface="+mn-lt"/>
                <a:ea typeface="+mn-ea"/>
                <a:cs typeface="+mn-cs"/>
                <a:sym typeface="Wingdings" panose="05000000000000000000" pitchFamily="2" charset="2"/>
              </a:rPr>
              <a:t> a nebo jestli z </a:t>
            </a:r>
            <a:r>
              <a:rPr lang="cs-CZ" sz="1200" b="0" i="0" strike="noStrike" kern="1200" spc="-1" baseline="0" dirty="0" err="1" smtClean="0">
                <a:solidFill>
                  <a:schemeClr val="tx1"/>
                </a:solidFill>
                <a:effectLst/>
                <a:latin typeface="+mn-lt"/>
                <a:ea typeface="+mn-ea"/>
                <a:cs typeface="+mn-cs"/>
                <a:sym typeface="Wingdings" panose="05000000000000000000" pitchFamily="2" charset="2"/>
              </a:rPr>
              <a:t>Youtube</a:t>
            </a:r>
            <a:r>
              <a:rPr lang="cs-CZ" sz="1200" b="0" i="0" strike="noStrike" kern="1200" spc="-1" baseline="0" dirty="0" smtClean="0">
                <a:solidFill>
                  <a:schemeClr val="tx1"/>
                </a:solidFill>
                <a:effectLst/>
                <a:latin typeface="+mn-lt"/>
                <a:ea typeface="+mn-ea"/>
                <a:cs typeface="+mn-cs"/>
                <a:sym typeface="Wingdings" panose="05000000000000000000" pitchFamily="2" charset="2"/>
              </a:rPr>
              <a:t>, když ten kanál patří přímo </a:t>
            </a:r>
            <a:r>
              <a:rPr lang="cs-CZ" sz="1200" b="0" i="0" strike="noStrike" kern="1200" spc="-1" baseline="0" dirty="0" err="1" smtClean="0">
                <a:solidFill>
                  <a:schemeClr val="tx1"/>
                </a:solidFill>
                <a:effectLst/>
                <a:latin typeface="+mn-lt"/>
                <a:ea typeface="+mn-ea"/>
                <a:cs typeface="+mn-cs"/>
                <a:sym typeface="Wingdings" panose="05000000000000000000" pitchFamily="2" charset="2"/>
              </a:rPr>
              <a:t>TEDu</a:t>
            </a:r>
            <a:r>
              <a:rPr lang="cs-CZ" sz="1200" b="0" i="0" strike="noStrike" kern="1200" spc="-1" baseline="0" dirty="0" smtClean="0">
                <a:solidFill>
                  <a:schemeClr val="tx1"/>
                </a:solidFill>
                <a:effectLst/>
                <a:latin typeface="+mn-lt"/>
                <a:ea typeface="+mn-ea"/>
                <a:cs typeface="+mn-cs"/>
                <a:sym typeface="Wingdings" panose="05000000000000000000" pitchFamily="2" charset="2"/>
              </a:rPr>
              <a:t>. Dokonce jsem si všimla, že opravdu nahrávají videa na své stránky i pak stejná videa na YT, tak to vyjde nastejno. Navíc si myslím, že větší pravděpodobnost je, že student si najde video na YT než na oficiálních stránkách </a:t>
            </a:r>
            <a:r>
              <a:rPr lang="cs-CZ" sz="1200" b="0" i="0" strike="noStrike" kern="1200" spc="-1" baseline="0" dirty="0" err="1" smtClean="0">
                <a:solidFill>
                  <a:schemeClr val="tx1"/>
                </a:solidFill>
                <a:effectLst/>
                <a:latin typeface="+mn-lt"/>
                <a:ea typeface="+mn-ea"/>
                <a:cs typeface="+mn-cs"/>
                <a:sym typeface="Wingdings" panose="05000000000000000000" pitchFamily="2" charset="2"/>
              </a:rPr>
              <a:t>TEDu</a:t>
            </a:r>
            <a:r>
              <a:rPr lang="cs-CZ" sz="1200" b="0" i="0" strike="noStrike" kern="1200" spc="-1" baseline="0" dirty="0" smtClean="0">
                <a:solidFill>
                  <a:schemeClr val="tx1"/>
                </a:solidFill>
                <a:effectLst/>
                <a:latin typeface="+mn-lt"/>
                <a:ea typeface="+mn-ea"/>
                <a:cs typeface="+mn-cs"/>
                <a:sym typeface="Wingdings" panose="05000000000000000000" pitchFamily="2" charset="2"/>
              </a:rPr>
              <a:t>, ale to je jen můj názor a tím pádem bych tam ten příklad nechala, tak jak je a můžeme třeba na ukázku přidat ještě ten tvůj příklad jako druhý tip videa, kdy někdo přidává svá vlastní videa a jak se to cituje a bude to takový kompromis, co ty na to, Jani?</a:t>
            </a:r>
            <a:endParaRPr lang="cs-CZ" sz="1800" b="0" i="1" strike="noStrike" kern="1200" spc="-1" baseline="0" dirty="0">
              <a:solidFill>
                <a:srgbClr val="000000"/>
              </a:solidFill>
              <a:effectLst/>
              <a:latin typeface="Calibri"/>
              <a:ea typeface="+mn-ea"/>
              <a:cs typeface="+mn-cs"/>
              <a:sym typeface="Wingdings" panose="05000000000000000000" pitchFamily="2" charset="2"/>
            </a:endParaRPr>
          </a:p>
          <a:p>
            <a:pPr rtl="0"/>
            <a:endParaRPr lang="cs-CZ" sz="1800" b="0" i="1" strike="noStrike" kern="1200" spc="-1" baseline="0" dirty="0">
              <a:solidFill>
                <a:srgbClr val="000000"/>
              </a:solidFill>
              <a:effectLst/>
              <a:latin typeface="Calibri"/>
              <a:ea typeface="+mn-ea"/>
              <a:cs typeface="+mn-cs"/>
              <a:sym typeface="Wingdings" panose="05000000000000000000" pitchFamily="2" charset="2"/>
            </a:endParaRPr>
          </a:p>
          <a:p>
            <a:pPr rtl="0"/>
            <a:r>
              <a:rPr lang="cs-CZ" sz="1200" b="0" strike="noStrike" spc="-1" baseline="0" dirty="0" smtClean="0">
                <a:solidFill>
                  <a:srgbClr val="000000"/>
                </a:solidFill>
                <a:latin typeface="Calibri"/>
              </a:rPr>
              <a:t>Úpravy 29.7.2025: </a:t>
            </a:r>
            <a:r>
              <a:rPr lang="cs-CZ" sz="1200" b="0" i="1" strike="noStrike" spc="-1" baseline="0" dirty="0" smtClean="0">
                <a:solidFill>
                  <a:srgbClr val="000000"/>
                </a:solidFill>
                <a:latin typeface="Calibri"/>
              </a:rPr>
              <a:t>Janča a Lucka:</a:t>
            </a:r>
            <a:r>
              <a:rPr lang="cs-CZ" sz="1200" b="0" strike="noStrike" spc="-1" baseline="0" dirty="0" smtClean="0">
                <a:solidFill>
                  <a:srgbClr val="000000"/>
                </a:solidFill>
                <a:latin typeface="Calibri"/>
              </a:rPr>
              <a:t> Děkuji moc, že jsi si s tím dala tu práci a ještě kontaktovala Kristinu. Hezky to vysvětlila, je znát, že tu chybí. Další </a:t>
            </a:r>
            <a:r>
              <a:rPr lang="cs-CZ" sz="1200" b="0" strike="noStrike" spc="-1" baseline="0" dirty="0" err="1" smtClean="0">
                <a:solidFill>
                  <a:srgbClr val="000000"/>
                </a:solidFill>
                <a:latin typeface="Calibri"/>
              </a:rPr>
              <a:t>slidey</a:t>
            </a:r>
            <a:r>
              <a:rPr lang="cs-CZ" sz="1200" b="0" strike="noStrike" spc="-1" baseline="0" dirty="0" smtClean="0">
                <a:solidFill>
                  <a:srgbClr val="000000"/>
                </a:solidFill>
                <a:latin typeface="Calibri"/>
              </a:rPr>
              <a:t> bych tam už nedávala, i tak je toho hodně.</a:t>
            </a:r>
            <a:endParaRPr lang="cs-CZ" sz="1200" b="0" i="0" strike="noStrike" kern="1200" spc="-1" baseline="0" dirty="0" smtClean="0">
              <a:solidFill>
                <a:schemeClr val="tx1"/>
              </a:solidFill>
              <a:effectLst/>
              <a:latin typeface="+mn-lt"/>
              <a:ea typeface="+mn-ea"/>
              <a:cs typeface="+mn-cs"/>
              <a:sym typeface="Wingdings" panose="05000000000000000000" pitchFamily="2" charset="2"/>
            </a:endParaRPr>
          </a:p>
        </p:txBody>
      </p:sp>
      <p:sp>
        <p:nvSpPr>
          <p:cNvPr id="452" name="PlaceHolder 3"/>
          <p:cNvSpPr>
            <a:spLocks noGrp="1"/>
          </p:cNvSpPr>
          <p:nvPr>
            <p:ph type="dt" idx="28"/>
          </p:nvPr>
        </p:nvSpPr>
        <p:spPr>
          <a:xfrm>
            <a:off x="3884760" y="0"/>
            <a:ext cx="2971440" cy="458280"/>
          </a:xfrm>
          <a:prstGeom prst="rect">
            <a:avLst/>
          </a:prstGeom>
          <a:noFill/>
          <a:ln w="0">
            <a:noFill/>
          </a:ln>
        </p:spPr>
        <p:txBody>
          <a:bodyPr numCol="1" spcCol="0" anchor="t">
            <a:noAutofit/>
          </a:bodyPr>
          <a:lstStyle>
            <a:lvl1pPr indent="0" algn="r">
              <a:lnSpc>
                <a:spcPct val="100000"/>
              </a:lnSpc>
              <a:buNone/>
              <a:defRPr lang="cs-CZ" sz="1200" b="0" strike="noStrike" spc="-1">
                <a:solidFill>
                  <a:schemeClr val="dk1"/>
                </a:solidFill>
                <a:latin typeface="Univers Com 45 Light"/>
              </a:defRPr>
            </a:lvl1pPr>
          </a:lstStyle>
          <a:p>
            <a:pPr indent="0" algn="r">
              <a:lnSpc>
                <a:spcPct val="100000"/>
              </a:lnSpc>
              <a:buNone/>
            </a:pPr>
            <a:fld id="{58FBFEFD-56AD-4347-A224-E6A610E0825A}" type="datetime1">
              <a:rPr lang="cs-CZ" sz="1200" b="0" strike="noStrike" spc="-1">
                <a:solidFill>
                  <a:schemeClr val="dk1"/>
                </a:solidFill>
                <a:latin typeface="Univers Com 45 Light"/>
              </a:rPr>
              <a:t>26.03.2026</a:t>
            </a:fld>
            <a:endParaRPr lang="cs-CZ" sz="1200" b="0" strike="noStrike" spc="-1">
              <a:solidFill>
                <a:srgbClr val="000000"/>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PlaceHolder 1"/>
          <p:cNvSpPr>
            <a:spLocks noGrp="1" noRot="1" noChangeAspect="1"/>
          </p:cNvSpPr>
          <p:nvPr>
            <p:ph type="sldImg"/>
          </p:nvPr>
        </p:nvSpPr>
        <p:spPr>
          <a:xfrm>
            <a:off x="381000" y="685800"/>
            <a:ext cx="6096000" cy="3429000"/>
          </a:xfrm>
          <a:prstGeom prst="rect">
            <a:avLst/>
          </a:prstGeom>
          <a:ln w="0">
            <a:noFill/>
          </a:ln>
        </p:spPr>
      </p:sp>
      <p:sp>
        <p:nvSpPr>
          <p:cNvPr id="454" name="PlaceHolder 2"/>
          <p:cNvSpPr>
            <a:spLocks noGrp="1"/>
          </p:cNvSpPr>
          <p:nvPr>
            <p:ph type="body"/>
          </p:nvPr>
        </p:nvSpPr>
        <p:spPr>
          <a:xfrm>
            <a:off x="685800" y="4400640"/>
            <a:ext cx="5486040" cy="3600000"/>
          </a:xfrm>
          <a:prstGeom prst="rect">
            <a:avLst/>
          </a:prstGeom>
          <a:noFill/>
          <a:ln w="0">
            <a:noFill/>
          </a:ln>
        </p:spPr>
        <p:txBody>
          <a:bodyPr numCol="1" spcCol="0" anchor="t">
            <a:noAutofit/>
          </a:bodyPr>
          <a:lstStyle/>
          <a:p>
            <a:pPr marL="216000" indent="0">
              <a:buNone/>
            </a:pPr>
            <a:endParaRPr lang="cs-CZ" sz="1800" b="0" strike="noStrike" spc="-1">
              <a:solidFill>
                <a:srgbClr val="000000"/>
              </a:solidFill>
              <a:latin typeface="Calibri"/>
            </a:endParaRPr>
          </a:p>
        </p:txBody>
      </p:sp>
      <p:sp>
        <p:nvSpPr>
          <p:cNvPr id="455" name="PlaceHolder 3"/>
          <p:cNvSpPr>
            <a:spLocks noGrp="1"/>
          </p:cNvSpPr>
          <p:nvPr>
            <p:ph type="dt" idx="29"/>
          </p:nvPr>
        </p:nvSpPr>
        <p:spPr>
          <a:xfrm>
            <a:off x="3884760" y="0"/>
            <a:ext cx="2971440" cy="458280"/>
          </a:xfrm>
          <a:prstGeom prst="rect">
            <a:avLst/>
          </a:prstGeom>
          <a:noFill/>
          <a:ln w="0">
            <a:noFill/>
          </a:ln>
        </p:spPr>
        <p:txBody>
          <a:bodyPr numCol="1" spcCol="0" anchor="t">
            <a:noAutofit/>
          </a:bodyPr>
          <a:lstStyle>
            <a:lvl1pPr indent="0" algn="r">
              <a:lnSpc>
                <a:spcPct val="100000"/>
              </a:lnSpc>
              <a:buNone/>
              <a:defRPr lang="cs-CZ" sz="1200" b="0" strike="noStrike" spc="-1">
                <a:solidFill>
                  <a:schemeClr val="dk1"/>
                </a:solidFill>
                <a:latin typeface="Univers Com 45 Light"/>
              </a:defRPr>
            </a:lvl1pPr>
          </a:lstStyle>
          <a:p>
            <a:pPr indent="0" algn="r">
              <a:lnSpc>
                <a:spcPct val="100000"/>
              </a:lnSpc>
              <a:buNone/>
            </a:pPr>
            <a:fld id="{DDBD304F-FA18-45D8-B42E-FC3CFDF743AE}" type="datetime1">
              <a:rPr lang="cs-CZ" sz="1200" b="0" strike="noStrike" spc="-1">
                <a:solidFill>
                  <a:schemeClr val="dk1"/>
                </a:solidFill>
                <a:latin typeface="Univers Com 45 Light"/>
              </a:rPr>
              <a:t>26.03.2026</a:t>
            </a:fld>
            <a:endParaRPr lang="cs-CZ" sz="1200" b="0" strike="noStrike" spc="-1">
              <a:solidFill>
                <a:srgbClr val="000000"/>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PlaceHolder 1"/>
          <p:cNvSpPr>
            <a:spLocks noGrp="1" noRot="1" noChangeAspect="1"/>
          </p:cNvSpPr>
          <p:nvPr>
            <p:ph type="sldImg"/>
          </p:nvPr>
        </p:nvSpPr>
        <p:spPr>
          <a:xfrm>
            <a:off x="685800" y="1143000"/>
            <a:ext cx="5486400" cy="3086100"/>
          </a:xfrm>
          <a:prstGeom prst="rect">
            <a:avLst/>
          </a:prstGeom>
          <a:ln w="0">
            <a:noFill/>
          </a:ln>
        </p:spPr>
      </p:sp>
      <p:sp>
        <p:nvSpPr>
          <p:cNvPr id="457" name="PlaceHolder 2"/>
          <p:cNvSpPr>
            <a:spLocks noGrp="1"/>
          </p:cNvSpPr>
          <p:nvPr>
            <p:ph type="body"/>
          </p:nvPr>
        </p:nvSpPr>
        <p:spPr>
          <a:xfrm>
            <a:off x="685800" y="4400640"/>
            <a:ext cx="5486040" cy="3600000"/>
          </a:xfrm>
          <a:prstGeom prst="rect">
            <a:avLst/>
          </a:prstGeom>
          <a:noFill/>
          <a:ln w="0">
            <a:noFill/>
          </a:ln>
        </p:spPr>
        <p:txBody>
          <a:bodyPr numCol="1" spcCol="0" anchor="t">
            <a:noAutofit/>
          </a:bodyPr>
          <a:lstStyle/>
          <a:p>
            <a:pPr marL="216000" indent="0">
              <a:buNone/>
            </a:pPr>
            <a:endParaRPr lang="cs-CZ" sz="1800" b="0" strike="noStrike" spc="-1">
              <a:solidFill>
                <a:srgbClr val="000000"/>
              </a:solidFill>
              <a:latin typeface="Calibri"/>
            </a:endParaRPr>
          </a:p>
        </p:txBody>
      </p:sp>
      <p:sp>
        <p:nvSpPr>
          <p:cNvPr id="458" name="PlaceHolder 3"/>
          <p:cNvSpPr>
            <a:spLocks noGrp="1"/>
          </p:cNvSpPr>
          <p:nvPr>
            <p:ph type="dt" idx="30"/>
          </p:nvPr>
        </p:nvSpPr>
        <p:spPr>
          <a:xfrm>
            <a:off x="3884760" y="0"/>
            <a:ext cx="2971440" cy="458280"/>
          </a:xfrm>
          <a:prstGeom prst="rect">
            <a:avLst/>
          </a:prstGeom>
          <a:noFill/>
          <a:ln w="0">
            <a:noFill/>
          </a:ln>
        </p:spPr>
        <p:txBody>
          <a:bodyPr numCol="1" spcCol="0" anchor="t">
            <a:noAutofit/>
          </a:bodyPr>
          <a:lstStyle>
            <a:lvl1pPr indent="0" algn="r">
              <a:lnSpc>
                <a:spcPct val="100000"/>
              </a:lnSpc>
              <a:buNone/>
              <a:defRPr lang="cs-CZ" sz="1200" b="0" strike="noStrike" spc="-1">
                <a:solidFill>
                  <a:schemeClr val="dk1"/>
                </a:solidFill>
                <a:latin typeface="Univers Com 45 Light"/>
              </a:defRPr>
            </a:lvl1pPr>
          </a:lstStyle>
          <a:p>
            <a:pPr indent="0" algn="r">
              <a:lnSpc>
                <a:spcPct val="100000"/>
              </a:lnSpc>
              <a:buNone/>
            </a:pPr>
            <a:fld id="{A670DD75-32FE-46A8-A7AE-CC39CA4644A5}" type="datetime1">
              <a:rPr lang="cs-CZ" sz="1200" b="0" strike="noStrike" spc="-1">
                <a:solidFill>
                  <a:schemeClr val="dk1"/>
                </a:solidFill>
                <a:latin typeface="Univers Com 45 Light"/>
              </a:rPr>
              <a:t>26.03.2026</a:t>
            </a:fld>
            <a:endParaRPr lang="cs-CZ" sz="1200" b="0" strike="noStrike" spc="-1">
              <a:solidFill>
                <a:srgbClr val="000000"/>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PlaceHolder 1"/>
          <p:cNvSpPr>
            <a:spLocks noGrp="1" noRot="1" noChangeAspect="1"/>
          </p:cNvSpPr>
          <p:nvPr>
            <p:ph type="sldImg"/>
          </p:nvPr>
        </p:nvSpPr>
        <p:spPr>
          <a:xfrm>
            <a:off x="685800" y="1143000"/>
            <a:ext cx="5486400" cy="3086100"/>
          </a:xfrm>
          <a:prstGeom prst="rect">
            <a:avLst/>
          </a:prstGeom>
          <a:ln w="0">
            <a:noFill/>
          </a:ln>
        </p:spPr>
      </p:sp>
      <p:sp>
        <p:nvSpPr>
          <p:cNvPr id="397" name="PlaceHolder 2"/>
          <p:cNvSpPr>
            <a:spLocks noGrp="1"/>
          </p:cNvSpPr>
          <p:nvPr>
            <p:ph type="body"/>
          </p:nvPr>
        </p:nvSpPr>
        <p:spPr>
          <a:xfrm>
            <a:off x="685800" y="4400640"/>
            <a:ext cx="5486040" cy="3600000"/>
          </a:xfrm>
          <a:prstGeom prst="rect">
            <a:avLst/>
          </a:prstGeom>
          <a:noFill/>
          <a:ln w="0">
            <a:noFill/>
          </a:ln>
        </p:spPr>
        <p:txBody>
          <a:bodyPr numCol="1" spcCol="0" anchor="t">
            <a:noAutofit/>
          </a:bodyPr>
          <a:lstStyle/>
          <a:p>
            <a:pPr marL="216000" indent="0">
              <a:buNone/>
            </a:pPr>
            <a:endParaRPr lang="cs-CZ" sz="1800" b="0" strike="noStrike" spc="-1">
              <a:solidFill>
                <a:srgbClr val="000000"/>
              </a:solidFill>
              <a:latin typeface="Calibri"/>
            </a:endParaRPr>
          </a:p>
        </p:txBody>
      </p:sp>
      <p:sp>
        <p:nvSpPr>
          <p:cNvPr id="398" name="PlaceHolder 3"/>
          <p:cNvSpPr>
            <a:spLocks noGrp="1"/>
          </p:cNvSpPr>
          <p:nvPr>
            <p:ph type="dt" idx="18"/>
          </p:nvPr>
        </p:nvSpPr>
        <p:spPr>
          <a:xfrm>
            <a:off x="3884760" y="0"/>
            <a:ext cx="2971440" cy="458280"/>
          </a:xfrm>
          <a:prstGeom prst="rect">
            <a:avLst/>
          </a:prstGeom>
          <a:noFill/>
          <a:ln w="0">
            <a:noFill/>
          </a:ln>
        </p:spPr>
        <p:txBody>
          <a:bodyPr numCol="1" spcCol="0" anchor="t">
            <a:noAutofit/>
          </a:bodyPr>
          <a:lstStyle>
            <a:lvl1pPr indent="0" algn="r">
              <a:lnSpc>
                <a:spcPct val="100000"/>
              </a:lnSpc>
              <a:buNone/>
              <a:defRPr lang="cs-CZ" sz="1200" b="0" strike="noStrike" spc="-1">
                <a:solidFill>
                  <a:schemeClr val="dk1"/>
                </a:solidFill>
                <a:latin typeface="Univers Com 45 Light"/>
              </a:defRPr>
            </a:lvl1pPr>
          </a:lstStyle>
          <a:p>
            <a:pPr indent="0" algn="r">
              <a:lnSpc>
                <a:spcPct val="100000"/>
              </a:lnSpc>
              <a:buNone/>
            </a:pPr>
            <a:fld id="{DECD32A7-7E4A-40EC-96D6-DC75DD0B25CA}" type="datetime1">
              <a:rPr lang="cs-CZ" sz="1200" b="0" strike="noStrike" spc="-1">
                <a:solidFill>
                  <a:schemeClr val="dk1"/>
                </a:solidFill>
                <a:latin typeface="Univers Com 45 Light"/>
              </a:rPr>
              <a:t>26.03.2026</a:t>
            </a:fld>
            <a:endParaRPr lang="cs-CZ" sz="1200" b="0" strike="noStrike" spc="-1">
              <a:solidFill>
                <a:srgbClr val="000000"/>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PlaceHolder 1"/>
          <p:cNvSpPr>
            <a:spLocks noGrp="1" noRot="1" noChangeAspect="1"/>
          </p:cNvSpPr>
          <p:nvPr>
            <p:ph type="sldImg"/>
          </p:nvPr>
        </p:nvSpPr>
        <p:spPr>
          <a:xfrm>
            <a:off x="685800" y="1143000"/>
            <a:ext cx="5486400" cy="3086100"/>
          </a:xfrm>
          <a:prstGeom prst="rect">
            <a:avLst/>
          </a:prstGeom>
          <a:ln w="0">
            <a:noFill/>
          </a:ln>
        </p:spPr>
      </p:sp>
      <p:sp>
        <p:nvSpPr>
          <p:cNvPr id="460" name="PlaceHolder 2"/>
          <p:cNvSpPr>
            <a:spLocks noGrp="1"/>
          </p:cNvSpPr>
          <p:nvPr>
            <p:ph type="body"/>
          </p:nvPr>
        </p:nvSpPr>
        <p:spPr>
          <a:xfrm>
            <a:off x="685800" y="4400640"/>
            <a:ext cx="5485680" cy="3599640"/>
          </a:xfrm>
          <a:prstGeom prst="rect">
            <a:avLst/>
          </a:prstGeom>
          <a:noFill/>
          <a:ln w="0">
            <a:noFill/>
          </a:ln>
        </p:spPr>
        <p:txBody>
          <a:bodyPr numCol="1" spcCol="0" anchor="t">
            <a:noAutofit/>
          </a:bodyPr>
          <a:lstStyle/>
          <a:p>
            <a:pPr marL="216000" indent="0">
              <a:buNone/>
            </a:pPr>
            <a:r>
              <a:rPr lang="cs-CZ" sz="1800" b="0" strike="noStrike" spc="-1" dirty="0" smtClean="0">
                <a:solidFill>
                  <a:srgbClr val="000000"/>
                </a:solidFill>
                <a:latin typeface="Calibri"/>
              </a:rPr>
              <a:t>Úpravy</a:t>
            </a:r>
            <a:r>
              <a:rPr lang="cs-CZ" sz="1800" b="0" strike="noStrike" spc="-1" baseline="0" dirty="0" smtClean="0">
                <a:solidFill>
                  <a:srgbClr val="000000"/>
                </a:solidFill>
                <a:latin typeface="Calibri"/>
              </a:rPr>
              <a:t> 11.6.2025	-vše nejprve </a:t>
            </a:r>
            <a:r>
              <a:rPr lang="cs-CZ" sz="1800" b="0" strike="noStrike" spc="-1" baseline="0" dirty="0" err="1" smtClean="0">
                <a:solidFill>
                  <a:srgbClr val="000000"/>
                </a:solidFill>
                <a:latin typeface="Calibri"/>
              </a:rPr>
              <a:t>odprezentovat</a:t>
            </a:r>
            <a:r>
              <a:rPr lang="cs-CZ" sz="1800" b="0" strike="noStrike" spc="-1" baseline="0" dirty="0" smtClean="0">
                <a:solidFill>
                  <a:srgbClr val="000000"/>
                </a:solidFill>
                <a:latin typeface="Calibri"/>
              </a:rPr>
              <a:t> a cvičení nechat na závěr</a:t>
            </a:r>
          </a:p>
          <a:p>
            <a:pPr marL="216000" indent="0">
              <a:buNone/>
            </a:pPr>
            <a:r>
              <a:rPr lang="cs-CZ" sz="1800" b="0" strike="noStrike" spc="-1" baseline="0" dirty="0" smtClean="0">
                <a:solidFill>
                  <a:srgbClr val="000000"/>
                </a:solidFill>
                <a:latin typeface="Calibri"/>
              </a:rPr>
              <a:t>		</a:t>
            </a:r>
            <a:r>
              <a:rPr lang="cs-CZ" sz="1800" b="0" i="1" strike="noStrike" spc="-1" baseline="0" dirty="0" smtClean="0">
                <a:solidFill>
                  <a:srgbClr val="000000"/>
                </a:solidFill>
                <a:latin typeface="Calibri"/>
              </a:rPr>
              <a:t>-zmínit/napsat, že jsou ve cvičení online zdroje a 1 fyzický zdroj (monografie) +je i elektronicky</a:t>
            </a:r>
          </a:p>
          <a:p>
            <a:pPr marL="216000" indent="0">
              <a:buNone/>
            </a:pPr>
            <a:endParaRPr lang="cs-CZ" sz="1800" b="0" strike="noStrike" spc="-1" baseline="0" dirty="0" smtClean="0">
              <a:solidFill>
                <a:srgbClr val="000000"/>
              </a:solidFill>
              <a:latin typeface="Calibri"/>
            </a:endParaRPr>
          </a:p>
          <a:p>
            <a:pPr marL="216000" marR="0" lvl="0" indent="0" algn="l" defTabSz="914400" rtl="0" eaLnBrk="1" fontAlgn="auto" latinLnBrk="0" hangingPunct="1">
              <a:lnSpc>
                <a:spcPct val="100000"/>
              </a:lnSpc>
              <a:spcBef>
                <a:spcPts val="0"/>
              </a:spcBef>
              <a:spcAft>
                <a:spcPts val="0"/>
              </a:spcAft>
              <a:buClrTx/>
              <a:buSzTx/>
              <a:buFontTx/>
              <a:buNone/>
              <a:tabLst/>
              <a:defRPr/>
            </a:pPr>
            <a:r>
              <a:rPr lang="cs-CZ" sz="1800" b="0" strike="noStrike" spc="-1" baseline="0" dirty="0" smtClean="0">
                <a:solidFill>
                  <a:srgbClr val="000000"/>
                </a:solidFill>
                <a:latin typeface="Calibri"/>
              </a:rPr>
              <a:t>Úpravy: 24.6.2025: </a:t>
            </a:r>
            <a:r>
              <a:rPr lang="cs-CZ" sz="1800" b="0" i="1" strike="noStrike" spc="-1" baseline="0" dirty="0" smtClean="0">
                <a:solidFill>
                  <a:srgbClr val="000000"/>
                </a:solidFill>
                <a:latin typeface="Calibri"/>
              </a:rPr>
              <a:t>Lenka: </a:t>
            </a:r>
            <a:r>
              <a:rPr lang="cs-CZ" sz="1200" kern="1200" dirty="0" smtClean="0">
                <a:solidFill>
                  <a:schemeClr val="tx1"/>
                </a:solidFill>
                <a:effectLst/>
                <a:latin typeface="+mn-lt"/>
                <a:ea typeface="+mn-ea"/>
                <a:cs typeface="+mn-cs"/>
              </a:rPr>
              <a:t>Co se týče nechání cvičení na závěr, Edit si stejně jako já myslí, že už na konci budou unavení, ale můžete to zkusit a pak mi řeknete, jak jim to vyhovovalo, já to nechám 			postaru.</a:t>
            </a:r>
          </a:p>
          <a:p>
            <a:pPr marL="21600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	</a:t>
            </a:r>
            <a:r>
              <a:rPr lang="cs-CZ" sz="1200" i="1" kern="1200" baseline="0" dirty="0" smtClean="0">
                <a:solidFill>
                  <a:schemeClr val="tx1"/>
                </a:solidFill>
                <a:effectLst/>
                <a:latin typeface="+mn-lt"/>
                <a:ea typeface="+mn-ea"/>
                <a:cs typeface="+mn-cs"/>
              </a:rPr>
              <a:t>               Janča a Lucka: </a:t>
            </a:r>
            <a:r>
              <a:rPr lang="cs-CZ" sz="1200" b="0" i="0" kern="1200" baseline="0" dirty="0" smtClean="0">
                <a:solidFill>
                  <a:schemeClr val="tx1"/>
                </a:solidFill>
                <a:effectLst/>
                <a:latin typeface="+mn-lt"/>
                <a:ea typeface="+mn-ea"/>
                <a:cs typeface="+mn-cs"/>
              </a:rPr>
              <a:t>T</a:t>
            </a:r>
            <a:r>
              <a:rPr lang="cs-CZ" sz="1200" b="0" kern="1200" baseline="0" dirty="0" smtClean="0">
                <a:solidFill>
                  <a:schemeClr val="tx1"/>
                </a:solidFill>
                <a:effectLst/>
                <a:latin typeface="+mn-lt"/>
                <a:ea typeface="+mn-ea"/>
                <a:cs typeface="+mn-cs"/>
              </a:rPr>
              <a:t>ady je u YT taky zmiňované TED </a:t>
            </a:r>
            <a:r>
              <a:rPr lang="cs-CZ" sz="1200" b="0" kern="1200" baseline="0" dirty="0" err="1" smtClean="0">
                <a:solidFill>
                  <a:schemeClr val="tx1"/>
                </a:solidFill>
                <a:effectLst/>
                <a:latin typeface="+mn-lt"/>
                <a:ea typeface="+mn-ea"/>
                <a:cs typeface="+mn-cs"/>
              </a:rPr>
              <a:t>Talks</a:t>
            </a:r>
            <a:r>
              <a:rPr lang="cs-CZ" sz="1200" b="0" kern="1200" baseline="0" dirty="0" smtClean="0">
                <a:solidFill>
                  <a:schemeClr val="tx1"/>
                </a:solidFill>
                <a:effectLst/>
                <a:latin typeface="+mn-lt"/>
                <a:ea typeface="+mn-ea"/>
                <a:cs typeface="+mn-cs"/>
              </a:rPr>
              <a:t>, i když jde o sekundární zdroj…</a:t>
            </a:r>
          </a:p>
          <a:p>
            <a:pPr marL="216000" marR="0" lvl="0" indent="0" algn="l" defTabSz="914400" rtl="0" eaLnBrk="1" fontAlgn="auto" latinLnBrk="0" hangingPunct="1">
              <a:lnSpc>
                <a:spcPct val="100000"/>
              </a:lnSpc>
              <a:spcBef>
                <a:spcPts val="0"/>
              </a:spcBef>
              <a:spcAft>
                <a:spcPts val="0"/>
              </a:spcAft>
              <a:buClrTx/>
              <a:buSzTx/>
              <a:buFontTx/>
              <a:buNone/>
              <a:tabLst/>
              <a:defRPr/>
            </a:pPr>
            <a:r>
              <a:rPr lang="cs-CZ" sz="1200" b="1" kern="1200" baseline="0" dirty="0" smtClean="0">
                <a:solidFill>
                  <a:schemeClr val="tx1"/>
                </a:solidFill>
                <a:effectLst/>
                <a:latin typeface="+mn-lt"/>
                <a:ea typeface="+mn-ea"/>
                <a:cs typeface="+mn-cs"/>
              </a:rPr>
              <a:t>			</a:t>
            </a:r>
            <a:r>
              <a:rPr lang="cs-CZ" sz="1200" b="0" i="0" strike="noStrike" kern="1200" spc="-1" baseline="0" dirty="0" smtClean="0">
                <a:solidFill>
                  <a:schemeClr val="tx1"/>
                </a:solidFill>
                <a:effectLst/>
                <a:latin typeface="+mn-lt"/>
                <a:ea typeface="+mn-ea"/>
                <a:cs typeface="+mn-cs"/>
                <a:sym typeface="Wingdings" panose="05000000000000000000" pitchFamily="2" charset="2"/>
              </a:rPr>
              <a:t>-Návrh kompromisu.. dát tam z YT kanál Jirka vysvětluje věci https://www.youtube.com/results?search_query=jirka+vysv%C4%9Btluje+v%C4%9Bci</a:t>
            </a:r>
          </a:p>
          <a:p>
            <a:pPr marL="216000" marR="0" lvl="0" indent="0" algn="l" defTabSz="914400" rtl="0" eaLnBrk="1" fontAlgn="auto" latinLnBrk="0" hangingPunct="1">
              <a:lnSpc>
                <a:spcPct val="100000"/>
              </a:lnSpc>
              <a:spcBef>
                <a:spcPts val="0"/>
              </a:spcBef>
              <a:spcAft>
                <a:spcPts val="0"/>
              </a:spcAft>
              <a:buClrTx/>
              <a:buSzTx/>
              <a:buFontTx/>
              <a:buNone/>
              <a:tabLst/>
              <a:defRPr/>
            </a:pPr>
            <a:r>
              <a:rPr lang="cs-CZ" sz="1200" b="0" strike="noStrike" spc="-1" baseline="0" dirty="0" smtClean="0">
                <a:solidFill>
                  <a:srgbClr val="000000"/>
                </a:solidFill>
                <a:latin typeface="Calibri"/>
              </a:rPr>
              <a:t>Úpravy 29.7.2025: </a:t>
            </a:r>
            <a:r>
              <a:rPr lang="cs-CZ" sz="1200" b="0" i="1" strike="noStrike" spc="-1" baseline="0" dirty="0" smtClean="0">
                <a:solidFill>
                  <a:srgbClr val="000000"/>
                </a:solidFill>
                <a:latin typeface="Calibri"/>
              </a:rPr>
              <a:t>Janča a Lucka:</a:t>
            </a:r>
            <a:r>
              <a:rPr lang="cs-CZ" sz="1200" b="0" strike="noStrike" spc="-1" baseline="0" dirty="0" smtClean="0">
                <a:solidFill>
                  <a:srgbClr val="000000"/>
                </a:solidFill>
                <a:latin typeface="Calibri"/>
              </a:rPr>
              <a:t> YT citování tedy ponecháme (viz vysvětlení od Kristiny ve </a:t>
            </a:r>
            <a:r>
              <a:rPr lang="cs-CZ" sz="1200" b="0" strike="noStrike" spc="-1" baseline="0" dirty="0" err="1" smtClean="0">
                <a:solidFill>
                  <a:srgbClr val="000000"/>
                </a:solidFill>
                <a:latin typeface="Calibri"/>
              </a:rPr>
              <a:t>slideu</a:t>
            </a:r>
            <a:r>
              <a:rPr lang="cs-CZ" sz="1200" b="0" strike="noStrike" spc="-1" baseline="0" dirty="0" smtClean="0">
                <a:solidFill>
                  <a:srgbClr val="000000"/>
                </a:solidFill>
                <a:latin typeface="Calibri"/>
              </a:rPr>
              <a:t> 20)</a:t>
            </a:r>
            <a:endParaRPr lang="cs-CZ" sz="1200" b="0" i="0" strike="noStrike" kern="1200" spc="-1" baseline="0" dirty="0" smtClean="0">
              <a:solidFill>
                <a:schemeClr val="tx1"/>
              </a:solidFill>
              <a:effectLst/>
              <a:latin typeface="+mn-lt"/>
              <a:ea typeface="+mn-ea"/>
              <a:cs typeface="+mn-cs"/>
              <a:sym typeface="Wingdings" panose="05000000000000000000" pitchFamily="2" charset="2"/>
            </a:endParaRPr>
          </a:p>
          <a:p>
            <a:pPr marL="216000" marR="0" lvl="0" indent="0" algn="l" defTabSz="914400" rtl="0" eaLnBrk="1" fontAlgn="auto" latinLnBrk="0" hangingPunct="1">
              <a:lnSpc>
                <a:spcPct val="100000"/>
              </a:lnSpc>
              <a:spcBef>
                <a:spcPts val="0"/>
              </a:spcBef>
              <a:spcAft>
                <a:spcPts val="0"/>
              </a:spcAft>
              <a:buClrTx/>
              <a:buSzTx/>
              <a:buFontTx/>
              <a:buNone/>
              <a:tabLst/>
              <a:defRPr/>
            </a:pPr>
            <a:endParaRPr lang="cs-CZ" sz="1200" b="1" kern="1200" baseline="0" dirty="0" smtClean="0">
              <a:solidFill>
                <a:schemeClr val="tx1"/>
              </a:solidFill>
              <a:effectLst/>
              <a:latin typeface="+mn-lt"/>
              <a:ea typeface="+mn-ea"/>
              <a:cs typeface="+mn-cs"/>
            </a:endParaRPr>
          </a:p>
          <a:p>
            <a:pPr marL="216000" marR="0" lvl="0" indent="0" algn="l" defTabSz="914400" rtl="0" eaLnBrk="1" fontAlgn="auto" latinLnBrk="0" hangingPunct="1">
              <a:lnSpc>
                <a:spcPct val="100000"/>
              </a:lnSpc>
              <a:spcBef>
                <a:spcPts val="0"/>
              </a:spcBef>
              <a:spcAft>
                <a:spcPts val="0"/>
              </a:spcAft>
              <a:buClrTx/>
              <a:buSzTx/>
              <a:buFontTx/>
              <a:buNone/>
              <a:tabLst/>
              <a:defRPr/>
            </a:pPr>
            <a:r>
              <a:rPr lang="cs-CZ" sz="1200" b="1" kern="1200" baseline="0" dirty="0" smtClean="0">
                <a:solidFill>
                  <a:schemeClr val="tx1"/>
                </a:solidFill>
                <a:effectLst/>
                <a:latin typeface="+mn-lt"/>
                <a:ea typeface="+mn-ea"/>
                <a:cs typeface="+mn-cs"/>
              </a:rPr>
              <a:t>			</a:t>
            </a:r>
            <a:endParaRPr lang="cs-CZ" sz="1200" b="1" kern="1200" dirty="0" smtClean="0">
              <a:solidFill>
                <a:schemeClr val="tx1"/>
              </a:solidFill>
              <a:effectLst/>
              <a:latin typeface="+mn-lt"/>
              <a:ea typeface="+mn-ea"/>
              <a:cs typeface="+mn-cs"/>
            </a:endParaRPr>
          </a:p>
        </p:txBody>
      </p:sp>
      <p:sp>
        <p:nvSpPr>
          <p:cNvPr id="461" name="PlaceHolder 3"/>
          <p:cNvSpPr>
            <a:spLocks noGrp="1"/>
          </p:cNvSpPr>
          <p:nvPr>
            <p:ph type="dt" idx="31"/>
          </p:nvPr>
        </p:nvSpPr>
        <p:spPr>
          <a:xfrm>
            <a:off x="3884760" y="0"/>
            <a:ext cx="2971080" cy="457920"/>
          </a:xfrm>
          <a:prstGeom prst="rect">
            <a:avLst/>
          </a:prstGeom>
          <a:noFill/>
          <a:ln w="0">
            <a:noFill/>
          </a:ln>
        </p:spPr>
        <p:txBody>
          <a:bodyPr numCol="1" spcCol="0" anchor="t">
            <a:noAutofit/>
          </a:bodyPr>
          <a:lstStyle>
            <a:lvl1pPr indent="0" algn="r" defTabSz="914400">
              <a:lnSpc>
                <a:spcPct val="100000"/>
              </a:lnSpc>
              <a:buNone/>
              <a:tabLst>
                <a:tab pos="0" algn="l"/>
              </a:tabLst>
              <a:defRPr lang="cs-CZ" sz="1200" b="0" strike="noStrike" spc="-1">
                <a:solidFill>
                  <a:schemeClr val="dk1"/>
                </a:solidFill>
                <a:latin typeface="Univers Com 45 Light"/>
                <a:ea typeface="+mn-ea"/>
              </a:defRPr>
            </a:lvl1pPr>
          </a:lstStyle>
          <a:p>
            <a:pPr indent="0" algn="r" defTabSz="914400">
              <a:lnSpc>
                <a:spcPct val="100000"/>
              </a:lnSpc>
              <a:buNone/>
              <a:tabLst>
                <a:tab pos="0" algn="l"/>
              </a:tabLst>
            </a:pPr>
            <a:fld id="{0D6514F1-1986-4E7B-82BD-7DE34731F1AC}" type="datetime1">
              <a:rPr lang="cs-CZ" sz="1200" b="0" strike="noStrike" spc="-1">
                <a:solidFill>
                  <a:schemeClr val="dk1"/>
                </a:solidFill>
                <a:latin typeface="Univers Com 45 Light"/>
                <a:ea typeface="+mn-ea"/>
              </a:rPr>
              <a:t>26.03.2026</a:t>
            </a:fld>
            <a:endParaRPr lang="cs-CZ" sz="1200" b="0" strike="noStrike" spc="-1">
              <a:solidFill>
                <a:srgbClr val="000000"/>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PlaceHolder 1"/>
          <p:cNvSpPr>
            <a:spLocks noGrp="1" noRot="1" noChangeAspect="1"/>
          </p:cNvSpPr>
          <p:nvPr>
            <p:ph type="sldImg"/>
          </p:nvPr>
        </p:nvSpPr>
        <p:spPr>
          <a:xfrm>
            <a:off x="685800" y="1143000"/>
            <a:ext cx="5486400" cy="3086100"/>
          </a:xfrm>
          <a:prstGeom prst="rect">
            <a:avLst/>
          </a:prstGeom>
          <a:ln w="0">
            <a:noFill/>
          </a:ln>
        </p:spPr>
      </p:sp>
      <p:sp>
        <p:nvSpPr>
          <p:cNvPr id="463" name="PlaceHolder 2"/>
          <p:cNvSpPr>
            <a:spLocks noGrp="1"/>
          </p:cNvSpPr>
          <p:nvPr>
            <p:ph type="body"/>
          </p:nvPr>
        </p:nvSpPr>
        <p:spPr>
          <a:xfrm>
            <a:off x="685800" y="4400640"/>
            <a:ext cx="5485680" cy="3599640"/>
          </a:xfrm>
          <a:prstGeom prst="rect">
            <a:avLst/>
          </a:prstGeom>
          <a:noFill/>
          <a:ln w="0">
            <a:noFill/>
          </a:ln>
        </p:spPr>
        <p:txBody>
          <a:bodyPr numCol="1" spcCol="0" anchor="t">
            <a:noAutofit/>
          </a:bodyPr>
          <a:lstStyle/>
          <a:p>
            <a:pPr marL="216000" indent="0">
              <a:buNone/>
            </a:pPr>
            <a:r>
              <a:rPr lang="cs-CZ" sz="1800" b="0" strike="noStrike" spc="-1" dirty="0" smtClean="0">
                <a:solidFill>
                  <a:srgbClr val="000000"/>
                </a:solidFill>
                <a:latin typeface="Calibri"/>
              </a:rPr>
              <a:t>Úpravy</a:t>
            </a:r>
            <a:r>
              <a:rPr lang="cs-CZ" sz="1800" b="0" strike="noStrike" spc="-1" baseline="0" dirty="0" smtClean="0">
                <a:solidFill>
                  <a:srgbClr val="000000"/>
                </a:solidFill>
                <a:latin typeface="Calibri"/>
              </a:rPr>
              <a:t> 11.6.2025	-(nový) e-článek v periodiku najít přes Google </a:t>
            </a:r>
            <a:r>
              <a:rPr lang="cs-CZ" sz="1800" b="0" strike="noStrike" spc="-1" baseline="0" dirty="0" err="1" smtClean="0">
                <a:solidFill>
                  <a:srgbClr val="000000"/>
                </a:solidFill>
                <a:latin typeface="Calibri"/>
              </a:rPr>
              <a:t>Scholar</a:t>
            </a:r>
            <a:r>
              <a:rPr lang="cs-CZ" sz="1800" b="0" strike="noStrike" spc="-1" baseline="0" dirty="0" smtClean="0">
                <a:solidFill>
                  <a:srgbClr val="000000"/>
                </a:solidFill>
                <a:latin typeface="Calibri"/>
              </a:rPr>
              <a:t> a zmínit studentům, že jej musí nalézt přes Google </a:t>
            </a:r>
            <a:r>
              <a:rPr lang="cs-CZ" sz="1800" b="0" strike="noStrike" spc="-1" baseline="0" dirty="0" err="1" smtClean="0">
                <a:solidFill>
                  <a:srgbClr val="000000"/>
                </a:solidFill>
                <a:latin typeface="Calibri"/>
              </a:rPr>
              <a:t>Scholar</a:t>
            </a:r>
            <a:r>
              <a:rPr lang="cs-CZ" sz="1800" b="0" strike="noStrike" spc="-1" baseline="0" dirty="0" smtClean="0">
                <a:solidFill>
                  <a:srgbClr val="000000"/>
                </a:solidFill>
                <a:latin typeface="Calibri"/>
              </a:rPr>
              <a:t> (naučí se pracovat s Google </a:t>
            </a:r>
            <a:r>
              <a:rPr lang="cs-CZ" sz="1800" b="0" strike="noStrike" spc="-1" baseline="0" dirty="0" err="1" smtClean="0">
                <a:solidFill>
                  <a:srgbClr val="000000"/>
                </a:solidFill>
                <a:latin typeface="Calibri"/>
              </a:rPr>
              <a:t>Scholarem</a:t>
            </a:r>
            <a:r>
              <a:rPr lang="cs-CZ" sz="1800" b="0" strike="noStrike" spc="-1" baseline="0" dirty="0" smtClean="0">
                <a:solidFill>
                  <a:srgbClr val="000000"/>
                </a:solidFill>
                <a:latin typeface="Calibri"/>
              </a:rPr>
              <a:t>)</a:t>
            </a:r>
          </a:p>
          <a:p>
            <a:pPr marL="216000" indent="0">
              <a:buNone/>
            </a:pPr>
            <a:r>
              <a:rPr lang="cs-CZ" sz="1800" b="0" strike="noStrike" spc="-1" baseline="0" dirty="0" smtClean="0">
                <a:solidFill>
                  <a:srgbClr val="000000"/>
                </a:solidFill>
                <a:latin typeface="Calibri"/>
              </a:rPr>
              <a:t>		-u monografii vyměnit zdroj za nějaký z Google Knih, studenti budou muset sepsat jak citaci online zdroje, tak citaci fyzické knihy (naučí se pracovat s Google Knihami 		+citovat fyzickou knihu)</a:t>
            </a:r>
          </a:p>
          <a:p>
            <a:pPr marL="216000" indent="0">
              <a:buNone/>
            </a:pPr>
            <a:r>
              <a:rPr lang="cs-CZ" sz="1800" b="0" strike="noStrike" spc="-1" baseline="0" dirty="0" smtClean="0">
                <a:solidFill>
                  <a:srgbClr val="000000"/>
                </a:solidFill>
                <a:latin typeface="Calibri"/>
              </a:rPr>
              <a:t>		-příspěvek ve sborníku nahradit cvičením na parafrázi (zdroj na sborník je nepřehledný a špatně se s ním pracuje (jestli jej ponecháme, určitě musíme najít lepší zdroj), 		parafrázi je potřeba procvičit, ale není na ní jinak čas)</a:t>
            </a:r>
          </a:p>
          <a:p>
            <a:pPr marL="216000" indent="0">
              <a:buNone/>
            </a:pPr>
            <a:r>
              <a:rPr lang="cs-CZ" sz="1800" b="0" strike="noStrike" spc="-1" baseline="0" dirty="0" smtClean="0">
                <a:solidFill>
                  <a:srgbClr val="000000"/>
                </a:solidFill>
                <a:latin typeface="Calibri"/>
              </a:rPr>
              <a:t>		-cvičení na parafráze by dostaly všechny skupinky (kolik by se udělalo příkladů?) a každý by k tomu dostal jedno cvičení na citování</a:t>
            </a:r>
          </a:p>
          <a:p>
            <a:pPr marL="216000" indent="0">
              <a:buNone/>
            </a:pPr>
            <a:r>
              <a:rPr lang="cs-CZ" sz="1800" b="0" strike="noStrike" spc="-1" baseline="0" dirty="0" smtClean="0">
                <a:solidFill>
                  <a:srgbClr val="000000"/>
                </a:solidFill>
                <a:latin typeface="Calibri"/>
              </a:rPr>
              <a:t>		-ještě jsme zapomněli zmínit, že YT video je bráno z pravidel citování školy OEGP, a není jasné, jak ho správně citovat (autorem je v tomto případě ten, kdo dílo vytvořil 		nebo jen </a:t>
            </a:r>
            <a:r>
              <a:rPr lang="cs-CZ" sz="1800" b="0" strike="noStrike" spc="-1" baseline="0" dirty="0" err="1" smtClean="0">
                <a:solidFill>
                  <a:srgbClr val="000000"/>
                </a:solidFill>
                <a:latin typeface="Calibri"/>
              </a:rPr>
              <a:t>nasdílel</a:t>
            </a:r>
            <a:r>
              <a:rPr lang="cs-CZ" sz="1800" b="0" strike="noStrike" spc="-1" baseline="0" dirty="0" smtClean="0">
                <a:solidFill>
                  <a:srgbClr val="000000"/>
                </a:solidFill>
                <a:latin typeface="Calibri"/>
              </a:rPr>
              <a:t>?), dílo totiž nelze otevřít přes dostupný odkaz od OEGP</a:t>
            </a:r>
          </a:p>
          <a:p>
            <a:pPr marL="216000" indent="0">
              <a:buNone/>
            </a:pPr>
            <a:endParaRPr lang="cs-CZ" sz="1800" b="0" strike="noStrike" spc="-1" dirty="0" smtClean="0">
              <a:solidFill>
                <a:srgbClr val="000000"/>
              </a:solidFill>
              <a:latin typeface="Calibri"/>
            </a:endParaRPr>
          </a:p>
          <a:p>
            <a:pPr marL="216000" marR="0" lvl="0" indent="0" algn="l" defTabSz="914400" rtl="0" eaLnBrk="1" fontAlgn="auto" latinLnBrk="0" hangingPunct="1">
              <a:lnSpc>
                <a:spcPct val="100000"/>
              </a:lnSpc>
              <a:spcBef>
                <a:spcPts val="0"/>
              </a:spcBef>
              <a:spcAft>
                <a:spcPts val="0"/>
              </a:spcAft>
              <a:buClrTx/>
              <a:buSzTx/>
              <a:buFontTx/>
              <a:buNone/>
              <a:tabLst/>
              <a:defRPr/>
            </a:pPr>
            <a:r>
              <a:rPr lang="cs-CZ" sz="1800" b="0" strike="noStrike" spc="-1" dirty="0" smtClean="0">
                <a:solidFill>
                  <a:srgbClr val="000000"/>
                </a:solidFill>
                <a:latin typeface="Calibri"/>
              </a:rPr>
              <a:t>Úpravy 24.6.2025: </a:t>
            </a:r>
            <a:r>
              <a:rPr lang="cs-CZ" sz="1800" b="0" i="1" strike="noStrike" spc="-1" dirty="0" smtClean="0">
                <a:solidFill>
                  <a:srgbClr val="000000"/>
                </a:solidFill>
                <a:latin typeface="Calibri"/>
              </a:rPr>
              <a:t>Lenka</a:t>
            </a:r>
            <a:r>
              <a:rPr lang="cs-CZ" sz="1800" b="0" i="1" strike="noStrike" spc="-1" baseline="0" dirty="0" smtClean="0">
                <a:solidFill>
                  <a:srgbClr val="000000"/>
                </a:solidFill>
                <a:latin typeface="Calibri"/>
              </a:rPr>
              <a:t>	-</a:t>
            </a:r>
            <a:r>
              <a:rPr lang="cs-CZ" sz="1800" kern="1200" dirty="0" smtClean="0">
                <a:solidFill>
                  <a:schemeClr val="tx1"/>
                </a:solidFill>
                <a:effectLst/>
                <a:latin typeface="+mn-lt"/>
                <a:ea typeface="+mn-ea"/>
                <a:cs typeface="+mn-cs"/>
              </a:rPr>
              <a:t>Dívala jsem se na ty pokyny, opravdu ten odkaz nejde rozkliknout. Mohla bych se před workshopem taky zeptat, jestli by nám mohli poslat nějaký fungující příklad</a:t>
            </a:r>
          </a:p>
          <a:p>
            <a:pPr marL="216000" marR="0" lvl="0" indent="0" algn="l" defTabSz="914400" rtl="0" eaLnBrk="1" fontAlgn="auto" latinLnBrk="0" hangingPunct="1">
              <a:lnSpc>
                <a:spcPct val="100000"/>
              </a:lnSpc>
              <a:spcBef>
                <a:spcPts val="0"/>
              </a:spcBef>
              <a:spcAft>
                <a:spcPts val="0"/>
              </a:spcAft>
              <a:buClrTx/>
              <a:buSzTx/>
              <a:buFontTx/>
              <a:buNone/>
              <a:tabLst/>
              <a:defRPr/>
            </a:pPr>
            <a:r>
              <a:rPr lang="cs-CZ" sz="1800" kern="1200" dirty="0" smtClean="0">
                <a:solidFill>
                  <a:schemeClr val="tx1"/>
                </a:solidFill>
                <a:effectLst/>
                <a:latin typeface="+mn-lt"/>
                <a:ea typeface="+mn-ea"/>
                <a:cs typeface="+mn-cs"/>
              </a:rPr>
              <a:t>		</a:t>
            </a:r>
            <a:r>
              <a:rPr lang="cs-CZ" sz="4000" kern="1200" dirty="0" smtClean="0">
                <a:solidFill>
                  <a:schemeClr val="tx1"/>
                </a:solidFill>
                <a:effectLst/>
                <a:latin typeface="+mn-lt"/>
                <a:ea typeface="+mn-ea"/>
                <a:cs typeface="+mn-cs"/>
              </a:rPr>
              <a:t>-</a:t>
            </a:r>
            <a:r>
              <a:rPr lang="cs-CZ" sz="2800" kern="1200" dirty="0" smtClean="0">
                <a:solidFill>
                  <a:schemeClr val="tx1"/>
                </a:solidFill>
                <a:effectLst/>
                <a:latin typeface="+mn-lt"/>
                <a:ea typeface="+mn-ea"/>
                <a:cs typeface="+mn-cs"/>
              </a:rPr>
              <a:t>Pokud chceme tedy ten e-článek, tak vás poprosím, ať najdete ten článek ze </a:t>
            </a:r>
            <a:r>
              <a:rPr lang="cs-CZ" sz="2800" kern="1200" dirty="0" err="1" smtClean="0">
                <a:solidFill>
                  <a:schemeClr val="tx1"/>
                </a:solidFill>
                <a:effectLst/>
                <a:latin typeface="+mn-lt"/>
                <a:ea typeface="+mn-ea"/>
                <a:cs typeface="+mn-cs"/>
              </a:rPr>
              <a:t>Scholaru</a:t>
            </a:r>
            <a:r>
              <a:rPr lang="cs-CZ" sz="2800" kern="1200" dirty="0" smtClean="0">
                <a:solidFill>
                  <a:schemeClr val="tx1"/>
                </a:solidFill>
                <a:effectLst/>
                <a:latin typeface="+mn-lt"/>
                <a:ea typeface="+mn-ea"/>
                <a:cs typeface="+mn-cs"/>
              </a:rPr>
              <a:t> a i tu Google knihu a upravte ten </a:t>
            </a:r>
            <a:r>
              <a:rPr lang="cs-CZ" sz="2800" kern="1200" dirty="0" err="1" smtClean="0">
                <a:solidFill>
                  <a:schemeClr val="tx1"/>
                </a:solidFill>
                <a:effectLst/>
                <a:latin typeface="+mn-lt"/>
                <a:ea typeface="+mn-ea"/>
                <a:cs typeface="+mn-cs"/>
              </a:rPr>
              <a:t>slide</a:t>
            </a:r>
            <a:r>
              <a:rPr lang="cs-CZ" sz="2800" kern="1200" dirty="0" smtClean="0">
                <a:solidFill>
                  <a:schemeClr val="tx1"/>
                </a:solidFill>
                <a:effectLst/>
                <a:latin typeface="+mn-lt"/>
                <a:ea typeface="+mn-ea"/>
                <a:cs typeface="+mn-cs"/>
              </a:rPr>
              <a:t>, jakoby už to bylo to finální cvičení, abych to 		viděla, jak to bude vypadat</a:t>
            </a:r>
          </a:p>
          <a:p>
            <a:pPr marL="216000" marR="0" lvl="0" indent="0" algn="l" defTabSz="914400" rtl="0" eaLnBrk="1" fontAlgn="auto" latinLnBrk="0" hangingPunct="1">
              <a:lnSpc>
                <a:spcPct val="100000"/>
              </a:lnSpc>
              <a:spcBef>
                <a:spcPts val="0"/>
              </a:spcBef>
              <a:spcAft>
                <a:spcPts val="0"/>
              </a:spcAft>
              <a:buClrTx/>
              <a:buSzTx/>
              <a:buFontTx/>
              <a:buNone/>
              <a:tabLst/>
              <a:defRPr/>
            </a:pPr>
            <a:r>
              <a:rPr lang="cs-CZ" sz="2800" b="0" i="1" strike="noStrike" kern="1200" spc="-1" dirty="0" smtClean="0">
                <a:solidFill>
                  <a:schemeClr val="tx1"/>
                </a:solidFill>
                <a:effectLst/>
                <a:latin typeface="+mn-lt"/>
                <a:ea typeface="+mn-ea"/>
                <a:cs typeface="+mn-cs"/>
              </a:rPr>
              <a:t>		</a:t>
            </a:r>
            <a:r>
              <a:rPr lang="cs-CZ" sz="2800" b="0" i="1" strike="noStrike" spc="-1" dirty="0" smtClean="0">
                <a:solidFill>
                  <a:srgbClr val="000000"/>
                </a:solidFill>
                <a:latin typeface="Calibri"/>
              </a:rPr>
              <a:t>-</a:t>
            </a:r>
            <a:r>
              <a:rPr lang="cs-CZ" sz="1800" kern="1200" dirty="0" smtClean="0">
                <a:solidFill>
                  <a:schemeClr val="tx1"/>
                </a:solidFill>
                <a:effectLst/>
                <a:latin typeface="+mn-lt"/>
                <a:ea typeface="+mn-ea"/>
                <a:cs typeface="+mn-cs"/>
              </a:rPr>
              <a:t>Monografii bych nechala a k tomu bych přidala tu Google knihu, jak navrhujete, také poprosím o navrhnutí zdroje</a:t>
            </a:r>
          </a:p>
          <a:p>
            <a:pPr marL="216000" marR="0" lvl="0" indent="0" algn="l" defTabSz="914400" rtl="0" eaLnBrk="1" fontAlgn="auto" latinLnBrk="0" hangingPunct="1">
              <a:lnSpc>
                <a:spcPct val="100000"/>
              </a:lnSpc>
              <a:spcBef>
                <a:spcPts val="0"/>
              </a:spcBef>
              <a:spcAft>
                <a:spcPts val="0"/>
              </a:spcAft>
              <a:buClrTx/>
              <a:buSzTx/>
              <a:buFontTx/>
              <a:buNone/>
              <a:tabLst/>
              <a:defRPr/>
            </a:pPr>
            <a:r>
              <a:rPr lang="cs-CZ" sz="1800" kern="1200" dirty="0" smtClean="0">
                <a:solidFill>
                  <a:schemeClr val="tx1"/>
                </a:solidFill>
                <a:effectLst/>
                <a:latin typeface="+mn-lt"/>
                <a:ea typeface="+mn-ea"/>
                <a:cs typeface="+mn-cs"/>
              </a:rPr>
              <a:t>		-Sborník -</a:t>
            </a:r>
            <a:r>
              <a:rPr lang="cs-CZ" sz="1200" kern="1200" dirty="0" smtClean="0">
                <a:solidFill>
                  <a:schemeClr val="tx1"/>
                </a:solidFill>
                <a:effectLst/>
                <a:latin typeface="+mn-lt"/>
                <a:ea typeface="+mn-ea"/>
                <a:cs typeface="+mn-cs"/>
              </a:rPr>
              <a:t>pokud chcete ten lepší zdroj, tak také prosím, nějaký dohledejte a vložte na ten </a:t>
            </a:r>
            <a:r>
              <a:rPr lang="cs-CZ" sz="1200" kern="1200" dirty="0" err="1" smtClean="0">
                <a:solidFill>
                  <a:schemeClr val="tx1"/>
                </a:solidFill>
                <a:effectLst/>
                <a:latin typeface="+mn-lt"/>
                <a:ea typeface="+mn-ea"/>
                <a:cs typeface="+mn-cs"/>
              </a:rPr>
              <a:t>slide</a:t>
            </a:r>
            <a:endParaRPr lang="cs-CZ" sz="1200" kern="1200" dirty="0" smtClean="0">
              <a:solidFill>
                <a:schemeClr val="tx1"/>
              </a:solidFill>
              <a:effectLst/>
              <a:latin typeface="+mn-lt"/>
              <a:ea typeface="+mn-ea"/>
              <a:cs typeface="+mn-cs"/>
            </a:endParaRPr>
          </a:p>
          <a:p>
            <a:pPr marL="21600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		-Ta cvičení na parafráze bych zatím nezaváděla a ještě k tomu dávat další cvičení na citování už mi přijde hodně.</a:t>
            </a:r>
          </a:p>
          <a:p>
            <a:pPr marL="216000" marR="0" lvl="0" indent="0" algn="l" defTabSz="914400" rtl="0" eaLnBrk="1" fontAlgn="auto" latinLnBrk="0" hangingPunct="1">
              <a:lnSpc>
                <a:spcPct val="100000"/>
              </a:lnSpc>
              <a:spcBef>
                <a:spcPts val="0"/>
              </a:spcBef>
              <a:spcAft>
                <a:spcPts val="0"/>
              </a:spcAft>
              <a:buClrTx/>
              <a:buSzTx/>
              <a:buFontTx/>
              <a:buNone/>
              <a:tabLst/>
              <a:defRPr/>
            </a:pPr>
            <a:endParaRPr lang="cs-CZ" sz="1800" b="0" i="1" strike="noStrike" kern="1200" spc="-1" dirty="0" smtClean="0">
              <a:solidFill>
                <a:schemeClr val="tx1"/>
              </a:solidFill>
              <a:effectLst/>
              <a:latin typeface="+mn-lt"/>
              <a:ea typeface="+mn-ea"/>
              <a:cs typeface="+mn-cs"/>
            </a:endParaRPr>
          </a:p>
          <a:p>
            <a:pPr marL="216000" marR="0" lvl="0" indent="0" algn="l" defTabSz="914400" rtl="0" eaLnBrk="1" fontAlgn="auto" latinLnBrk="0" hangingPunct="1">
              <a:lnSpc>
                <a:spcPct val="100000"/>
              </a:lnSpc>
              <a:spcBef>
                <a:spcPts val="0"/>
              </a:spcBef>
              <a:spcAft>
                <a:spcPts val="0"/>
              </a:spcAft>
              <a:buClrTx/>
              <a:buSzTx/>
              <a:buFontTx/>
              <a:buNone/>
              <a:tabLst/>
              <a:defRPr/>
            </a:pPr>
            <a:r>
              <a:rPr lang="cs-CZ" sz="1800" b="0" i="1" strike="noStrike" kern="1200" spc="-1" dirty="0" smtClean="0">
                <a:solidFill>
                  <a:schemeClr val="tx1"/>
                </a:solidFill>
                <a:effectLst/>
                <a:latin typeface="+mn-lt"/>
                <a:ea typeface="+mn-ea"/>
                <a:cs typeface="+mn-cs"/>
              </a:rPr>
              <a:t>	</a:t>
            </a:r>
            <a:r>
              <a:rPr lang="cs-CZ" sz="1800" b="0" i="1" strike="noStrike" kern="1200" spc="-1" baseline="0" dirty="0" smtClean="0">
                <a:solidFill>
                  <a:schemeClr val="tx1"/>
                </a:solidFill>
                <a:effectLst/>
                <a:latin typeface="+mn-lt"/>
                <a:ea typeface="+mn-ea"/>
                <a:cs typeface="+mn-cs"/>
              </a:rPr>
              <a:t>            </a:t>
            </a:r>
            <a:r>
              <a:rPr lang="cs-CZ" sz="1800" b="0" i="1" strike="noStrike" kern="1200" spc="-1" dirty="0" smtClean="0">
                <a:solidFill>
                  <a:schemeClr val="tx1"/>
                </a:solidFill>
                <a:effectLst/>
                <a:latin typeface="+mn-lt"/>
                <a:ea typeface="+mn-ea"/>
                <a:cs typeface="+mn-cs"/>
              </a:rPr>
              <a:t>Janča a Lucka	-</a:t>
            </a:r>
            <a:r>
              <a:rPr lang="cs-CZ" sz="1800" b="0" strike="noStrike" kern="1200" spc="-1" dirty="0" smtClean="0">
                <a:solidFill>
                  <a:schemeClr val="tx1"/>
                </a:solidFill>
                <a:effectLst/>
                <a:latin typeface="+mn-lt"/>
                <a:ea typeface="+mn-ea"/>
                <a:cs typeface="+mn-cs"/>
              </a:rPr>
              <a:t>Super</a:t>
            </a:r>
            <a:r>
              <a:rPr lang="cs-CZ" sz="1800" b="0" strike="noStrike" kern="1200" spc="-1" baseline="0" dirty="0" smtClean="0">
                <a:solidFill>
                  <a:schemeClr val="tx1"/>
                </a:solidFill>
                <a:effectLst/>
                <a:latin typeface="+mn-lt"/>
                <a:ea typeface="+mn-ea"/>
                <a:cs typeface="+mn-cs"/>
              </a:rPr>
              <a:t> nápad s funkčním příkladem, jen je to další věc, na kterou se nesmí zapomenout zeptat </a:t>
            </a:r>
            <a:r>
              <a:rPr lang="cs-CZ" sz="1800" b="0" strike="noStrike" kern="1200" spc="-1" baseline="0" dirty="0" smtClean="0">
                <a:solidFill>
                  <a:schemeClr val="tx1"/>
                </a:solidFill>
                <a:effectLst/>
                <a:latin typeface="+mn-lt"/>
                <a:ea typeface="+mn-ea"/>
                <a:cs typeface="+mn-cs"/>
                <a:sym typeface="Wingdings" panose="05000000000000000000" pitchFamily="2" charset="2"/>
              </a:rPr>
              <a:t></a:t>
            </a:r>
          </a:p>
          <a:p>
            <a:pPr marL="216000" marR="0" lvl="0" indent="0" algn="l" defTabSz="914400" rtl="0" eaLnBrk="1" fontAlgn="auto" latinLnBrk="0" hangingPunct="1">
              <a:lnSpc>
                <a:spcPct val="100000"/>
              </a:lnSpc>
              <a:spcBef>
                <a:spcPts val="0"/>
              </a:spcBef>
              <a:spcAft>
                <a:spcPts val="0"/>
              </a:spcAft>
              <a:buClrTx/>
              <a:buSzTx/>
              <a:buFontTx/>
              <a:buNone/>
              <a:tabLst/>
              <a:defRPr/>
            </a:pPr>
            <a:r>
              <a:rPr lang="cs-CZ" sz="1800" b="0" strike="noStrike" kern="1200" spc="-1" baseline="0" dirty="0" smtClean="0">
                <a:solidFill>
                  <a:schemeClr val="tx1"/>
                </a:solidFill>
                <a:effectLst/>
                <a:latin typeface="+mn-lt"/>
                <a:ea typeface="+mn-ea"/>
                <a:cs typeface="+mn-cs"/>
                <a:sym typeface="Wingdings" panose="05000000000000000000" pitchFamily="2" charset="2"/>
              </a:rPr>
              <a:t>			-nový e-článek, monografie a sborník na dalším </a:t>
            </a:r>
            <a:r>
              <a:rPr lang="cs-CZ" sz="1800" b="0" strike="noStrike" kern="1200" spc="-1" baseline="0" dirty="0" err="1" smtClean="0">
                <a:solidFill>
                  <a:schemeClr val="tx1"/>
                </a:solidFill>
                <a:effectLst/>
                <a:latin typeface="+mn-lt"/>
                <a:ea typeface="+mn-ea"/>
                <a:cs typeface="+mn-cs"/>
                <a:sym typeface="Wingdings" panose="05000000000000000000" pitchFamily="2" charset="2"/>
              </a:rPr>
              <a:t>slideu</a:t>
            </a:r>
            <a:endParaRPr lang="cs-CZ" sz="1800" b="0" strike="noStrike" spc="-1" dirty="0">
              <a:solidFill>
                <a:srgbClr val="000000"/>
              </a:solidFill>
              <a:latin typeface="Calibri"/>
            </a:endParaRPr>
          </a:p>
        </p:txBody>
      </p:sp>
      <p:sp>
        <p:nvSpPr>
          <p:cNvPr id="464" name="PlaceHolder 3"/>
          <p:cNvSpPr>
            <a:spLocks noGrp="1"/>
          </p:cNvSpPr>
          <p:nvPr>
            <p:ph type="dt" idx="32"/>
          </p:nvPr>
        </p:nvSpPr>
        <p:spPr>
          <a:xfrm>
            <a:off x="3884760" y="0"/>
            <a:ext cx="2971080" cy="457920"/>
          </a:xfrm>
          <a:prstGeom prst="rect">
            <a:avLst/>
          </a:prstGeom>
          <a:noFill/>
          <a:ln w="0">
            <a:noFill/>
          </a:ln>
        </p:spPr>
        <p:txBody>
          <a:bodyPr numCol="1" spcCol="0" anchor="t">
            <a:noAutofit/>
          </a:bodyPr>
          <a:lstStyle>
            <a:lvl1pPr indent="0" algn="r" defTabSz="914400">
              <a:lnSpc>
                <a:spcPct val="100000"/>
              </a:lnSpc>
              <a:buNone/>
              <a:tabLst>
                <a:tab pos="0" algn="l"/>
              </a:tabLst>
              <a:defRPr lang="cs-CZ" sz="1200" b="0" strike="noStrike" spc="-1">
                <a:solidFill>
                  <a:schemeClr val="dk1"/>
                </a:solidFill>
                <a:latin typeface="Univers Com 45 Light"/>
                <a:ea typeface="+mn-ea"/>
              </a:defRPr>
            </a:lvl1pPr>
          </a:lstStyle>
          <a:p>
            <a:pPr indent="0" algn="r" defTabSz="914400">
              <a:lnSpc>
                <a:spcPct val="100000"/>
              </a:lnSpc>
              <a:buNone/>
              <a:tabLst>
                <a:tab pos="0" algn="l"/>
              </a:tabLst>
            </a:pPr>
            <a:fld id="{B432BB10-1ADE-4617-B4DF-74571A193881}" type="datetime1">
              <a:rPr lang="cs-CZ" sz="1200" b="0" strike="noStrike" spc="-1">
                <a:solidFill>
                  <a:schemeClr val="dk1"/>
                </a:solidFill>
                <a:latin typeface="Univers Com 45 Light"/>
                <a:ea typeface="+mn-ea"/>
              </a:rPr>
              <a:t>26.03.2026</a:t>
            </a:fld>
            <a:endParaRPr lang="cs-CZ" sz="1200" b="0" strike="noStrike" spc="-1">
              <a:solidFill>
                <a:srgbClr val="000000"/>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217488" y="812800"/>
            <a:ext cx="7124700" cy="4008438"/>
          </a:xfrm>
        </p:spPr>
      </p:sp>
      <p:sp>
        <p:nvSpPr>
          <p:cNvPr id="3" name="Zástupný symbol pro poznámky 2"/>
          <p:cNvSpPr>
            <a:spLocks noGrp="1"/>
          </p:cNvSpPr>
          <p:nvPr>
            <p:ph type="body" idx="1"/>
          </p:nvPr>
        </p:nvSpPr>
        <p:spPr/>
        <p:txBody>
          <a:bodyPr/>
          <a:lstStyle/>
          <a:p>
            <a:r>
              <a:rPr lang="cs-CZ" sz="1200" b="0" strike="noStrike" spc="-1" dirty="0" smtClean="0">
                <a:solidFill>
                  <a:srgbClr val="000000"/>
                </a:solidFill>
                <a:latin typeface="Calibri"/>
              </a:rPr>
              <a:t>Úpravy 24.6.2025: </a:t>
            </a:r>
            <a:r>
              <a:rPr lang="cs-CZ" sz="1800" b="0" i="1" strike="noStrike" kern="1200" spc="-1" dirty="0" smtClean="0">
                <a:solidFill>
                  <a:srgbClr val="000000"/>
                </a:solidFill>
                <a:latin typeface="Calibri"/>
                <a:ea typeface="+mn-ea"/>
                <a:cs typeface="+mn-cs"/>
              </a:rPr>
              <a:t>Janča</a:t>
            </a:r>
            <a:r>
              <a:rPr lang="cs-CZ" sz="1800" b="0" i="1" strike="noStrike" kern="1200" spc="-1" baseline="0" dirty="0" smtClean="0">
                <a:solidFill>
                  <a:srgbClr val="000000"/>
                </a:solidFill>
                <a:latin typeface="Calibri"/>
                <a:ea typeface="+mn-ea"/>
                <a:cs typeface="+mn-cs"/>
              </a:rPr>
              <a:t> a Lucka	-</a:t>
            </a:r>
            <a:r>
              <a:rPr lang="cs-CZ" sz="1800" b="0" i="0" strike="noStrike" kern="1200" spc="-1" baseline="0" dirty="0" smtClean="0">
                <a:solidFill>
                  <a:srgbClr val="000000"/>
                </a:solidFill>
                <a:latin typeface="Calibri"/>
                <a:ea typeface="+mn-ea"/>
                <a:cs typeface="+mn-cs"/>
              </a:rPr>
              <a:t>jak by vypadalo nové cvičení…</a:t>
            </a:r>
          </a:p>
          <a:p>
            <a:r>
              <a:rPr lang="cs-CZ" sz="1800" b="0" i="0" strike="noStrike" kern="1200" spc="-1" baseline="0" dirty="0" smtClean="0">
                <a:solidFill>
                  <a:srgbClr val="000000"/>
                </a:solidFill>
                <a:latin typeface="Calibri"/>
                <a:ea typeface="+mn-ea"/>
                <a:cs typeface="+mn-cs"/>
              </a:rPr>
              <a:t>			-ještě bych do budoucna změnila celkový vzhled, je to kapku nepřehledné</a:t>
            </a:r>
          </a:p>
          <a:p>
            <a:endParaRPr lang="cs-CZ" sz="1800" b="0" i="0" strike="noStrike" kern="1200" spc="-1" baseline="0" dirty="0" smtClean="0">
              <a:solidFill>
                <a:srgbClr val="000000"/>
              </a:solidFill>
              <a:latin typeface="Calibri"/>
              <a:ea typeface="+mn-ea"/>
              <a:cs typeface="+mn-cs"/>
            </a:endParaRPr>
          </a:p>
          <a:p>
            <a:r>
              <a:rPr lang="cs-CZ" sz="1800" b="0" strike="noStrike" spc="-1" dirty="0" smtClean="0">
                <a:solidFill>
                  <a:srgbClr val="000000"/>
                </a:solidFill>
                <a:latin typeface="Calibri"/>
              </a:rPr>
              <a:t>Úpravy 18.</a:t>
            </a:r>
            <a:r>
              <a:rPr lang="cs-CZ" sz="1800" b="0" strike="noStrike" spc="-1" baseline="0" dirty="0" smtClean="0">
                <a:solidFill>
                  <a:srgbClr val="000000"/>
                </a:solidFill>
                <a:latin typeface="Calibri"/>
              </a:rPr>
              <a:t> 7 </a:t>
            </a:r>
            <a:r>
              <a:rPr lang="cs-CZ" sz="1800" b="0" strike="noStrike" spc="-1" dirty="0" smtClean="0">
                <a:solidFill>
                  <a:srgbClr val="000000"/>
                </a:solidFill>
                <a:latin typeface="Calibri"/>
              </a:rPr>
              <a:t>.2025: Lenka:</a:t>
            </a:r>
            <a:r>
              <a:rPr lang="cs-CZ" sz="1800" b="0" strike="noStrike" spc="-1" baseline="0" dirty="0" smtClean="0">
                <a:solidFill>
                  <a:srgbClr val="000000"/>
                </a:solidFill>
                <a:latin typeface="Calibri"/>
              </a:rPr>
              <a:t>	T</a:t>
            </a:r>
            <a:r>
              <a:rPr lang="cs-CZ" sz="1800" b="0" strike="noStrike" spc="-1" dirty="0" smtClean="0">
                <a:solidFill>
                  <a:srgbClr val="000000"/>
                </a:solidFill>
                <a:latin typeface="Calibri"/>
              </a:rPr>
              <a:t>ak</a:t>
            </a:r>
            <a:r>
              <a:rPr lang="cs-CZ" sz="1800" b="0" strike="noStrike" spc="-1" baseline="0" dirty="0" smtClean="0">
                <a:solidFill>
                  <a:srgbClr val="000000"/>
                </a:solidFill>
                <a:latin typeface="Calibri"/>
              </a:rPr>
              <a:t> snad je to tolik nezmate, můžeme zkusit a uvidíme, jak to cvičení půjde a ještě dotaz, takže když budeme zadávat to cvičení, tak jim napovíme, že tedy můžou být dva 		zdroje nebo uvidíme, s čím sami přijdou?</a:t>
            </a:r>
          </a:p>
          <a:p>
            <a:r>
              <a:rPr lang="cs-CZ" sz="1800" b="0" strike="noStrike" spc="-1" baseline="0" dirty="0" smtClean="0">
                <a:solidFill>
                  <a:srgbClr val="000000"/>
                </a:solidFill>
                <a:latin typeface="Calibri"/>
              </a:rPr>
              <a:t>Úpravy 29.7.2025: </a:t>
            </a:r>
            <a:r>
              <a:rPr lang="cs-CZ" sz="1800" b="0" i="1" strike="noStrike" spc="-1" baseline="0" dirty="0" smtClean="0">
                <a:solidFill>
                  <a:srgbClr val="000000"/>
                </a:solidFill>
                <a:latin typeface="Calibri"/>
              </a:rPr>
              <a:t>Janča:</a:t>
            </a:r>
            <a:r>
              <a:rPr lang="cs-CZ" sz="1800" b="0" strike="noStrike" spc="-1" baseline="0" dirty="0" smtClean="0">
                <a:solidFill>
                  <a:srgbClr val="000000"/>
                </a:solidFill>
                <a:latin typeface="Calibri"/>
              </a:rPr>
              <a:t> Nechala bych to podle zbytku času a rychlosti studentů. Tohle měli zrovna dost rychle hotové, takže bych se nebála po nich chtít i tu druhou citaci.</a:t>
            </a:r>
            <a:endParaRPr lang="cs-CZ" sz="1800" b="0" i="1" strike="noStrike" kern="1200" spc="-1" dirty="0">
              <a:solidFill>
                <a:srgbClr val="000000"/>
              </a:solidFill>
              <a:latin typeface="Calibri"/>
              <a:ea typeface="+mn-ea"/>
              <a:cs typeface="+mn-cs"/>
            </a:endParaRPr>
          </a:p>
        </p:txBody>
      </p:sp>
      <p:sp>
        <p:nvSpPr>
          <p:cNvPr id="4" name="Zástupný symbol pro číslo snímku 3"/>
          <p:cNvSpPr>
            <a:spLocks noGrp="1"/>
          </p:cNvSpPr>
          <p:nvPr>
            <p:ph type="sldNum" idx="10"/>
          </p:nvPr>
        </p:nvSpPr>
        <p:spPr/>
        <p:txBody>
          <a:bodyPr/>
          <a:lstStyle/>
          <a:p>
            <a:pPr indent="0" algn="r">
              <a:buNone/>
            </a:pPr>
            <a:fld id="{40A07AF6-B689-46E7-A5F4-DFE5510AAEFA}" type="slidenum">
              <a:rPr lang="cs-CZ" sz="1400" b="0" strike="noStrike" spc="-1" smtClean="0">
                <a:solidFill>
                  <a:srgbClr val="000000"/>
                </a:solidFill>
                <a:latin typeface="Calibri"/>
              </a:rPr>
              <a:t>25</a:t>
            </a:fld>
            <a:endParaRPr lang="cs-CZ" sz="1400" b="0" strike="noStrike" spc="-1">
              <a:solidFill>
                <a:srgbClr val="000000"/>
              </a:solidFill>
              <a:latin typeface="Calibri"/>
            </a:endParaRPr>
          </a:p>
        </p:txBody>
      </p:sp>
    </p:spTree>
    <p:extLst>
      <p:ext uri="{BB962C8B-B14F-4D97-AF65-F5344CB8AC3E}">
        <p14:creationId xmlns:p14="http://schemas.microsoft.com/office/powerpoint/2010/main" val="2427842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PlaceHolder 1"/>
          <p:cNvSpPr>
            <a:spLocks noGrp="1" noRot="1" noChangeAspect="1"/>
          </p:cNvSpPr>
          <p:nvPr>
            <p:ph type="sldImg"/>
          </p:nvPr>
        </p:nvSpPr>
        <p:spPr>
          <a:xfrm>
            <a:off x="685800" y="1143000"/>
            <a:ext cx="5486400" cy="3086100"/>
          </a:xfrm>
          <a:prstGeom prst="rect">
            <a:avLst/>
          </a:prstGeom>
          <a:ln w="0">
            <a:noFill/>
          </a:ln>
        </p:spPr>
      </p:sp>
      <p:sp>
        <p:nvSpPr>
          <p:cNvPr id="466" name="PlaceHolder 2"/>
          <p:cNvSpPr>
            <a:spLocks noGrp="1"/>
          </p:cNvSpPr>
          <p:nvPr>
            <p:ph type="body"/>
          </p:nvPr>
        </p:nvSpPr>
        <p:spPr>
          <a:xfrm>
            <a:off x="685800" y="4400640"/>
            <a:ext cx="5486040" cy="3600000"/>
          </a:xfrm>
          <a:prstGeom prst="rect">
            <a:avLst/>
          </a:prstGeom>
          <a:noFill/>
          <a:ln w="0">
            <a:noFill/>
          </a:ln>
        </p:spPr>
        <p:txBody>
          <a:bodyPr numCol="1" spcCol="0" anchor="t">
            <a:noAutofit/>
          </a:bodyPr>
          <a:lstStyle/>
          <a:p>
            <a:pPr marL="216000" indent="0">
              <a:lnSpc>
                <a:spcPct val="100000"/>
              </a:lnSpc>
              <a:buNone/>
            </a:pPr>
            <a:endParaRPr lang="cs-CZ" sz="2000" b="0" strike="noStrike" spc="-1" dirty="0">
              <a:solidFill>
                <a:srgbClr val="000000"/>
              </a:solidFill>
              <a:latin typeface="Calibri"/>
            </a:endParaRPr>
          </a:p>
        </p:txBody>
      </p:sp>
      <p:sp>
        <p:nvSpPr>
          <p:cNvPr id="467" name="PlaceHolder 3"/>
          <p:cNvSpPr>
            <a:spLocks noGrp="1"/>
          </p:cNvSpPr>
          <p:nvPr>
            <p:ph type="dt" idx="33"/>
          </p:nvPr>
        </p:nvSpPr>
        <p:spPr>
          <a:xfrm>
            <a:off x="3884760" y="0"/>
            <a:ext cx="2971440" cy="458280"/>
          </a:xfrm>
          <a:prstGeom prst="rect">
            <a:avLst/>
          </a:prstGeom>
          <a:noFill/>
          <a:ln w="0">
            <a:noFill/>
          </a:ln>
        </p:spPr>
        <p:txBody>
          <a:bodyPr numCol="1" spcCol="0" anchor="t">
            <a:noAutofit/>
          </a:bodyPr>
          <a:lstStyle>
            <a:lvl1pPr indent="0" algn="r">
              <a:lnSpc>
                <a:spcPct val="100000"/>
              </a:lnSpc>
              <a:buNone/>
              <a:defRPr lang="cs-CZ" sz="1200" b="0" strike="noStrike" spc="-1">
                <a:solidFill>
                  <a:schemeClr val="dk1"/>
                </a:solidFill>
                <a:latin typeface="Univers Com 45 Light"/>
              </a:defRPr>
            </a:lvl1pPr>
          </a:lstStyle>
          <a:p>
            <a:pPr indent="0" algn="r">
              <a:lnSpc>
                <a:spcPct val="100000"/>
              </a:lnSpc>
              <a:buNone/>
            </a:pPr>
            <a:fld id="{4C6B1246-92EB-4C41-9B0D-7C680AFC0531}" type="datetime1">
              <a:rPr lang="cs-CZ" sz="1200" b="0" strike="noStrike" spc="-1">
                <a:solidFill>
                  <a:schemeClr val="dk1"/>
                </a:solidFill>
                <a:latin typeface="Univers Com 45 Light"/>
              </a:rPr>
              <a:t>26.03.2026</a:t>
            </a:fld>
            <a:endParaRPr lang="cs-CZ" sz="1200" b="0" strike="noStrike" spc="-1">
              <a:solidFill>
                <a:srgbClr val="000000"/>
              </a:solidFill>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PlaceHolder 1"/>
          <p:cNvSpPr>
            <a:spLocks noGrp="1" noRot="1" noChangeAspect="1"/>
          </p:cNvSpPr>
          <p:nvPr>
            <p:ph type="sldImg"/>
          </p:nvPr>
        </p:nvSpPr>
        <p:spPr>
          <a:xfrm>
            <a:off x="685800" y="1143000"/>
            <a:ext cx="5486400" cy="3086100"/>
          </a:xfrm>
          <a:prstGeom prst="rect">
            <a:avLst/>
          </a:prstGeom>
          <a:ln w="0">
            <a:noFill/>
          </a:ln>
        </p:spPr>
      </p:sp>
      <p:sp>
        <p:nvSpPr>
          <p:cNvPr id="469" name="PlaceHolder 2"/>
          <p:cNvSpPr>
            <a:spLocks noGrp="1"/>
          </p:cNvSpPr>
          <p:nvPr>
            <p:ph type="body"/>
          </p:nvPr>
        </p:nvSpPr>
        <p:spPr>
          <a:xfrm>
            <a:off x="685800" y="4400640"/>
            <a:ext cx="5486040" cy="3600000"/>
          </a:xfrm>
          <a:prstGeom prst="rect">
            <a:avLst/>
          </a:prstGeom>
          <a:noFill/>
          <a:ln w="0">
            <a:noFill/>
          </a:ln>
        </p:spPr>
        <p:txBody>
          <a:bodyPr numCol="1" spcCol="0" anchor="t">
            <a:noAutofit/>
          </a:bodyPr>
          <a:lstStyle/>
          <a:p>
            <a:r>
              <a:rPr lang="cs-CZ" sz="1800" b="0" strike="noStrike" spc="-1" dirty="0" smtClean="0">
                <a:solidFill>
                  <a:srgbClr val="000000"/>
                </a:solidFill>
                <a:latin typeface="Calibri"/>
              </a:rPr>
              <a:t>Úpravy</a:t>
            </a:r>
            <a:r>
              <a:rPr lang="cs-CZ" sz="1800" b="0" strike="noStrike" spc="-1" baseline="0" dirty="0" smtClean="0">
                <a:solidFill>
                  <a:srgbClr val="000000"/>
                </a:solidFill>
                <a:latin typeface="Calibri"/>
              </a:rPr>
              <a:t> 11.6.2025: </a:t>
            </a:r>
            <a:r>
              <a:rPr lang="cs-CZ" sz="1800" b="0" i="1" strike="noStrike" spc="-1" baseline="0" dirty="0" smtClean="0">
                <a:solidFill>
                  <a:srgbClr val="000000"/>
                </a:solidFill>
                <a:latin typeface="Calibri"/>
              </a:rPr>
              <a:t>Janča a Lucka:	</a:t>
            </a:r>
            <a:r>
              <a:rPr lang="cs-CZ" sz="1800" b="0" strike="noStrike" spc="-1" baseline="0" dirty="0" smtClean="0">
                <a:solidFill>
                  <a:srgbClr val="000000"/>
                </a:solidFill>
                <a:latin typeface="Calibri"/>
              </a:rPr>
              <a:t>Kromě citování a vyhledávání nabízet školám workshopy o dezinformacích, AI, </a:t>
            </a:r>
            <a:r>
              <a:rPr lang="cs-CZ" sz="1800" b="0" strike="noStrike" spc="-1" baseline="0" dirty="0" err="1" smtClean="0">
                <a:solidFill>
                  <a:srgbClr val="000000"/>
                </a:solidFill>
                <a:latin typeface="Calibri"/>
              </a:rPr>
              <a:t>Deepl</a:t>
            </a:r>
            <a:r>
              <a:rPr lang="cs-CZ" sz="1800" b="0" strike="noStrike" spc="-1" baseline="0" dirty="0" smtClean="0">
                <a:solidFill>
                  <a:srgbClr val="000000"/>
                </a:solidFill>
                <a:latin typeface="Calibri"/>
              </a:rPr>
              <a:t>, LM Notes a </a:t>
            </a:r>
            <a:r>
              <a:rPr lang="cs-CZ" sz="1800" b="0" strike="noStrike" spc="-1" baseline="0" dirty="0" err="1" smtClean="0">
                <a:solidFill>
                  <a:srgbClr val="000000"/>
                </a:solidFill>
                <a:latin typeface="Calibri"/>
              </a:rPr>
              <a:t>Paraphrasing</a:t>
            </a:r>
            <a:r>
              <a:rPr lang="cs-CZ" sz="1800" b="0" strike="noStrike" spc="-1" baseline="0" dirty="0" smtClean="0">
                <a:solidFill>
                  <a:srgbClr val="000000"/>
                </a:solidFill>
                <a:latin typeface="Calibri"/>
              </a:rPr>
              <a:t> </a:t>
            </a:r>
            <a:r>
              <a:rPr lang="cs-CZ" sz="1800" b="0" strike="noStrike" spc="-1" baseline="0" dirty="0" err="1" smtClean="0">
                <a:solidFill>
                  <a:srgbClr val="000000"/>
                </a:solidFill>
                <a:latin typeface="Calibri"/>
              </a:rPr>
              <a:t>Tool</a:t>
            </a:r>
            <a:r>
              <a:rPr lang="cs-CZ" sz="1800" b="0" strike="noStrike" spc="-1" baseline="0" dirty="0" smtClean="0">
                <a:solidFill>
                  <a:srgbClr val="000000"/>
                </a:solidFill>
                <a:latin typeface="Calibri"/>
              </a:rPr>
              <a:t>. Témata lze </a:t>
            </a:r>
            <a:r>
              <a:rPr lang="cs-CZ" sz="1800" b="0" strike="noStrike" spc="-1" baseline="0" dirty="0" err="1" smtClean="0">
                <a:solidFill>
                  <a:srgbClr val="000000"/>
                </a:solidFill>
                <a:latin typeface="Calibri"/>
              </a:rPr>
              <a:t>nakombinovat</a:t>
            </a:r>
            <a:r>
              <a:rPr lang="cs-CZ" sz="1800" b="0" strike="noStrike" spc="-1" baseline="0" dirty="0" smtClean="0">
                <a:solidFill>
                  <a:srgbClr val="000000"/>
                </a:solidFill>
                <a:latin typeface="Calibri"/>
              </a:rPr>
              <a:t>. Jedná se o 			důvěryhodnost stránek/zdrojů a samotnou práci s nimi. Ještě mě napadlo, jestli budou mít u nás registraci, šel by zmínit Kramerius (hodně zlehka) a 				</a:t>
            </a:r>
            <a:r>
              <a:rPr lang="cs-CZ" sz="1800" b="0" strike="noStrike" spc="-1" baseline="0" dirty="0" err="1" smtClean="0">
                <a:solidFill>
                  <a:srgbClr val="000000"/>
                </a:solidFill>
                <a:latin typeface="Calibri"/>
              </a:rPr>
              <a:t>NewtonOne</a:t>
            </a:r>
            <a:r>
              <a:rPr lang="cs-CZ" sz="1800" b="0" strike="noStrike" spc="-1" baseline="0" dirty="0" smtClean="0">
                <a:solidFill>
                  <a:srgbClr val="000000"/>
                </a:solidFill>
                <a:latin typeface="Calibri"/>
              </a:rPr>
              <a:t> pro přehled v informacích ze světa i ČR. Přes mail by šlo i navrhnout, ať si studenti </a:t>
            </a:r>
            <a:r>
              <a:rPr lang="cs-CZ" sz="1800" b="0" strike="noStrike" kern="1200" spc="-1" baseline="0" dirty="0" smtClean="0">
                <a:solidFill>
                  <a:srgbClr val="000000"/>
                </a:solidFill>
                <a:latin typeface="Calibri"/>
                <a:ea typeface="+mn-ea"/>
                <a:cs typeface="+mn-cs"/>
              </a:rPr>
              <a:t>sami připraví nějaký vlastní příklad ze života s 				dezinformacemi, prací s některými nástroji, které budeme ukazovat,....</a:t>
            </a:r>
          </a:p>
          <a:p>
            <a:endParaRPr lang="cs-CZ" sz="1800" b="0" strike="noStrike" kern="1200" spc="-1" baseline="0" dirty="0" smtClean="0">
              <a:solidFill>
                <a:srgbClr val="000000"/>
              </a:solidFill>
              <a:latin typeface="Calibri"/>
              <a:ea typeface="+mn-ea"/>
              <a:cs typeface="+mn-cs"/>
            </a:endParaRPr>
          </a:p>
          <a:p>
            <a:r>
              <a:rPr lang="cs-CZ" sz="1800" b="0" strike="noStrike" kern="1200" spc="-1" baseline="0" dirty="0" smtClean="0">
                <a:solidFill>
                  <a:srgbClr val="000000"/>
                </a:solidFill>
                <a:latin typeface="Calibri"/>
                <a:ea typeface="+mn-ea"/>
                <a:cs typeface="+mn-cs"/>
              </a:rPr>
              <a:t>Úpravy 24.6.2025: </a:t>
            </a:r>
            <a:r>
              <a:rPr lang="cs-CZ" sz="1800" b="0" i="1" strike="noStrike" kern="1200" spc="-1" baseline="0" dirty="0" smtClean="0">
                <a:solidFill>
                  <a:srgbClr val="000000"/>
                </a:solidFill>
                <a:latin typeface="Calibri"/>
                <a:ea typeface="+mn-ea"/>
                <a:cs typeface="+mn-cs"/>
              </a:rPr>
              <a:t>Lenka	-</a:t>
            </a:r>
            <a:r>
              <a:rPr lang="cs-CZ" sz="1200" b="0" i="0" strike="noStrike" kern="1200" spc="0" baseline="0" dirty="0" smtClean="0">
                <a:solidFill>
                  <a:schemeClr val="tx1"/>
                </a:solidFill>
                <a:effectLst/>
                <a:latin typeface="+mn-lt"/>
                <a:ea typeface="+mn-ea"/>
                <a:cs typeface="+mn-cs"/>
              </a:rPr>
              <a:t>B</a:t>
            </a:r>
            <a:r>
              <a:rPr lang="cs-CZ" sz="1200" b="0" i="0" kern="1200" dirty="0" smtClean="0">
                <a:solidFill>
                  <a:schemeClr val="tx1"/>
                </a:solidFill>
                <a:effectLst/>
                <a:latin typeface="+mn-lt"/>
                <a:ea typeface="+mn-ea"/>
                <a:cs typeface="+mn-cs"/>
              </a:rPr>
              <a:t>ohužel workshopy o dezinformacích dělat nemůžeme, jelikož bychom musely být velké odbornice na toto téma, musely bychom být hodně proškolení a od toho mají na 		odd. 32 Pavlínu </a:t>
            </a:r>
            <a:r>
              <a:rPr lang="cs-CZ" sz="1200" b="0" i="0" kern="1200" dirty="0" err="1" smtClean="0">
                <a:solidFill>
                  <a:schemeClr val="tx1"/>
                </a:solidFill>
                <a:effectLst/>
                <a:latin typeface="+mn-lt"/>
                <a:ea typeface="+mn-ea"/>
                <a:cs typeface="+mn-cs"/>
              </a:rPr>
              <a:t>Tassanyi</a:t>
            </a:r>
            <a:r>
              <a:rPr lang="cs-CZ" sz="1200" b="0" i="0" kern="1200" dirty="0" smtClean="0">
                <a:solidFill>
                  <a:schemeClr val="tx1"/>
                </a:solidFill>
                <a:effectLst/>
                <a:latin typeface="+mn-lt"/>
                <a:ea typeface="+mn-ea"/>
                <a:cs typeface="+mn-cs"/>
              </a:rPr>
              <a:t> a ta už je v tom ponořená několik let.</a:t>
            </a:r>
          </a:p>
          <a:p>
            <a:r>
              <a:rPr lang="cs-CZ" sz="1200" b="0" i="0" strike="noStrike" kern="1200" spc="-1" baseline="0" dirty="0" smtClean="0">
                <a:solidFill>
                  <a:schemeClr val="tx1"/>
                </a:solidFill>
                <a:effectLst/>
                <a:latin typeface="+mn-lt"/>
                <a:ea typeface="+mn-ea"/>
                <a:cs typeface="+mn-cs"/>
              </a:rPr>
              <a:t>		-</a:t>
            </a:r>
            <a:r>
              <a:rPr lang="cs-CZ" sz="1200" kern="1200" dirty="0" smtClean="0">
                <a:solidFill>
                  <a:schemeClr val="tx1"/>
                </a:solidFill>
                <a:effectLst/>
                <a:latin typeface="+mn-lt"/>
                <a:ea typeface="+mn-ea"/>
                <a:cs typeface="+mn-cs"/>
              </a:rPr>
              <a:t>Ta témata AI, </a:t>
            </a:r>
            <a:r>
              <a:rPr lang="cs-CZ" sz="1200" kern="1200" dirty="0" err="1" smtClean="0">
                <a:solidFill>
                  <a:schemeClr val="tx1"/>
                </a:solidFill>
                <a:effectLst/>
                <a:latin typeface="+mn-lt"/>
                <a:ea typeface="+mn-ea"/>
                <a:cs typeface="+mn-cs"/>
              </a:rPr>
              <a:t>DeepL</a:t>
            </a:r>
            <a:r>
              <a:rPr lang="cs-CZ" sz="1200" kern="1200" dirty="0" smtClean="0">
                <a:solidFill>
                  <a:schemeClr val="tx1"/>
                </a:solidFill>
                <a:effectLst/>
                <a:latin typeface="+mn-lt"/>
                <a:ea typeface="+mn-ea"/>
                <a:cs typeface="+mn-cs"/>
              </a:rPr>
              <a:t>, LM Notes, </a:t>
            </a:r>
            <a:r>
              <a:rPr lang="cs-CZ" sz="1200" kern="1200" dirty="0" err="1" smtClean="0">
                <a:solidFill>
                  <a:schemeClr val="tx1"/>
                </a:solidFill>
                <a:effectLst/>
                <a:latin typeface="+mn-lt"/>
                <a:ea typeface="+mn-ea"/>
                <a:cs typeface="+mn-cs"/>
              </a:rPr>
              <a:t>Paraphrasing</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Tool</a:t>
            </a:r>
            <a:r>
              <a:rPr lang="cs-CZ" sz="1200" kern="1200" dirty="0" smtClean="0">
                <a:solidFill>
                  <a:schemeClr val="tx1"/>
                </a:solidFill>
                <a:effectLst/>
                <a:latin typeface="+mn-lt"/>
                <a:ea typeface="+mn-ea"/>
                <a:cs typeface="+mn-cs"/>
              </a:rPr>
              <a:t>, Kramerius a </a:t>
            </a:r>
            <a:r>
              <a:rPr lang="cs-CZ" sz="1200" kern="1200" dirty="0" err="1" smtClean="0">
                <a:solidFill>
                  <a:schemeClr val="tx1"/>
                </a:solidFill>
                <a:effectLst/>
                <a:latin typeface="+mn-lt"/>
                <a:ea typeface="+mn-ea"/>
                <a:cs typeface="+mn-cs"/>
              </a:rPr>
              <a:t>NewtonOne</a:t>
            </a:r>
            <a:r>
              <a:rPr lang="cs-CZ" sz="1200" kern="1200" dirty="0" smtClean="0">
                <a:solidFill>
                  <a:schemeClr val="tx1"/>
                </a:solidFill>
                <a:effectLst/>
                <a:latin typeface="+mn-lt"/>
                <a:ea typeface="+mn-ea"/>
                <a:cs typeface="+mn-cs"/>
              </a:rPr>
              <a:t> to můžeme všechno zahrnout do jednoho WS, ale jako samostatná témata asi úplně ne. Ještě 		s Edit můžu dát dohromady ten dotazník na SŠ a podle toho jejich zájmu bychom mohly i zkusit nová témata. Ono totiž třeba to AI se hodně mění, takže tam by se musela 		ta prezentace hodně měnit, takže to je také trochu hůře udržitelné. Co se týče těch Dezinformací, to už se vám psala, přidaly bychom maximálně jeden </a:t>
            </a:r>
            <a:r>
              <a:rPr lang="cs-CZ" sz="1200" kern="1200" dirty="0" err="1" smtClean="0">
                <a:solidFill>
                  <a:schemeClr val="tx1"/>
                </a:solidFill>
                <a:effectLst/>
                <a:latin typeface="+mn-lt"/>
                <a:ea typeface="+mn-ea"/>
                <a:cs typeface="+mn-cs"/>
              </a:rPr>
              <a:t>slide</a:t>
            </a:r>
            <a:r>
              <a:rPr lang="cs-CZ" sz="1200" kern="1200" dirty="0" smtClean="0">
                <a:solidFill>
                  <a:schemeClr val="tx1"/>
                </a:solidFill>
                <a:effectLst/>
                <a:latin typeface="+mn-lt"/>
                <a:ea typeface="+mn-ea"/>
                <a:cs typeface="+mn-cs"/>
              </a:rPr>
              <a:t>, kde bychom 		mohly zmínit videa z Jednoho světa na školách.</a:t>
            </a:r>
          </a:p>
          <a:p>
            <a:r>
              <a:rPr lang="cs-CZ" sz="1200" b="0" i="1" strike="noStrike" kern="1200" spc="-1" baseline="0" dirty="0" smtClean="0">
                <a:solidFill>
                  <a:schemeClr val="tx1"/>
                </a:solidFill>
                <a:effectLst/>
                <a:latin typeface="+mn-lt"/>
                <a:ea typeface="+mn-ea"/>
                <a:cs typeface="+mn-cs"/>
              </a:rPr>
              <a:t>	Janča a Lucka: </a:t>
            </a:r>
            <a:r>
              <a:rPr lang="cs-CZ" sz="1200" b="0" i="0" strike="noStrike" kern="1200" spc="-1" baseline="0" dirty="0" smtClean="0">
                <a:solidFill>
                  <a:schemeClr val="tx1"/>
                </a:solidFill>
                <a:effectLst/>
                <a:latin typeface="+mn-lt"/>
                <a:ea typeface="+mn-ea"/>
                <a:cs typeface="+mn-cs"/>
              </a:rPr>
              <a:t>Souhlasím s dotazníkem pro školy. Co se týče těch dezinformací, asi bych tam ani ten jeden </a:t>
            </a:r>
            <a:r>
              <a:rPr lang="cs-CZ" sz="1200" b="0" i="0" strike="noStrike" kern="1200" spc="-1" baseline="0" dirty="0" err="1" smtClean="0">
                <a:solidFill>
                  <a:schemeClr val="tx1"/>
                </a:solidFill>
                <a:effectLst/>
                <a:latin typeface="+mn-lt"/>
                <a:ea typeface="+mn-ea"/>
                <a:cs typeface="+mn-cs"/>
              </a:rPr>
              <a:t>slide</a:t>
            </a:r>
            <a:r>
              <a:rPr lang="cs-CZ" sz="1200" b="0" i="0" strike="noStrike" kern="1200" spc="-1" baseline="0" dirty="0" smtClean="0">
                <a:solidFill>
                  <a:schemeClr val="tx1"/>
                </a:solidFill>
                <a:effectLst/>
                <a:latin typeface="+mn-lt"/>
                <a:ea typeface="+mn-ea"/>
                <a:cs typeface="+mn-cs"/>
              </a:rPr>
              <a:t> neuváděla pokud o tom nesmíme mluvit když nejsme odborníci. Na ten 		jeden </a:t>
            </a:r>
            <a:r>
              <a:rPr lang="cs-CZ" sz="1200" b="0" i="0" strike="noStrike" kern="1200" spc="-1" baseline="0" dirty="0" err="1" smtClean="0">
                <a:solidFill>
                  <a:schemeClr val="tx1"/>
                </a:solidFill>
                <a:effectLst/>
                <a:latin typeface="+mn-lt"/>
                <a:ea typeface="+mn-ea"/>
                <a:cs typeface="+mn-cs"/>
              </a:rPr>
              <a:t>slide</a:t>
            </a:r>
            <a:r>
              <a:rPr lang="cs-CZ" sz="1200" b="0" i="0" strike="noStrike" kern="1200" spc="-1" baseline="0" dirty="0" smtClean="0">
                <a:solidFill>
                  <a:schemeClr val="tx1"/>
                </a:solidFill>
                <a:effectLst/>
                <a:latin typeface="+mn-lt"/>
                <a:ea typeface="+mn-ea"/>
                <a:cs typeface="+mn-cs"/>
              </a:rPr>
              <a:t> se nás může kdokoliv začít ptát a naší odpovědí bychom už přecházeli do tématu, na které nejsme odborníci. – Lucie souhlasí, raději to tam nedávat vůbec. </a:t>
            </a:r>
          </a:p>
          <a:p>
            <a:endParaRPr lang="cs-CZ" sz="1200" b="0" i="0" strike="noStrike" kern="1200" spc="-1" baseline="0" dirty="0" smtClean="0">
              <a:solidFill>
                <a:schemeClr val="tx1"/>
              </a:solidFill>
              <a:effectLst/>
              <a:latin typeface="+mn-lt"/>
              <a:ea typeface="+mn-ea"/>
              <a:cs typeface="+mn-cs"/>
            </a:endParaRPr>
          </a:p>
          <a:p>
            <a:r>
              <a:rPr lang="cs-CZ" sz="1200" b="0" i="0" strike="noStrike" kern="1200" spc="-1" baseline="0" dirty="0" smtClean="0">
                <a:solidFill>
                  <a:schemeClr val="tx1"/>
                </a:solidFill>
                <a:effectLst/>
                <a:latin typeface="+mn-lt"/>
                <a:ea typeface="+mn-ea"/>
                <a:cs typeface="+mn-cs"/>
              </a:rPr>
              <a:t>Úpravy: 18. 7. 2025: </a:t>
            </a:r>
            <a:r>
              <a:rPr lang="cs-CZ" sz="1200" b="0" i="1" strike="noStrike" kern="1200" spc="-1" baseline="0" dirty="0" smtClean="0">
                <a:solidFill>
                  <a:schemeClr val="tx1"/>
                </a:solidFill>
                <a:effectLst/>
                <a:latin typeface="+mn-lt"/>
                <a:ea typeface="+mn-ea"/>
                <a:cs typeface="+mn-cs"/>
              </a:rPr>
              <a:t>Lenka:</a:t>
            </a:r>
            <a:r>
              <a:rPr lang="cs-CZ" sz="1200" b="0" i="0" strike="noStrike" kern="1200" spc="-1" baseline="0" dirty="0" smtClean="0">
                <a:solidFill>
                  <a:schemeClr val="tx1"/>
                </a:solidFill>
                <a:effectLst/>
                <a:latin typeface="+mn-lt"/>
                <a:ea typeface="+mn-ea"/>
                <a:cs typeface="+mn-cs"/>
              </a:rPr>
              <a:t> 	Ono to není tak, že bychom o tom nesměly mluvit, to nikdo neřekl, ale spíše jde o to, že nejsme na takové úrovni jako Pavlína, která se tomu věnuje už několik let a my 		bychom musely projít nějakým proškolením, abychom měly celý workshop pouze na dezinformace. Ale upozornit studenty na to, že je potřeba si ověřovat informace a 		nevěřit slepě všemu, co si někde přečtou, tak to vůbec není špatné studentům připomenout. Takže spíše bych se ještě poradila s Edit, ale pokud by to i za ní dávalo smysl, 		tak bych to tam naopak klidně dala v nějaké částečné formě. Ale ono tohle zrovna patří spíše do toho workshopu o Vyhledávání, do Citování už bych to určitě nedávala.</a:t>
            </a:r>
            <a:endParaRPr lang="cs-CZ" sz="1200" b="0" i="0" u="none" strike="noStrike" kern="1200" dirty="0" smtClean="0">
              <a:solidFill>
                <a:schemeClr val="tx1"/>
              </a:solidFill>
              <a:effectLst/>
              <a:latin typeface="+mn-lt"/>
              <a:ea typeface="+mn-ea"/>
              <a:cs typeface="+mn-cs"/>
              <a:hlinkClick r:id="rId3"/>
            </a:endParaRPr>
          </a:p>
          <a:p>
            <a:r>
              <a:rPr lang="en-US" sz="1200" b="0" i="0" u="none" strike="noStrike" kern="1200" dirty="0" smtClean="0">
                <a:solidFill>
                  <a:schemeClr val="tx1"/>
                </a:solidFill>
                <a:effectLst/>
                <a:latin typeface="+mn-lt"/>
                <a:ea typeface="+mn-ea"/>
                <a:cs typeface="+mn-cs"/>
                <a:hlinkClick r:id="rId3"/>
              </a:rPr>
              <a:t/>
            </a:r>
            <a:br>
              <a:rPr lang="en-US" sz="1200" b="0" i="0" u="none" strike="noStrike" kern="1200" dirty="0" smtClean="0">
                <a:solidFill>
                  <a:schemeClr val="tx1"/>
                </a:solidFill>
                <a:effectLst/>
                <a:latin typeface="+mn-lt"/>
                <a:ea typeface="+mn-ea"/>
                <a:cs typeface="+mn-cs"/>
                <a:hlinkClick r:id="rId3"/>
              </a:rPr>
            </a:br>
            <a:endParaRPr lang="cs-CZ" sz="1800" b="0" strike="noStrike" spc="-1" dirty="0">
              <a:solidFill>
                <a:srgbClr val="000000"/>
              </a:solidFill>
              <a:latin typeface="Calibri"/>
            </a:endParaRPr>
          </a:p>
        </p:txBody>
      </p:sp>
      <p:sp>
        <p:nvSpPr>
          <p:cNvPr id="470" name="PlaceHolder 3"/>
          <p:cNvSpPr>
            <a:spLocks noGrp="1"/>
          </p:cNvSpPr>
          <p:nvPr>
            <p:ph type="dt" idx="34"/>
          </p:nvPr>
        </p:nvSpPr>
        <p:spPr>
          <a:xfrm>
            <a:off x="3884760" y="0"/>
            <a:ext cx="2971440" cy="458280"/>
          </a:xfrm>
          <a:prstGeom prst="rect">
            <a:avLst/>
          </a:prstGeom>
          <a:noFill/>
          <a:ln w="0">
            <a:noFill/>
          </a:ln>
        </p:spPr>
        <p:txBody>
          <a:bodyPr numCol="1" spcCol="0" anchor="t">
            <a:noAutofit/>
          </a:bodyPr>
          <a:lstStyle>
            <a:lvl1pPr indent="0" algn="r">
              <a:lnSpc>
                <a:spcPct val="100000"/>
              </a:lnSpc>
              <a:buNone/>
              <a:defRPr lang="cs-CZ" sz="1200" b="0" strike="noStrike" spc="-1">
                <a:solidFill>
                  <a:schemeClr val="dk1"/>
                </a:solidFill>
                <a:latin typeface="Univers Com 55"/>
              </a:defRPr>
            </a:lvl1pPr>
          </a:lstStyle>
          <a:p>
            <a:pPr indent="0" algn="r">
              <a:lnSpc>
                <a:spcPct val="100000"/>
              </a:lnSpc>
              <a:buNone/>
            </a:pPr>
            <a:fld id="{50C7B21E-1243-4F3B-A634-01FAAE2E544F}" type="datetime1">
              <a:rPr lang="cs-CZ" sz="1200" b="0" strike="noStrike" spc="-1">
                <a:solidFill>
                  <a:schemeClr val="dk1"/>
                </a:solidFill>
                <a:latin typeface="Univers Com 55"/>
              </a:rPr>
              <a:t>26.03.2026</a:t>
            </a:fld>
            <a:endParaRPr lang="cs-CZ" sz="1200" b="0" strike="noStrike" spc="-1">
              <a:solidFill>
                <a:srgbClr val="000000"/>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PlaceHolder 1"/>
          <p:cNvSpPr>
            <a:spLocks noGrp="1"/>
          </p:cNvSpPr>
          <p:nvPr>
            <p:ph type="sldNum" idx="19"/>
          </p:nvPr>
        </p:nvSpPr>
        <p:spPr>
          <a:xfrm>
            <a:off x="3884760" y="8685360"/>
            <a:ext cx="2971440" cy="458280"/>
          </a:xfrm>
          <a:prstGeom prst="rect">
            <a:avLst/>
          </a:prstGeom>
          <a:noFill/>
          <a:ln w="0">
            <a:noFill/>
          </a:ln>
        </p:spPr>
        <p:txBody>
          <a:bodyPr anchor="b">
            <a:noAutofit/>
          </a:bodyPr>
          <a:lstStyle>
            <a:lvl1pPr indent="0" algn="r">
              <a:lnSpc>
                <a:spcPct val="100000"/>
              </a:lnSpc>
              <a:buNone/>
              <a:defRPr lang="cs-CZ" sz="1200" b="0" strike="noStrike" spc="-1">
                <a:solidFill>
                  <a:schemeClr val="dk1"/>
                </a:solidFill>
                <a:latin typeface="Univers Com 45 Light"/>
              </a:defRPr>
            </a:lvl1pPr>
          </a:lstStyle>
          <a:p>
            <a:pPr indent="0" algn="r">
              <a:lnSpc>
                <a:spcPct val="100000"/>
              </a:lnSpc>
              <a:buNone/>
            </a:pPr>
            <a:fld id="{A4D4EDD4-0373-483B-ACF6-BD42A239A3E5}" type="slidenum">
              <a:rPr lang="cs-CZ" sz="1200" b="0" strike="noStrike" spc="-1">
                <a:solidFill>
                  <a:schemeClr val="dk1"/>
                </a:solidFill>
                <a:latin typeface="Univers Com 45 Light"/>
              </a:rPr>
              <a:t>3</a:t>
            </a:fld>
            <a:endParaRPr lang="cs-CZ" sz="1200" b="0" strike="noStrike" spc="-1">
              <a:solidFill>
                <a:srgbClr val="000000"/>
              </a:solidFill>
              <a:latin typeface="Calibri"/>
            </a:endParaRPr>
          </a:p>
        </p:txBody>
      </p:sp>
      <p:sp>
        <p:nvSpPr>
          <p:cNvPr id="400" name="PlaceHolder 2"/>
          <p:cNvSpPr>
            <a:spLocks noGrp="1" noRot="1" noChangeAspect="1"/>
          </p:cNvSpPr>
          <p:nvPr>
            <p:ph type="sldImg"/>
          </p:nvPr>
        </p:nvSpPr>
        <p:spPr>
          <a:xfrm>
            <a:off x="685800" y="1143000"/>
            <a:ext cx="5486400" cy="3086100"/>
          </a:xfrm>
          <a:prstGeom prst="rect">
            <a:avLst/>
          </a:prstGeom>
          <a:ln w="0">
            <a:noFill/>
          </a:ln>
        </p:spPr>
      </p:sp>
      <p:sp>
        <p:nvSpPr>
          <p:cNvPr id="401" name="PlaceHolder 3"/>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cs-CZ" sz="1800" b="0" strike="noStrike" spc="-1">
              <a:solidFill>
                <a:srgbClr val="000000"/>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PlaceHolder 1"/>
          <p:cNvSpPr>
            <a:spLocks noGrp="1" noRot="1" noChangeAspect="1"/>
          </p:cNvSpPr>
          <p:nvPr>
            <p:ph type="sldImg"/>
          </p:nvPr>
        </p:nvSpPr>
        <p:spPr>
          <a:xfrm>
            <a:off x="685800" y="1143000"/>
            <a:ext cx="5486400" cy="3086100"/>
          </a:xfrm>
          <a:prstGeom prst="rect">
            <a:avLst/>
          </a:prstGeom>
          <a:ln w="0">
            <a:noFill/>
          </a:ln>
        </p:spPr>
      </p:sp>
      <p:sp>
        <p:nvSpPr>
          <p:cNvPr id="403" name="PlaceHolder 2"/>
          <p:cNvSpPr>
            <a:spLocks noGrp="1"/>
          </p:cNvSpPr>
          <p:nvPr>
            <p:ph type="body"/>
          </p:nvPr>
        </p:nvSpPr>
        <p:spPr>
          <a:xfrm>
            <a:off x="685800" y="4400640"/>
            <a:ext cx="5486040" cy="3600000"/>
          </a:xfrm>
          <a:prstGeom prst="rect">
            <a:avLst/>
          </a:prstGeom>
          <a:noFill/>
          <a:ln w="0">
            <a:noFill/>
          </a:ln>
        </p:spPr>
        <p:txBody>
          <a:bodyPr numCol="1" spcCol="0" anchor="t">
            <a:noAutofit/>
          </a:bodyPr>
          <a:lstStyle/>
          <a:p>
            <a:pPr marL="216000" indent="0">
              <a:buNone/>
            </a:pPr>
            <a:endParaRPr lang="cs-CZ" sz="1800" b="0" strike="noStrike" spc="-1">
              <a:solidFill>
                <a:srgbClr val="000000"/>
              </a:solidFill>
              <a:latin typeface="Calibri"/>
            </a:endParaRPr>
          </a:p>
        </p:txBody>
      </p:sp>
      <p:sp>
        <p:nvSpPr>
          <p:cNvPr id="404" name="PlaceHolder 3"/>
          <p:cNvSpPr>
            <a:spLocks noGrp="1"/>
          </p:cNvSpPr>
          <p:nvPr>
            <p:ph type="dt" idx="20"/>
          </p:nvPr>
        </p:nvSpPr>
        <p:spPr>
          <a:xfrm>
            <a:off x="3884760" y="0"/>
            <a:ext cx="2971440" cy="458280"/>
          </a:xfrm>
          <a:prstGeom prst="rect">
            <a:avLst/>
          </a:prstGeom>
          <a:noFill/>
          <a:ln w="0">
            <a:noFill/>
          </a:ln>
        </p:spPr>
        <p:txBody>
          <a:bodyPr numCol="1" spcCol="0" anchor="t">
            <a:noAutofit/>
          </a:bodyPr>
          <a:lstStyle>
            <a:lvl1pPr indent="0" algn="r">
              <a:lnSpc>
                <a:spcPct val="100000"/>
              </a:lnSpc>
              <a:buNone/>
              <a:defRPr lang="cs-CZ" sz="1200" b="0" strike="noStrike" spc="-1">
                <a:solidFill>
                  <a:schemeClr val="dk1"/>
                </a:solidFill>
                <a:latin typeface="Univers Com 45 Light"/>
              </a:defRPr>
            </a:lvl1pPr>
          </a:lstStyle>
          <a:p>
            <a:pPr indent="0" algn="r">
              <a:lnSpc>
                <a:spcPct val="100000"/>
              </a:lnSpc>
              <a:buNone/>
            </a:pPr>
            <a:fld id="{9203F584-D99A-409F-9290-877CA8F111D2}" type="datetime1">
              <a:rPr lang="cs-CZ" sz="1200" b="0" strike="noStrike" spc="-1">
                <a:solidFill>
                  <a:schemeClr val="dk1"/>
                </a:solidFill>
                <a:latin typeface="Univers Com 45 Light"/>
              </a:rPr>
              <a:t>26.03.2026</a:t>
            </a:fld>
            <a:endParaRPr lang="cs-CZ" sz="1200" b="0" strike="noStrike" spc="-1">
              <a:solidFill>
                <a:srgbClr val="000000"/>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PlaceHolder 1"/>
          <p:cNvSpPr>
            <a:spLocks noGrp="1" noRot="1" noChangeAspect="1"/>
          </p:cNvSpPr>
          <p:nvPr>
            <p:ph type="sldImg"/>
          </p:nvPr>
        </p:nvSpPr>
        <p:spPr>
          <a:xfrm>
            <a:off x="685800" y="1143000"/>
            <a:ext cx="5486400" cy="3086100"/>
          </a:xfrm>
          <a:prstGeom prst="rect">
            <a:avLst/>
          </a:prstGeom>
          <a:ln w="0">
            <a:noFill/>
          </a:ln>
        </p:spPr>
      </p:sp>
      <p:sp>
        <p:nvSpPr>
          <p:cNvPr id="406" name="PlaceHolder 2"/>
          <p:cNvSpPr>
            <a:spLocks noGrp="1"/>
          </p:cNvSpPr>
          <p:nvPr>
            <p:ph type="body"/>
          </p:nvPr>
        </p:nvSpPr>
        <p:spPr>
          <a:xfrm>
            <a:off x="685800" y="4400640"/>
            <a:ext cx="5486040" cy="3600000"/>
          </a:xfrm>
          <a:prstGeom prst="rect">
            <a:avLst/>
          </a:prstGeom>
          <a:noFill/>
          <a:ln w="0">
            <a:noFill/>
          </a:ln>
        </p:spPr>
        <p:txBody>
          <a:bodyPr numCol="1" spcCol="0" anchor="t">
            <a:noAutofit/>
          </a:bodyPr>
          <a:lstStyle/>
          <a:p>
            <a:pPr marL="216000" indent="0">
              <a:buNone/>
            </a:pPr>
            <a:endParaRPr lang="cs-CZ" sz="1800" b="0" strike="noStrike" spc="-1">
              <a:solidFill>
                <a:srgbClr val="000000"/>
              </a:solidFill>
              <a:latin typeface="Calibri"/>
            </a:endParaRPr>
          </a:p>
        </p:txBody>
      </p:sp>
      <p:sp>
        <p:nvSpPr>
          <p:cNvPr id="407" name="PlaceHolder 3"/>
          <p:cNvSpPr>
            <a:spLocks noGrp="1"/>
          </p:cNvSpPr>
          <p:nvPr>
            <p:ph type="dt" idx="21"/>
          </p:nvPr>
        </p:nvSpPr>
        <p:spPr>
          <a:xfrm>
            <a:off x="3884760" y="0"/>
            <a:ext cx="2971440" cy="458280"/>
          </a:xfrm>
          <a:prstGeom prst="rect">
            <a:avLst/>
          </a:prstGeom>
          <a:noFill/>
          <a:ln w="0">
            <a:noFill/>
          </a:ln>
        </p:spPr>
        <p:txBody>
          <a:bodyPr numCol="1" spcCol="0" anchor="t">
            <a:noAutofit/>
          </a:bodyPr>
          <a:lstStyle>
            <a:lvl1pPr indent="0" algn="r">
              <a:lnSpc>
                <a:spcPct val="100000"/>
              </a:lnSpc>
              <a:buNone/>
              <a:defRPr lang="cs-CZ" sz="1200" b="0" strike="noStrike" spc="-1">
                <a:solidFill>
                  <a:schemeClr val="dk1"/>
                </a:solidFill>
                <a:latin typeface="Univers Com 45 Light"/>
              </a:defRPr>
            </a:lvl1pPr>
          </a:lstStyle>
          <a:p>
            <a:pPr indent="0" algn="r">
              <a:lnSpc>
                <a:spcPct val="100000"/>
              </a:lnSpc>
              <a:buNone/>
            </a:pPr>
            <a:fld id="{DBE97677-289F-4CD9-8AF7-BB90C6FA6117}" type="datetime1">
              <a:rPr lang="cs-CZ" sz="1200" b="0" strike="noStrike" spc="-1">
                <a:solidFill>
                  <a:schemeClr val="dk1"/>
                </a:solidFill>
                <a:latin typeface="Univers Com 45 Light"/>
              </a:rPr>
              <a:t>26.03.2026</a:t>
            </a:fld>
            <a:endParaRPr lang="cs-CZ" sz="1200" b="0" strike="noStrike" spc="-1">
              <a:solidFill>
                <a:srgbClr val="000000"/>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PlaceHolder 1"/>
          <p:cNvSpPr>
            <a:spLocks noGrp="1" noRot="1" noChangeAspect="1"/>
          </p:cNvSpPr>
          <p:nvPr>
            <p:ph type="sldImg"/>
          </p:nvPr>
        </p:nvSpPr>
        <p:spPr>
          <a:xfrm>
            <a:off x="92075" y="746125"/>
            <a:ext cx="6613525" cy="3721100"/>
          </a:xfrm>
          <a:prstGeom prst="rect">
            <a:avLst/>
          </a:prstGeom>
          <a:ln w="0">
            <a:noFill/>
          </a:ln>
        </p:spPr>
      </p:sp>
      <p:sp>
        <p:nvSpPr>
          <p:cNvPr id="409" name="PlaceHolder 2"/>
          <p:cNvSpPr>
            <a:spLocks noGrp="1"/>
          </p:cNvSpPr>
          <p:nvPr>
            <p:ph type="body"/>
          </p:nvPr>
        </p:nvSpPr>
        <p:spPr>
          <a:xfrm>
            <a:off x="679680" y="4716000"/>
            <a:ext cx="5437080" cy="4466520"/>
          </a:xfrm>
          <a:prstGeom prst="rect">
            <a:avLst/>
          </a:prstGeom>
          <a:noFill/>
          <a:ln w="0">
            <a:noFill/>
          </a:ln>
        </p:spPr>
        <p:txBody>
          <a:bodyPr lIns="0" tIns="0" rIns="0" bIns="0" anchor="t">
            <a:noAutofit/>
          </a:bodyPr>
          <a:lstStyle/>
          <a:p>
            <a:pPr marL="216000" indent="0">
              <a:lnSpc>
                <a:spcPct val="100000"/>
              </a:lnSpc>
              <a:buNone/>
            </a:pPr>
            <a:r>
              <a:rPr lang="cs-CZ" sz="2000" b="0" strike="noStrike" spc="-1" dirty="0">
                <a:solidFill>
                  <a:srgbClr val="000000"/>
                </a:solidFill>
                <a:latin typeface="Calibri"/>
              </a:rPr>
              <a:t>Od začátku myslet na to, že zdroj budu muset citovat – </a:t>
            </a:r>
            <a:r>
              <a:rPr lang="cs-CZ" sz="2000" b="1" strike="noStrike" spc="-1" dirty="0">
                <a:solidFill>
                  <a:srgbClr val="000000"/>
                </a:solidFill>
                <a:latin typeface="Calibri"/>
              </a:rPr>
              <a:t>pochybný zdroj sebelíp ocitovaný mi zkazí práci, důvěryhodný zdroj ocitovaný </a:t>
            </a:r>
            <a:r>
              <a:rPr lang="cs-CZ" sz="2000" b="1" strike="noStrike" spc="-1" dirty="0" err="1">
                <a:solidFill>
                  <a:srgbClr val="000000"/>
                </a:solidFill>
                <a:latin typeface="Calibri"/>
              </a:rPr>
              <a:t>prasácky</a:t>
            </a:r>
            <a:r>
              <a:rPr lang="cs-CZ" sz="2000" b="1" strike="noStrike" spc="-1" dirty="0">
                <a:solidFill>
                  <a:srgbClr val="000000"/>
                </a:solidFill>
                <a:latin typeface="Calibri"/>
              </a:rPr>
              <a:t> ze mě udělá blba </a:t>
            </a:r>
            <a:endParaRPr lang="cs-CZ" sz="2000" b="0" strike="noStrike" spc="-1" dirty="0">
              <a:solidFill>
                <a:srgbClr val="000000"/>
              </a:solidFill>
              <a:latin typeface="Calibri"/>
            </a:endParaRPr>
          </a:p>
          <a:p>
            <a:pPr marL="216000" indent="0">
              <a:lnSpc>
                <a:spcPct val="100000"/>
              </a:lnSpc>
              <a:buNone/>
            </a:pPr>
            <a:r>
              <a:rPr lang="cs-CZ" sz="2000" b="0" strike="noStrike" spc="-1" dirty="0">
                <a:solidFill>
                  <a:srgbClr val="000000"/>
                </a:solidFill>
                <a:latin typeface="Calibri"/>
              </a:rPr>
              <a:t>Když od začátku myslím na to že zdroj budu muset ocitovat </a:t>
            </a:r>
            <a:r>
              <a:rPr lang="cs-CZ" sz="2000" b="1" strike="noStrike" spc="-1" dirty="0">
                <a:solidFill>
                  <a:srgbClr val="000000"/>
                </a:solidFill>
                <a:latin typeface="Calibri"/>
              </a:rPr>
              <a:t>umožňuje mi to rozmyslet si, jestli ho mám vážně použít </a:t>
            </a:r>
            <a:r>
              <a:rPr lang="cs-CZ" sz="2000" b="0" strike="noStrike" spc="-1" dirty="0">
                <a:solidFill>
                  <a:srgbClr val="000000"/>
                </a:solidFill>
                <a:latin typeface="Calibri"/>
              </a:rPr>
              <a:t>– jestli nenajdu lepší – kvalitnější stránku nebo knihu apod. </a:t>
            </a:r>
          </a:p>
          <a:p>
            <a:pPr marL="216000" indent="0">
              <a:lnSpc>
                <a:spcPct val="100000"/>
              </a:lnSpc>
              <a:buNone/>
            </a:pPr>
            <a:r>
              <a:rPr lang="cs-CZ" sz="2000" b="0" strike="noStrike" spc="-1" dirty="0">
                <a:solidFill>
                  <a:srgbClr val="000000"/>
                </a:solidFill>
                <a:latin typeface="Calibri"/>
              </a:rPr>
              <a:t>Např. mám nějakou webovou stránku na které jsou útržky nějaké knihy – </a:t>
            </a:r>
            <a:r>
              <a:rPr lang="cs-CZ" sz="2000" b="1" strike="noStrike" spc="-1" dirty="0">
                <a:solidFill>
                  <a:srgbClr val="000000"/>
                </a:solidFill>
                <a:latin typeface="Calibri"/>
              </a:rPr>
              <a:t>můžu si sehnat tu knihu v reálu</a:t>
            </a:r>
            <a:r>
              <a:rPr lang="cs-CZ" sz="2000" b="0" strike="noStrike" spc="-1" dirty="0">
                <a:solidFill>
                  <a:srgbClr val="000000"/>
                </a:solidFill>
                <a:latin typeface="Calibri"/>
              </a:rPr>
              <a:t>? Nebo </a:t>
            </a:r>
            <a:r>
              <a:rPr lang="cs-CZ" sz="2000" b="1" strike="noStrike" spc="-1" dirty="0">
                <a:solidFill>
                  <a:srgbClr val="000000"/>
                </a:solidFill>
                <a:latin typeface="Calibri"/>
              </a:rPr>
              <a:t>budu spoléhat </a:t>
            </a:r>
            <a:r>
              <a:rPr lang="cs-CZ" sz="2000" b="0" strike="noStrike" spc="-1" dirty="0">
                <a:solidFill>
                  <a:srgbClr val="000000"/>
                </a:solidFill>
                <a:latin typeface="Calibri"/>
              </a:rPr>
              <a:t>na to že to někdo na ten web/blog opsal dobře? </a:t>
            </a:r>
          </a:p>
          <a:p>
            <a:pPr marL="216000" indent="0">
              <a:lnSpc>
                <a:spcPct val="100000"/>
              </a:lnSpc>
              <a:buNone/>
            </a:pPr>
            <a:endParaRPr lang="cs-CZ" sz="2000" b="0" strike="noStrike" spc="-1" dirty="0">
              <a:solidFill>
                <a:srgbClr val="000000"/>
              </a:solidFill>
              <a:latin typeface="Calibri"/>
            </a:endParaRPr>
          </a:p>
          <a:p>
            <a:pPr marL="216000" indent="0">
              <a:lnSpc>
                <a:spcPct val="100000"/>
              </a:lnSpc>
              <a:buNone/>
            </a:pPr>
            <a:r>
              <a:rPr lang="cs-CZ" sz="2000" b="0" strike="noStrike" spc="-1" dirty="0">
                <a:solidFill>
                  <a:srgbClr val="000000"/>
                </a:solidFill>
                <a:latin typeface="Univers Com 45 Light"/>
              </a:rPr>
              <a:t>vytvořit si bibliograf. citaci a někam ji uložit – já jsem používala separátní wordovský dokument kde jsem si je ukládala – dneska už bych použila třeba něco jiného – vyhnu se tím tomu, že 3 dny před odevzdáním hystericky vytvářím citace zdrojů u kterých už vlastně ani </a:t>
            </a:r>
            <a:r>
              <a:rPr lang="cs-CZ" sz="2000" b="0" strike="noStrike" spc="-1" dirty="0" err="1">
                <a:solidFill>
                  <a:srgbClr val="000000"/>
                </a:solidFill>
                <a:latin typeface="Univers Com 45 Light"/>
              </a:rPr>
              <a:t>nevim</a:t>
            </a:r>
            <a:r>
              <a:rPr lang="cs-CZ" sz="2000" b="0" strike="noStrike" spc="-1" dirty="0">
                <a:solidFill>
                  <a:srgbClr val="000000"/>
                </a:solidFill>
                <a:latin typeface="Univers Com 45 Light"/>
              </a:rPr>
              <a:t> jak jsem k nim přišla </a:t>
            </a:r>
            <a:endParaRPr lang="cs-CZ" sz="2000" b="0" strike="noStrike" spc="-1" dirty="0">
              <a:solidFill>
                <a:srgbClr val="000000"/>
              </a:solidFill>
              <a:latin typeface="Calibri"/>
            </a:endParaRPr>
          </a:p>
        </p:txBody>
      </p:sp>
      <p:sp>
        <p:nvSpPr>
          <p:cNvPr id="410" name="CustomShape 3"/>
          <p:cNvSpPr/>
          <p:nvPr/>
        </p:nvSpPr>
        <p:spPr>
          <a:xfrm>
            <a:off x="3850560" y="0"/>
            <a:ext cx="2944440" cy="49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cs-CZ" sz="1800" b="0" strike="noStrike" spc="-1">
              <a:solidFill>
                <a:srgbClr val="000000"/>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PlaceHolder 1"/>
          <p:cNvSpPr>
            <a:spLocks noGrp="1" noRot="1" noChangeAspect="1"/>
          </p:cNvSpPr>
          <p:nvPr>
            <p:ph type="sldImg"/>
          </p:nvPr>
        </p:nvSpPr>
        <p:spPr>
          <a:xfrm>
            <a:off x="685800" y="1143000"/>
            <a:ext cx="5486400" cy="3086100"/>
          </a:xfrm>
          <a:prstGeom prst="rect">
            <a:avLst/>
          </a:prstGeom>
          <a:ln w="0">
            <a:noFill/>
          </a:ln>
        </p:spPr>
      </p:sp>
      <p:sp>
        <p:nvSpPr>
          <p:cNvPr id="412" name="PlaceHolder 2"/>
          <p:cNvSpPr>
            <a:spLocks noGrp="1"/>
          </p:cNvSpPr>
          <p:nvPr>
            <p:ph type="body"/>
          </p:nvPr>
        </p:nvSpPr>
        <p:spPr>
          <a:xfrm>
            <a:off x="685800" y="4400640"/>
            <a:ext cx="5486040" cy="3600000"/>
          </a:xfrm>
          <a:prstGeom prst="rect">
            <a:avLst/>
          </a:prstGeom>
          <a:noFill/>
          <a:ln w="0">
            <a:noFill/>
          </a:ln>
        </p:spPr>
        <p:txBody>
          <a:bodyPr numCol="1" spcCol="0" anchor="t">
            <a:noAutofit/>
          </a:bodyPr>
          <a:lstStyle/>
          <a:p>
            <a:pPr marL="216000" indent="0">
              <a:buNone/>
            </a:pPr>
            <a:endParaRPr lang="cs-CZ" sz="1800" b="0" strike="noStrike" spc="-1">
              <a:solidFill>
                <a:srgbClr val="000000"/>
              </a:solidFill>
              <a:latin typeface="Calibri"/>
            </a:endParaRPr>
          </a:p>
        </p:txBody>
      </p:sp>
      <p:sp>
        <p:nvSpPr>
          <p:cNvPr id="413" name="PlaceHolder 3"/>
          <p:cNvSpPr>
            <a:spLocks noGrp="1"/>
          </p:cNvSpPr>
          <p:nvPr>
            <p:ph type="dt" idx="22"/>
          </p:nvPr>
        </p:nvSpPr>
        <p:spPr>
          <a:xfrm>
            <a:off x="3884760" y="0"/>
            <a:ext cx="2971440" cy="458280"/>
          </a:xfrm>
          <a:prstGeom prst="rect">
            <a:avLst/>
          </a:prstGeom>
          <a:noFill/>
          <a:ln w="0">
            <a:noFill/>
          </a:ln>
        </p:spPr>
        <p:txBody>
          <a:bodyPr numCol="1" spcCol="0" anchor="t">
            <a:noAutofit/>
          </a:bodyPr>
          <a:lstStyle>
            <a:lvl1pPr indent="0" algn="r">
              <a:lnSpc>
                <a:spcPct val="100000"/>
              </a:lnSpc>
              <a:buNone/>
              <a:defRPr lang="cs-CZ" sz="1200" b="0" strike="noStrike" spc="-1">
                <a:solidFill>
                  <a:schemeClr val="dk1"/>
                </a:solidFill>
                <a:latin typeface="Univers Com 45 Light"/>
              </a:defRPr>
            </a:lvl1pPr>
          </a:lstStyle>
          <a:p>
            <a:pPr indent="0" algn="r">
              <a:lnSpc>
                <a:spcPct val="100000"/>
              </a:lnSpc>
              <a:buNone/>
            </a:pPr>
            <a:fld id="{D68AE0AA-E047-47AB-919A-B123DEEE0F44}" type="datetime1">
              <a:rPr lang="cs-CZ" sz="1200" b="0" strike="noStrike" spc="-1">
                <a:solidFill>
                  <a:schemeClr val="dk1"/>
                </a:solidFill>
                <a:latin typeface="Univers Com 45 Light"/>
              </a:rPr>
              <a:t>26.03.2026</a:t>
            </a:fld>
            <a:endParaRPr lang="cs-CZ" sz="1200" b="0" strike="noStrike" spc="-1">
              <a:solidFill>
                <a:srgbClr val="000000"/>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PlaceHolder 1"/>
          <p:cNvSpPr>
            <a:spLocks noGrp="1" noRot="1" noChangeAspect="1"/>
          </p:cNvSpPr>
          <p:nvPr>
            <p:ph type="sldImg"/>
          </p:nvPr>
        </p:nvSpPr>
        <p:spPr>
          <a:xfrm>
            <a:off x="685800" y="1143000"/>
            <a:ext cx="5486400" cy="3086100"/>
          </a:xfrm>
          <a:prstGeom prst="rect">
            <a:avLst/>
          </a:prstGeom>
          <a:ln w="0">
            <a:noFill/>
          </a:ln>
        </p:spPr>
      </p:sp>
      <p:sp>
        <p:nvSpPr>
          <p:cNvPr id="415" name="PlaceHolder 2"/>
          <p:cNvSpPr>
            <a:spLocks noGrp="1"/>
          </p:cNvSpPr>
          <p:nvPr>
            <p:ph type="body"/>
          </p:nvPr>
        </p:nvSpPr>
        <p:spPr>
          <a:xfrm>
            <a:off x="685800" y="4400640"/>
            <a:ext cx="5486040" cy="3600000"/>
          </a:xfrm>
          <a:prstGeom prst="rect">
            <a:avLst/>
          </a:prstGeom>
          <a:noFill/>
          <a:ln w="0">
            <a:noFill/>
          </a:ln>
        </p:spPr>
        <p:txBody>
          <a:bodyPr numCol="1" spcCol="0" anchor="t">
            <a:noAutofit/>
          </a:bodyPr>
          <a:lstStyle/>
          <a:p>
            <a:pPr marL="216000" indent="0">
              <a:buNone/>
            </a:pPr>
            <a:endParaRPr lang="cs-CZ" sz="1800" b="0" strike="noStrike" spc="-1">
              <a:solidFill>
                <a:srgbClr val="000000"/>
              </a:solidFill>
              <a:latin typeface="Calibri"/>
            </a:endParaRPr>
          </a:p>
        </p:txBody>
      </p:sp>
      <p:sp>
        <p:nvSpPr>
          <p:cNvPr id="416" name="PlaceHolder 3"/>
          <p:cNvSpPr>
            <a:spLocks noGrp="1"/>
          </p:cNvSpPr>
          <p:nvPr>
            <p:ph type="dt" idx="23"/>
          </p:nvPr>
        </p:nvSpPr>
        <p:spPr>
          <a:xfrm>
            <a:off x="3884760" y="0"/>
            <a:ext cx="2971440" cy="458280"/>
          </a:xfrm>
          <a:prstGeom prst="rect">
            <a:avLst/>
          </a:prstGeom>
          <a:noFill/>
          <a:ln w="0">
            <a:noFill/>
          </a:ln>
        </p:spPr>
        <p:txBody>
          <a:bodyPr numCol="1" spcCol="0" anchor="t">
            <a:noAutofit/>
          </a:bodyPr>
          <a:lstStyle>
            <a:lvl1pPr indent="0" algn="r">
              <a:lnSpc>
                <a:spcPct val="100000"/>
              </a:lnSpc>
              <a:buNone/>
              <a:defRPr lang="cs-CZ" sz="1200" b="0" strike="noStrike" spc="-1">
                <a:solidFill>
                  <a:schemeClr val="dk1"/>
                </a:solidFill>
                <a:latin typeface="Univers Com 45 Light"/>
              </a:defRPr>
            </a:lvl1pPr>
          </a:lstStyle>
          <a:p>
            <a:pPr indent="0" algn="r">
              <a:lnSpc>
                <a:spcPct val="100000"/>
              </a:lnSpc>
              <a:buNone/>
            </a:pPr>
            <a:fld id="{662933A6-9DB3-461E-8A1C-9339C6DFCF9B}" type="datetime1">
              <a:rPr lang="cs-CZ" sz="1200" b="0" strike="noStrike" spc="-1">
                <a:solidFill>
                  <a:schemeClr val="dk1"/>
                </a:solidFill>
                <a:latin typeface="Univers Com 45 Light"/>
              </a:rPr>
              <a:t>26.03.2026</a:t>
            </a:fld>
            <a:endParaRPr lang="cs-CZ" sz="1200" b="0" strike="noStrike" spc="-1">
              <a:solidFill>
                <a:srgbClr val="000000"/>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PlaceHolder 1"/>
          <p:cNvSpPr>
            <a:spLocks noGrp="1" noRot="1" noChangeAspect="1"/>
          </p:cNvSpPr>
          <p:nvPr>
            <p:ph type="sldImg"/>
          </p:nvPr>
        </p:nvSpPr>
        <p:spPr>
          <a:xfrm>
            <a:off x="92075" y="746125"/>
            <a:ext cx="6613525" cy="3721100"/>
          </a:xfrm>
          <a:prstGeom prst="rect">
            <a:avLst/>
          </a:prstGeom>
          <a:ln w="0">
            <a:noFill/>
          </a:ln>
        </p:spPr>
      </p:sp>
      <p:sp>
        <p:nvSpPr>
          <p:cNvPr id="418" name="PlaceHolder 2"/>
          <p:cNvSpPr>
            <a:spLocks noGrp="1"/>
          </p:cNvSpPr>
          <p:nvPr>
            <p:ph type="body"/>
          </p:nvPr>
        </p:nvSpPr>
        <p:spPr>
          <a:xfrm>
            <a:off x="679680" y="4716000"/>
            <a:ext cx="5436720" cy="4466160"/>
          </a:xfrm>
          <a:prstGeom prst="rect">
            <a:avLst/>
          </a:prstGeom>
          <a:noFill/>
          <a:ln w="0">
            <a:noFill/>
          </a:ln>
        </p:spPr>
        <p:txBody>
          <a:bodyPr lIns="0" tIns="0" rIns="0" bIns="0" anchor="t">
            <a:noAutofit/>
          </a:bodyPr>
          <a:lstStyle/>
          <a:p>
            <a:pPr marL="216000" indent="0">
              <a:buNone/>
            </a:pPr>
            <a:endParaRPr lang="cs-CZ" sz="1800" b="0" strike="noStrike" spc="-1">
              <a:solidFill>
                <a:srgbClr val="000000"/>
              </a:solidFill>
              <a:latin typeface="Calibri"/>
            </a:endParaRPr>
          </a:p>
        </p:txBody>
      </p:sp>
      <p:sp>
        <p:nvSpPr>
          <p:cNvPr id="419" name="CustomShape 3"/>
          <p:cNvSpPr/>
          <p:nvPr/>
        </p:nvSpPr>
        <p:spPr>
          <a:xfrm>
            <a:off x="3850560" y="0"/>
            <a:ext cx="2944080" cy="495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cs-CZ" sz="1800" b="0" strike="noStrike" spc="-1">
              <a:solidFill>
                <a:srgbClr val="000000"/>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9E25418E-8B05-4FC4-91AC-1C7BC93C524F}"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65371FC8-B5D1-4EF0-BE39-C7A1A27E25BA}"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7FA5BCEE-81A7-4B38-B9A6-70BFD6128D2B}"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2F07261D-21A1-4A86-8F11-0CBB7FB88121}"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7D8CEAA8-FBF4-49E8-9462-EC1790EA628C}"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cs-CZ" sz="3200" b="0" strike="noStrike" spc="-1">
              <a:solidFill>
                <a:srgbClr val="000000"/>
              </a:solidFill>
              <a:latin typeface="Calibri"/>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D11456C4-DDD4-48C6-8A1B-08A46C9D93F5}"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89A68F86-1F2B-4DA7-997F-CC3DA3AEBB25}"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BB146958-90CF-4ED7-9C7F-38DD786588B3}"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AFC5951D-8BF9-4888-9F16-64EAE0A3E1BF}"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cs-CZ" sz="3200" b="0" strike="noStrike" spc="-1">
              <a:solidFill>
                <a:srgbClr val="000000"/>
              </a:solidFill>
              <a:latin typeface="Calibri"/>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59E5B398-EBA8-4815-84E8-30DAA76A7866}"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3F839092-D4F9-4B5F-A1EB-ADE598C9F0D7}"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cs-CZ" sz="32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5BD9C61D-262A-4476-A34D-4805EC34B711}"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8EE049ED-9E12-4427-96A3-9E2FC1F6686F}"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D122EE29-ED55-48A1-945F-2CB3B1BD7CE7}"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52E755E5-E5A9-4475-8291-496F44E215CD}"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AB2323EE-F482-4C63-A03C-C9FA5B932DEF}"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50D2A346-3CAE-46A6-81AF-FBBBE2D663CF}"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E87E8E77-52E3-40A9-823B-38ECABA62142}"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cs-CZ" sz="3200" b="0" strike="noStrike" spc="-1">
              <a:solidFill>
                <a:srgbClr val="000000"/>
              </a:solidFill>
              <a:latin typeface="Calibri"/>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FC30CABD-1184-49EC-A6C9-34168B686C3F}"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F943DF91-3CD6-4FFC-A865-F3472F0D06A6}"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CEB1335C-C183-4D32-ADC1-3D608881B6CB}"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AB4CC337-3A39-4888-AE8A-1F77A2727870}"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17756B73-0B01-4335-AF9F-7A530BE1DCCC}"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cs-CZ" sz="3200" b="0" strike="noStrike" spc="-1">
              <a:solidFill>
                <a:srgbClr val="000000"/>
              </a:solidFill>
              <a:latin typeface="Calibri"/>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AE8A855A-8155-4B27-B426-DF0440977927}"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2629249B-D1EB-4D31-B283-182C4572890F}"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CF37C0D5-DBF2-4ED4-97E1-FAA2E1AC0E4A}"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EC190247-3FC5-4D2D-A638-4A46D6BC6C68}"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0AE445EF-1671-474D-BD54-6B01CFC1EA13}"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D4A15B8E-49DC-4C31-A542-71C3696DCDA5}" type="slidenum">
              <a:t>‹#›</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E6977462-06BD-4524-8EBD-A9152AC944C9}" type="slidenum">
              <a:t>‹#›</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C34AA96F-EE2D-4187-946C-C9361CB1130A}" type="slidenum">
              <a:t>‹#›</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3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cs-CZ" sz="3200" b="0" strike="noStrike" spc="-1">
              <a:solidFill>
                <a:srgbClr val="000000"/>
              </a:solidFill>
              <a:latin typeface="Calibri"/>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4B84AADF-3E89-48BE-8206-5024E2733450}"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3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5C881806-0D30-4515-B032-0E3D3D68E7EA}"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FB878B09-FA15-4A6D-A8BB-AF50D0488451}"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3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3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13641830-E08A-41B8-BC6E-D12A09BCF2F9}" type="slidenum">
              <a:t>‹#›</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1117F00F-D7AF-4D6C-9701-AA4186F7E91A}" type="slidenum">
              <a:t>‹#›</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cs-CZ" sz="3200" b="0" strike="noStrike" spc="-1">
              <a:solidFill>
                <a:srgbClr val="000000"/>
              </a:solidFill>
              <a:latin typeface="Calibri"/>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0964835B-B365-4EC8-A25A-3E0D5A08BF62}" type="slidenum">
              <a:t>‹#›</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3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4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4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73ED0469-076A-47CB-8B14-3CADF7115043}"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4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4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4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FE0E0E99-C5C5-4703-A0C8-4D2842D11359}"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4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4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4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A3576506-AFB6-4F1F-AF2A-3D5FADDB8D50}"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5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5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E929C91C-1378-40E0-B2A5-443D2150B06B}" type="slidenum">
              <a:t>‹#›</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5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5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5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5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7" name="PlaceHolder 6"/>
          <p:cNvSpPr>
            <a:spLocks noGrp="1"/>
          </p:cNvSpPr>
          <p:nvPr>
            <p:ph type="ftr" idx="11"/>
          </p:nvPr>
        </p:nvSpPr>
        <p:spPr/>
        <p:txBody>
          <a:bodyPr/>
          <a:lstStyle/>
          <a:p>
            <a:r>
              <a:t>Footer</a:t>
            </a:r>
          </a:p>
        </p:txBody>
      </p:sp>
      <p:sp>
        <p:nvSpPr>
          <p:cNvPr id="8" name="PlaceHolder 7"/>
          <p:cNvSpPr>
            <a:spLocks noGrp="1"/>
          </p:cNvSpPr>
          <p:nvPr>
            <p:ph type="sldNum" idx="12"/>
          </p:nvPr>
        </p:nvSpPr>
        <p:spPr/>
        <p:txBody>
          <a:bodyPr/>
          <a:lstStyle/>
          <a:p>
            <a:fld id="{48CD9A94-728C-4CB7-B9FD-FC96C3B4A6E6}" type="slidenum">
              <a:t>‹#›</a:t>
            </a:fld>
            <a:endParaRPr/>
          </a:p>
        </p:txBody>
      </p:sp>
      <p:sp>
        <p:nvSpPr>
          <p:cNvPr id="9" name="PlaceHolder 8"/>
          <p:cNvSpPr>
            <a:spLocks noGrp="1"/>
          </p:cNvSpPr>
          <p:nvPr>
            <p:ph type="dt" idx="10"/>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5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6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6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6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6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6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9" name="PlaceHolder 8"/>
          <p:cNvSpPr>
            <a:spLocks noGrp="1"/>
          </p:cNvSpPr>
          <p:nvPr>
            <p:ph type="ftr" idx="11"/>
          </p:nvPr>
        </p:nvSpPr>
        <p:spPr/>
        <p:txBody>
          <a:bodyPr/>
          <a:lstStyle/>
          <a:p>
            <a:r>
              <a:t>Footer</a:t>
            </a:r>
          </a:p>
        </p:txBody>
      </p:sp>
      <p:sp>
        <p:nvSpPr>
          <p:cNvPr id="10" name="PlaceHolder 9"/>
          <p:cNvSpPr>
            <a:spLocks noGrp="1"/>
          </p:cNvSpPr>
          <p:nvPr>
            <p:ph type="sldNum" idx="12"/>
          </p:nvPr>
        </p:nvSpPr>
        <p:spPr/>
        <p:txBody>
          <a:bodyPr/>
          <a:lstStyle/>
          <a:p>
            <a:fld id="{AB90B21D-083C-497A-9C5E-6E3D76F03D64}" type="slidenum">
              <a:t>‹#›</a:t>
            </a:fld>
            <a:endParaRPr/>
          </a:p>
        </p:txBody>
      </p:sp>
      <p:sp>
        <p:nvSpPr>
          <p:cNvPr id="11" name="PlaceHolder 10"/>
          <p:cNvSpPr>
            <a:spLocks noGrp="1"/>
          </p:cNvSpPr>
          <p:nvPr>
            <p:ph type="dt" idx="10"/>
          </p:nvPr>
        </p:nvSpPr>
        <p:spPr/>
        <p:txBody>
          <a:body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3"/>
          </p:nvPr>
        </p:nvSpPr>
        <p:spPr/>
        <p:txBody>
          <a:bodyPr/>
          <a:lstStyle/>
          <a:p>
            <a:fld id="{728D7935-2C70-4B8F-831A-486F5B8C3910}"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3FDF126B-78AE-4D51-A7DB-D99205B62F47}"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6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cs-CZ" sz="3200" b="0" strike="noStrike" spc="-1">
              <a:solidFill>
                <a:srgbClr val="000000"/>
              </a:solidFill>
              <a:latin typeface="Calibri"/>
            </a:endParaRPr>
          </a:p>
        </p:txBody>
      </p:sp>
      <p:sp>
        <p:nvSpPr>
          <p:cNvPr id="4" name="PlaceHolder 3"/>
          <p:cNvSpPr>
            <a:spLocks noGrp="1"/>
          </p:cNvSpPr>
          <p:nvPr>
            <p:ph type="sldNum" idx="13"/>
          </p:nvPr>
        </p:nvSpPr>
        <p:spPr/>
        <p:txBody>
          <a:bodyPr/>
          <a:lstStyle/>
          <a:p>
            <a:fld id="{8160BF77-2FD4-4A92-BF1B-3425F58F50DA}" type="slidenum">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7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4" name="PlaceHolder 3"/>
          <p:cNvSpPr>
            <a:spLocks noGrp="1"/>
          </p:cNvSpPr>
          <p:nvPr>
            <p:ph type="sldNum" idx="13"/>
          </p:nvPr>
        </p:nvSpPr>
        <p:spPr/>
        <p:txBody>
          <a:bodyPr/>
          <a:lstStyle/>
          <a:p>
            <a:fld id="{7001A61E-53C6-49E8-A9E0-B73F4CF447B6}" type="slidenum">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7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7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5" name="PlaceHolder 4"/>
          <p:cNvSpPr>
            <a:spLocks noGrp="1"/>
          </p:cNvSpPr>
          <p:nvPr>
            <p:ph type="sldNum" idx="13"/>
          </p:nvPr>
        </p:nvSpPr>
        <p:spPr/>
        <p:txBody>
          <a:bodyPr/>
          <a:lstStyle/>
          <a:p>
            <a:fld id="{60D4EB6D-7F54-4F62-84B1-33F7E28C06C6}" type="slidenum">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3" name="PlaceHolder 2"/>
          <p:cNvSpPr>
            <a:spLocks noGrp="1"/>
          </p:cNvSpPr>
          <p:nvPr>
            <p:ph type="sldNum" idx="13"/>
          </p:nvPr>
        </p:nvSpPr>
        <p:spPr/>
        <p:txBody>
          <a:bodyPr/>
          <a:lstStyle/>
          <a:p>
            <a:fld id="{B12AC66F-9CB6-4E58-A6AB-2E09AB65DA17}" type="slidenum">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6"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cs-CZ" sz="3200" b="0" strike="noStrike" spc="-1">
              <a:solidFill>
                <a:srgbClr val="000000"/>
              </a:solidFill>
              <a:latin typeface="Calibri"/>
            </a:endParaRPr>
          </a:p>
        </p:txBody>
      </p:sp>
      <p:sp>
        <p:nvSpPr>
          <p:cNvPr id="3" name="PlaceHolder 2"/>
          <p:cNvSpPr>
            <a:spLocks noGrp="1"/>
          </p:cNvSpPr>
          <p:nvPr>
            <p:ph type="sldNum" idx="13"/>
          </p:nvPr>
        </p:nvSpPr>
        <p:spPr/>
        <p:txBody>
          <a:bodyPr/>
          <a:lstStyle/>
          <a:p>
            <a:fld id="{CF567D98-190A-42CE-A849-8C52187C19D4}" type="slidenum">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7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7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8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6" name="PlaceHolder 5"/>
          <p:cNvSpPr>
            <a:spLocks noGrp="1"/>
          </p:cNvSpPr>
          <p:nvPr>
            <p:ph type="sldNum" idx="13"/>
          </p:nvPr>
        </p:nvSpPr>
        <p:spPr/>
        <p:txBody>
          <a:bodyPr/>
          <a:lstStyle/>
          <a:p>
            <a:fld id="{6B57EEA7-E0D9-47D8-BFD7-E5840F90C8A3}" type="slidenum">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8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8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8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6" name="PlaceHolder 5"/>
          <p:cNvSpPr>
            <a:spLocks noGrp="1"/>
          </p:cNvSpPr>
          <p:nvPr>
            <p:ph type="sldNum" idx="13"/>
          </p:nvPr>
        </p:nvSpPr>
        <p:spPr/>
        <p:txBody>
          <a:bodyPr/>
          <a:lstStyle/>
          <a:p>
            <a:fld id="{98F7A954-B615-45DE-A776-70BA36CC5D56}" type="slidenum">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8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8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8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6" name="PlaceHolder 5"/>
          <p:cNvSpPr>
            <a:spLocks noGrp="1"/>
          </p:cNvSpPr>
          <p:nvPr>
            <p:ph type="sldNum" idx="13"/>
          </p:nvPr>
        </p:nvSpPr>
        <p:spPr/>
        <p:txBody>
          <a:bodyPr/>
          <a:lstStyle/>
          <a:p>
            <a:fld id="{594DD6FE-6DAF-4FBB-B4CF-FB99EB9983F4}" type="slidenum">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9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9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5" name="PlaceHolder 4"/>
          <p:cNvSpPr>
            <a:spLocks noGrp="1"/>
          </p:cNvSpPr>
          <p:nvPr>
            <p:ph type="sldNum" idx="13"/>
          </p:nvPr>
        </p:nvSpPr>
        <p:spPr/>
        <p:txBody>
          <a:bodyPr/>
          <a:lstStyle/>
          <a:p>
            <a:fld id="{7FD58A24-02ED-44FB-AC68-1668EE52CC09}" type="slidenum">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9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9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9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9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7" name="PlaceHolder 6"/>
          <p:cNvSpPr>
            <a:spLocks noGrp="1"/>
          </p:cNvSpPr>
          <p:nvPr>
            <p:ph type="sldNum" idx="13"/>
          </p:nvPr>
        </p:nvSpPr>
        <p:spPr/>
        <p:txBody>
          <a:bodyPr/>
          <a:lstStyle/>
          <a:p>
            <a:fld id="{B91CE7B1-051C-4D8F-80A4-56242F857EE4}"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cs-CZ" sz="32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C3181279-B434-44FC-849B-A451823A3665}"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9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9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20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20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20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20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9" name="PlaceHolder 8"/>
          <p:cNvSpPr>
            <a:spLocks noGrp="1"/>
          </p:cNvSpPr>
          <p:nvPr>
            <p:ph type="sldNum" idx="13"/>
          </p:nvPr>
        </p:nvSpPr>
        <p:spPr/>
        <p:txBody>
          <a:bodyPr/>
          <a:lstStyle/>
          <a:p>
            <a:fld id="{CB12921D-6021-4D82-81CD-9B59F5EBED0B}"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6A49A09F-C03D-4B82-8CF6-273C26D0BAAA}"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65124E30-2AE0-4392-B5AA-DB0F814D0D88}"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cs-CZ" sz="1800" b="0" strike="noStrike" spc="-1">
              <a:solidFill>
                <a:schemeClr val="dk1"/>
              </a:solidFill>
              <a:latin typeface="Calibri"/>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cs-CZ" sz="2800" b="0" strike="noStrike" spc="-1">
              <a:solidFill>
                <a:schemeClr val="dk1"/>
              </a:solidFill>
              <a:latin typeface="Univers Com 45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7F2667CB-CC14-441E-AF78-D05A6D350E36}"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indent="0" algn="ctr" defTabSz="914400">
              <a:lnSpc>
                <a:spcPct val="90000"/>
              </a:lnSpc>
              <a:buNone/>
            </a:pPr>
            <a:r>
              <a:rPr lang="cs-CZ" sz="6000" b="0" strike="noStrike" spc="-1">
                <a:solidFill>
                  <a:schemeClr val="dk1"/>
                </a:solidFill>
                <a:latin typeface="Univers Com 45 Light"/>
              </a:rPr>
              <a:t>Kliknutím lze upravit styl.</a:t>
            </a:r>
            <a:endParaRPr lang="cs-CZ" sz="6000" b="0" strike="noStrike" spc="-1">
              <a:solidFill>
                <a:schemeClr val="dk1"/>
              </a:solidFill>
              <a:latin typeface="Calibri"/>
            </a:endParaRPr>
          </a:p>
        </p:txBody>
      </p:sp>
      <p:sp>
        <p:nvSpPr>
          <p:cNvPr id="6"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lang="cs-CZ" sz="1200" b="0" strike="noStrike" spc="-1">
                <a:solidFill>
                  <a:schemeClr val="dk1">
                    <a:tint val="75000"/>
                  </a:schemeClr>
                </a:solidFill>
                <a:latin typeface="Univers Com 45 Light"/>
              </a:defRPr>
            </a:lvl1pPr>
          </a:lstStyle>
          <a:p>
            <a:pPr indent="0" defTabSz="914400">
              <a:lnSpc>
                <a:spcPct val="100000"/>
              </a:lnSpc>
              <a:buNone/>
            </a:pPr>
            <a:r>
              <a:rPr lang="cs-CZ" sz="1200" b="0" strike="noStrike" spc="-1">
                <a:solidFill>
                  <a:schemeClr val="dk1">
                    <a:tint val="75000"/>
                  </a:schemeClr>
                </a:solidFill>
                <a:latin typeface="Univers Com 45 Light"/>
              </a:rPr>
              <a:t>&lt;date/time&gt;</a:t>
            </a:r>
            <a:endParaRPr lang="cs-CZ" sz="1200" b="0" strike="noStrike" spc="-1">
              <a:solidFill>
                <a:srgbClr val="000000"/>
              </a:solidFill>
              <a:latin typeface="Calibri"/>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lang="cs-CZ" sz="1400" b="0" strike="noStrike" spc="-1">
                <a:solidFill>
                  <a:srgbClr val="000000"/>
                </a:solidFill>
                <a:latin typeface="Calibri"/>
              </a:defRPr>
            </a:lvl1pPr>
          </a:lstStyle>
          <a:p>
            <a:pPr indent="0" algn="ctr">
              <a:buNone/>
            </a:pPr>
            <a:r>
              <a:rPr lang="cs-CZ" sz="1400" b="0" strike="noStrike" spc="-1">
                <a:solidFill>
                  <a:srgbClr val="000000"/>
                </a:solidFill>
                <a:latin typeface="Calibri"/>
              </a:rPr>
              <a:t>&lt;footer&gt;</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lang="cs-CZ" sz="1200" b="0" strike="noStrike" spc="-1">
                <a:solidFill>
                  <a:schemeClr val="dk1">
                    <a:tint val="75000"/>
                  </a:schemeClr>
                </a:solidFill>
                <a:latin typeface="Univers Com 45 Light"/>
              </a:defRPr>
            </a:lvl1pPr>
          </a:lstStyle>
          <a:p>
            <a:pPr indent="0" algn="r" defTabSz="914400">
              <a:lnSpc>
                <a:spcPct val="100000"/>
              </a:lnSpc>
              <a:buNone/>
            </a:pPr>
            <a:fld id="{5340D9F9-F1AC-4F4E-8EE7-0A74774A4642}" type="slidenum">
              <a:rPr lang="cs-CZ" sz="1200" b="0" strike="noStrike" spc="-1">
                <a:solidFill>
                  <a:schemeClr val="dk1">
                    <a:tint val="75000"/>
                  </a:schemeClr>
                </a:solidFill>
                <a:latin typeface="Univers Com 45 Light"/>
              </a:rPr>
              <a:t>‹#›</a:t>
            </a:fld>
            <a:endParaRPr lang="cs-CZ" sz="1200" b="0" strike="noStrike" spc="-1">
              <a:solidFill>
                <a:srgbClr val="000000"/>
              </a:solidFill>
              <a:latin typeface="Calibri"/>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cs-CZ" sz="2800" b="0" strike="noStrike" spc="-1">
                <a:solidFill>
                  <a:schemeClr val="dk1"/>
                </a:solidFill>
                <a:latin typeface="Univers Com 45 Light"/>
              </a:rPr>
              <a:t>Click to edit the outline text format</a:t>
            </a:r>
          </a:p>
          <a:p>
            <a:pPr marL="864000" lvl="1" indent="-324000">
              <a:lnSpc>
                <a:spcPct val="90000"/>
              </a:lnSpc>
              <a:spcBef>
                <a:spcPts val="1134"/>
              </a:spcBef>
              <a:buClr>
                <a:srgbClr val="000000"/>
              </a:buClr>
              <a:buSzPct val="75000"/>
              <a:buFont typeface="Symbol" charset="2"/>
              <a:buChar char=""/>
            </a:pPr>
            <a:r>
              <a:rPr lang="cs-CZ" sz="2000" b="0" strike="noStrike" spc="-1">
                <a:solidFill>
                  <a:schemeClr val="dk1"/>
                </a:solidFill>
                <a:latin typeface="Univers Com 45 Light"/>
              </a:rPr>
              <a:t>Second Outline Level</a:t>
            </a:r>
          </a:p>
          <a:p>
            <a:pPr marL="1296000" lvl="2" indent="-288000">
              <a:lnSpc>
                <a:spcPct val="90000"/>
              </a:lnSpc>
              <a:spcBef>
                <a:spcPts val="850"/>
              </a:spcBef>
              <a:buClr>
                <a:srgbClr val="000000"/>
              </a:buClr>
              <a:buSzPct val="45000"/>
              <a:buFont typeface="Wingdings" charset="2"/>
              <a:buChar char=""/>
            </a:pPr>
            <a:r>
              <a:rPr lang="cs-CZ" sz="1800" b="0" strike="noStrike" spc="-1">
                <a:solidFill>
                  <a:schemeClr val="dk1"/>
                </a:solidFill>
                <a:latin typeface="Univers Com 45 Light"/>
              </a:rPr>
              <a:t>Third Outline Level</a:t>
            </a:r>
          </a:p>
          <a:p>
            <a:pPr marL="1728000" lvl="3" indent="-216000">
              <a:lnSpc>
                <a:spcPct val="90000"/>
              </a:lnSpc>
              <a:spcBef>
                <a:spcPts val="567"/>
              </a:spcBef>
              <a:buClr>
                <a:srgbClr val="000000"/>
              </a:buClr>
              <a:buSzPct val="75000"/>
              <a:buFont typeface="Symbol" charset="2"/>
              <a:buChar char=""/>
            </a:pPr>
            <a:r>
              <a:rPr lang="cs-CZ" sz="1800" b="0" strike="noStrike" spc="-1">
                <a:solidFill>
                  <a:schemeClr val="dk1"/>
                </a:solidFill>
                <a:latin typeface="Univers Com 45 Light"/>
              </a:rPr>
              <a:t>Fourth Outline Level</a:t>
            </a:r>
          </a:p>
          <a:p>
            <a:pPr marL="2160000" lvl="4" indent="-216000">
              <a:lnSpc>
                <a:spcPct val="90000"/>
              </a:lnSpc>
              <a:spcBef>
                <a:spcPts val="283"/>
              </a:spcBef>
              <a:buClr>
                <a:srgbClr val="000000"/>
              </a:buClr>
              <a:buSzPct val="45000"/>
              <a:buFont typeface="Wingdings" charset="2"/>
              <a:buChar char=""/>
            </a:pPr>
            <a:r>
              <a:rPr lang="cs-CZ" sz="2000" b="0" strike="noStrike" spc="-1">
                <a:solidFill>
                  <a:schemeClr val="dk1"/>
                </a:solidFill>
                <a:latin typeface="Univers Com 45 Light"/>
              </a:rPr>
              <a:t>Fifth Outline Level</a:t>
            </a:r>
          </a:p>
          <a:p>
            <a:pPr marL="2592000" lvl="5" indent="-216000">
              <a:lnSpc>
                <a:spcPct val="90000"/>
              </a:lnSpc>
              <a:spcBef>
                <a:spcPts val="283"/>
              </a:spcBef>
              <a:buClr>
                <a:srgbClr val="000000"/>
              </a:buClr>
              <a:buSzPct val="45000"/>
              <a:buFont typeface="Wingdings" charset="2"/>
              <a:buChar char=""/>
            </a:pPr>
            <a:r>
              <a:rPr lang="cs-CZ" sz="2000" b="0" strike="noStrike" spc="-1">
                <a:solidFill>
                  <a:schemeClr val="dk1"/>
                </a:solidFill>
                <a:latin typeface="Univers Com 45 Light"/>
              </a:rPr>
              <a:t>Sixth Outline Level</a:t>
            </a:r>
          </a:p>
          <a:p>
            <a:pPr marL="3024000" lvl="6" indent="-216000">
              <a:lnSpc>
                <a:spcPct val="90000"/>
              </a:lnSpc>
              <a:spcBef>
                <a:spcPts val="283"/>
              </a:spcBef>
              <a:buClr>
                <a:srgbClr val="000000"/>
              </a:buClr>
              <a:buSzPct val="45000"/>
              <a:buFont typeface="Wingdings" charset="2"/>
              <a:buChar char=""/>
            </a:pPr>
            <a:r>
              <a:rPr lang="cs-CZ" sz="2000" b="0" strike="noStrike" spc="-1">
                <a:solidFill>
                  <a:schemeClr val="dk1"/>
                </a:solidFill>
                <a:latin typeface="Univers Com 45 Light"/>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defTabSz="914400">
              <a:lnSpc>
                <a:spcPct val="90000"/>
              </a:lnSpc>
              <a:buNone/>
            </a:pPr>
            <a:r>
              <a:rPr lang="cs-CZ" sz="4400" b="0" strike="noStrike" spc="-1">
                <a:solidFill>
                  <a:schemeClr val="dk1"/>
                </a:solidFill>
                <a:latin typeface="Univers Com 45 Light"/>
              </a:rPr>
              <a:t>Kliknutím lze upravit styl.</a:t>
            </a:r>
            <a:endParaRPr lang="cs-CZ" sz="4400" b="0" strike="noStrike" spc="-1">
              <a:solidFill>
                <a:schemeClr val="dk1"/>
              </a:solidFill>
              <a:latin typeface="Calibri"/>
            </a:endParaRPr>
          </a:p>
        </p:txBody>
      </p:sp>
      <p:sp>
        <p:nvSpPr>
          <p:cNvPr id="42" name="PlaceHolder 2"/>
          <p:cNvSpPr>
            <a:spLocks noGrp="1"/>
          </p:cNvSpPr>
          <p:nvPr>
            <p:ph type="body"/>
          </p:nvPr>
        </p:nvSpPr>
        <p:spPr>
          <a:xfrm>
            <a:off x="838080" y="1825560"/>
            <a:ext cx="10515240" cy="4350960"/>
          </a:xfrm>
          <a:prstGeom prst="rect">
            <a:avLst/>
          </a:prstGeom>
          <a:noFill/>
          <a:ln w="0">
            <a:noFill/>
          </a:ln>
        </p:spPr>
        <p:txBody>
          <a:bodyPr anchor="t">
            <a:noAutofit/>
          </a:bodyPr>
          <a:lstStyle/>
          <a:p>
            <a:pPr marL="228600" indent="-228600" defTabSz="914400">
              <a:lnSpc>
                <a:spcPct val="90000"/>
              </a:lnSpc>
              <a:spcBef>
                <a:spcPts val="1001"/>
              </a:spcBef>
              <a:buClr>
                <a:srgbClr val="000000"/>
              </a:buClr>
              <a:buFont typeface="Arial"/>
              <a:buChar char="•"/>
            </a:pPr>
            <a:r>
              <a:rPr lang="cs-CZ" sz="2800" b="0" strike="noStrike" spc="-1">
                <a:solidFill>
                  <a:schemeClr val="dk1"/>
                </a:solidFill>
                <a:latin typeface="Univers Com 45 Light"/>
              </a:rPr>
              <a:t>Kliknutím lze upravit styly předlohy textu.</a:t>
            </a:r>
          </a:p>
          <a:p>
            <a:pPr marL="685800" lvl="1" indent="-228600" defTabSz="914400">
              <a:lnSpc>
                <a:spcPct val="90000"/>
              </a:lnSpc>
              <a:spcBef>
                <a:spcPts val="499"/>
              </a:spcBef>
              <a:buClr>
                <a:srgbClr val="000000"/>
              </a:buClr>
              <a:buFont typeface="Arial"/>
              <a:buChar char="•"/>
            </a:pPr>
            <a:r>
              <a:rPr lang="cs-CZ" sz="2400" b="0" strike="noStrike" spc="-1">
                <a:solidFill>
                  <a:schemeClr val="dk1"/>
                </a:solidFill>
                <a:latin typeface="Univers Com 45 Light"/>
              </a:rPr>
              <a:t>Druhá úroveň</a:t>
            </a:r>
          </a:p>
          <a:p>
            <a:pPr marL="1143000" lvl="2" indent="-228600" defTabSz="914400">
              <a:lnSpc>
                <a:spcPct val="90000"/>
              </a:lnSpc>
              <a:spcBef>
                <a:spcPts val="499"/>
              </a:spcBef>
              <a:buClr>
                <a:srgbClr val="000000"/>
              </a:buClr>
              <a:buFont typeface="Arial"/>
              <a:buChar char="•"/>
            </a:pPr>
            <a:r>
              <a:rPr lang="cs-CZ" sz="2000" b="0" strike="noStrike" spc="-1">
                <a:solidFill>
                  <a:schemeClr val="dk1"/>
                </a:solidFill>
                <a:latin typeface="Univers Com 45 Light"/>
              </a:rPr>
              <a:t>Třetí úroveň</a:t>
            </a:r>
          </a:p>
          <a:p>
            <a:pPr marL="1600200" lvl="3" indent="-228600" defTabSz="914400">
              <a:lnSpc>
                <a:spcPct val="90000"/>
              </a:lnSpc>
              <a:spcBef>
                <a:spcPts val="499"/>
              </a:spcBef>
              <a:buClr>
                <a:srgbClr val="000000"/>
              </a:buClr>
              <a:buFont typeface="Arial"/>
              <a:buChar char="•"/>
            </a:pPr>
            <a:r>
              <a:rPr lang="cs-CZ" sz="1800" b="0" strike="noStrike" spc="-1">
                <a:solidFill>
                  <a:schemeClr val="dk1"/>
                </a:solidFill>
                <a:latin typeface="Univers Com 45 Light"/>
              </a:rPr>
              <a:t>Čtvrtá úroveň</a:t>
            </a:r>
          </a:p>
          <a:p>
            <a:pPr marL="2057400" lvl="4" indent="-228600" defTabSz="914400">
              <a:lnSpc>
                <a:spcPct val="90000"/>
              </a:lnSpc>
              <a:spcBef>
                <a:spcPts val="499"/>
              </a:spcBef>
              <a:buClr>
                <a:srgbClr val="000000"/>
              </a:buClr>
              <a:buFont typeface="Arial"/>
              <a:buChar char="•"/>
            </a:pPr>
            <a:r>
              <a:rPr lang="cs-CZ" sz="1800" b="0" strike="noStrike" spc="-1">
                <a:solidFill>
                  <a:schemeClr val="dk1"/>
                </a:solidFill>
                <a:latin typeface="Univers Com 45 Light"/>
              </a:rPr>
              <a:t>Pátá úroveň</a:t>
            </a:r>
          </a:p>
        </p:txBody>
      </p:sp>
      <p:sp>
        <p:nvSpPr>
          <p:cNvPr id="43" name="PlaceHolder 3"/>
          <p:cNvSpPr>
            <a:spLocks noGrp="1"/>
          </p:cNvSpPr>
          <p:nvPr>
            <p:ph type="dt" idx="4"/>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lang="cs-CZ" sz="1200" b="0" strike="noStrike" spc="-1">
                <a:solidFill>
                  <a:schemeClr val="dk1">
                    <a:tint val="75000"/>
                  </a:schemeClr>
                </a:solidFill>
                <a:latin typeface="Univers Com 45 Light"/>
              </a:defRPr>
            </a:lvl1pPr>
          </a:lstStyle>
          <a:p>
            <a:pPr indent="0" defTabSz="914400">
              <a:lnSpc>
                <a:spcPct val="100000"/>
              </a:lnSpc>
              <a:buNone/>
            </a:pPr>
            <a:r>
              <a:rPr lang="cs-CZ" sz="1200" b="0" strike="noStrike" spc="-1">
                <a:solidFill>
                  <a:schemeClr val="dk1">
                    <a:tint val="75000"/>
                  </a:schemeClr>
                </a:solidFill>
                <a:latin typeface="Univers Com 45 Light"/>
              </a:rPr>
              <a:t>&lt;date/time&gt;</a:t>
            </a:r>
            <a:endParaRPr lang="cs-CZ" sz="1200" b="0" strike="noStrike" spc="-1">
              <a:solidFill>
                <a:srgbClr val="000000"/>
              </a:solidFill>
              <a:latin typeface="Calibri"/>
            </a:endParaRPr>
          </a:p>
        </p:txBody>
      </p:sp>
      <p:sp>
        <p:nvSpPr>
          <p:cNvPr id="44" name="PlaceHolder 4"/>
          <p:cNvSpPr>
            <a:spLocks noGrp="1"/>
          </p:cNvSpPr>
          <p:nvPr>
            <p:ph type="ftr" idx="5"/>
          </p:nvPr>
        </p:nvSpPr>
        <p:spPr>
          <a:xfrm>
            <a:off x="4038480" y="6356520"/>
            <a:ext cx="4114440" cy="364680"/>
          </a:xfrm>
          <a:prstGeom prst="rect">
            <a:avLst/>
          </a:prstGeom>
          <a:noFill/>
          <a:ln w="0">
            <a:noFill/>
          </a:ln>
        </p:spPr>
        <p:txBody>
          <a:bodyPr anchor="ctr">
            <a:noAutofit/>
          </a:bodyPr>
          <a:lstStyle>
            <a:lvl1pPr indent="0" algn="ctr">
              <a:buNone/>
              <a:defRPr lang="cs-CZ" sz="1400" b="0" strike="noStrike" spc="-1">
                <a:solidFill>
                  <a:srgbClr val="000000"/>
                </a:solidFill>
                <a:latin typeface="Calibri"/>
              </a:defRPr>
            </a:lvl1pPr>
          </a:lstStyle>
          <a:p>
            <a:pPr indent="0" algn="ctr">
              <a:buNone/>
            </a:pPr>
            <a:r>
              <a:rPr lang="cs-CZ" sz="1400" b="0" strike="noStrike" spc="-1">
                <a:solidFill>
                  <a:srgbClr val="000000"/>
                </a:solidFill>
                <a:latin typeface="Calibri"/>
              </a:rPr>
              <a:t>&lt;footer&gt;</a:t>
            </a:r>
          </a:p>
        </p:txBody>
      </p:sp>
      <p:sp>
        <p:nvSpPr>
          <p:cNvPr id="45" name="PlaceHolder 5"/>
          <p:cNvSpPr>
            <a:spLocks noGrp="1"/>
          </p:cNvSpPr>
          <p:nvPr>
            <p:ph type="sldNum" idx="6"/>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lang="cs-CZ" sz="1200" b="0" strike="noStrike" spc="-1">
                <a:solidFill>
                  <a:schemeClr val="dk1">
                    <a:tint val="75000"/>
                  </a:schemeClr>
                </a:solidFill>
                <a:latin typeface="Univers Com 45 Light"/>
              </a:defRPr>
            </a:lvl1pPr>
          </a:lstStyle>
          <a:p>
            <a:pPr indent="0" algn="r" defTabSz="914400">
              <a:lnSpc>
                <a:spcPct val="100000"/>
              </a:lnSpc>
              <a:buNone/>
            </a:pPr>
            <a:fld id="{1440913A-BD29-4839-8036-32A5BD33ABB7}" type="slidenum">
              <a:rPr lang="cs-CZ" sz="1200" b="0" strike="noStrike" spc="-1">
                <a:solidFill>
                  <a:schemeClr val="dk1">
                    <a:tint val="75000"/>
                  </a:schemeClr>
                </a:solidFill>
                <a:latin typeface="Univers Com 45 Light"/>
              </a:rPr>
              <a:t>‹#›</a:t>
            </a:fld>
            <a:endParaRPr lang="cs-CZ" sz="12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defTabSz="914400">
              <a:lnSpc>
                <a:spcPct val="90000"/>
              </a:lnSpc>
              <a:buNone/>
            </a:pPr>
            <a:r>
              <a:rPr lang="cs-CZ" sz="4400" b="0" strike="noStrike" spc="-1">
                <a:solidFill>
                  <a:schemeClr val="dk1"/>
                </a:solidFill>
                <a:latin typeface="Univers Com 45 Light"/>
              </a:rPr>
              <a:t>Kliknutím lze upravit styl.</a:t>
            </a:r>
            <a:endParaRPr lang="cs-CZ" sz="4400" b="0" strike="noStrike" spc="-1">
              <a:solidFill>
                <a:schemeClr val="dk1"/>
              </a:solidFill>
              <a:latin typeface="Calibri"/>
            </a:endParaRPr>
          </a:p>
        </p:txBody>
      </p:sp>
      <p:sp>
        <p:nvSpPr>
          <p:cNvPr id="83" name="PlaceHolder 2"/>
          <p:cNvSpPr>
            <a:spLocks noGrp="1"/>
          </p:cNvSpPr>
          <p:nvPr>
            <p:ph type="body"/>
          </p:nvPr>
        </p:nvSpPr>
        <p:spPr>
          <a:xfrm>
            <a:off x="838080" y="1825560"/>
            <a:ext cx="5181120" cy="4350960"/>
          </a:xfrm>
          <a:prstGeom prst="rect">
            <a:avLst/>
          </a:prstGeom>
          <a:noFill/>
          <a:ln w="0">
            <a:noFill/>
          </a:ln>
        </p:spPr>
        <p:txBody>
          <a:bodyPr anchor="t">
            <a:noAutofit/>
          </a:bodyPr>
          <a:lstStyle/>
          <a:p>
            <a:pPr marL="228600" indent="-228600" defTabSz="914400">
              <a:lnSpc>
                <a:spcPct val="90000"/>
              </a:lnSpc>
              <a:spcBef>
                <a:spcPts val="1001"/>
              </a:spcBef>
              <a:buClr>
                <a:srgbClr val="000000"/>
              </a:buClr>
              <a:buFont typeface="Arial"/>
              <a:buChar char="•"/>
            </a:pPr>
            <a:r>
              <a:rPr lang="cs-CZ" sz="2800" b="0" strike="noStrike" spc="-1">
                <a:solidFill>
                  <a:schemeClr val="dk1"/>
                </a:solidFill>
                <a:latin typeface="Univers Com 45 Light"/>
              </a:rPr>
              <a:t>Kliknutím lze upravit styly předlohy textu.</a:t>
            </a:r>
          </a:p>
          <a:p>
            <a:pPr marL="685800" lvl="1" indent="-228600" defTabSz="914400">
              <a:lnSpc>
                <a:spcPct val="90000"/>
              </a:lnSpc>
              <a:spcBef>
                <a:spcPts val="499"/>
              </a:spcBef>
              <a:buClr>
                <a:srgbClr val="000000"/>
              </a:buClr>
              <a:buFont typeface="Arial"/>
              <a:buChar char="•"/>
            </a:pPr>
            <a:r>
              <a:rPr lang="cs-CZ" sz="2400" b="0" strike="noStrike" spc="-1">
                <a:solidFill>
                  <a:schemeClr val="dk1"/>
                </a:solidFill>
                <a:latin typeface="Univers Com 45 Light"/>
              </a:rPr>
              <a:t>Druhá úroveň</a:t>
            </a:r>
          </a:p>
          <a:p>
            <a:pPr marL="1143000" lvl="2" indent="-228600" defTabSz="914400">
              <a:lnSpc>
                <a:spcPct val="90000"/>
              </a:lnSpc>
              <a:spcBef>
                <a:spcPts val="499"/>
              </a:spcBef>
              <a:buClr>
                <a:srgbClr val="000000"/>
              </a:buClr>
              <a:buFont typeface="Arial"/>
              <a:buChar char="•"/>
            </a:pPr>
            <a:r>
              <a:rPr lang="cs-CZ" sz="2000" b="0" strike="noStrike" spc="-1">
                <a:solidFill>
                  <a:schemeClr val="dk1"/>
                </a:solidFill>
                <a:latin typeface="Univers Com 45 Light"/>
              </a:rPr>
              <a:t>Třetí úroveň</a:t>
            </a:r>
          </a:p>
          <a:p>
            <a:pPr marL="1600200" lvl="3" indent="-228600" defTabSz="914400">
              <a:lnSpc>
                <a:spcPct val="90000"/>
              </a:lnSpc>
              <a:spcBef>
                <a:spcPts val="499"/>
              </a:spcBef>
              <a:buClr>
                <a:srgbClr val="000000"/>
              </a:buClr>
              <a:buFont typeface="Arial"/>
              <a:buChar char="•"/>
            </a:pPr>
            <a:r>
              <a:rPr lang="cs-CZ" sz="1800" b="0" strike="noStrike" spc="-1">
                <a:solidFill>
                  <a:schemeClr val="dk1"/>
                </a:solidFill>
                <a:latin typeface="Univers Com 45 Light"/>
              </a:rPr>
              <a:t>Čtvrtá úroveň</a:t>
            </a:r>
          </a:p>
          <a:p>
            <a:pPr marL="2057400" lvl="4" indent="-228600" defTabSz="914400">
              <a:lnSpc>
                <a:spcPct val="90000"/>
              </a:lnSpc>
              <a:spcBef>
                <a:spcPts val="499"/>
              </a:spcBef>
              <a:buClr>
                <a:srgbClr val="000000"/>
              </a:buClr>
              <a:buFont typeface="Arial"/>
              <a:buChar char="•"/>
            </a:pPr>
            <a:r>
              <a:rPr lang="cs-CZ" sz="1800" b="0" strike="noStrike" spc="-1">
                <a:solidFill>
                  <a:schemeClr val="dk1"/>
                </a:solidFill>
                <a:latin typeface="Univers Com 45 Light"/>
              </a:rPr>
              <a:t>Pátá úroveň</a:t>
            </a:r>
          </a:p>
        </p:txBody>
      </p:sp>
      <p:sp>
        <p:nvSpPr>
          <p:cNvPr id="84" name="PlaceHolder 3"/>
          <p:cNvSpPr>
            <a:spLocks noGrp="1"/>
          </p:cNvSpPr>
          <p:nvPr>
            <p:ph type="body"/>
          </p:nvPr>
        </p:nvSpPr>
        <p:spPr>
          <a:xfrm>
            <a:off x="6172200" y="1825560"/>
            <a:ext cx="5181120" cy="4350960"/>
          </a:xfrm>
          <a:prstGeom prst="rect">
            <a:avLst/>
          </a:prstGeom>
          <a:noFill/>
          <a:ln w="0">
            <a:noFill/>
          </a:ln>
        </p:spPr>
        <p:txBody>
          <a:bodyPr anchor="t">
            <a:noAutofit/>
          </a:bodyPr>
          <a:lstStyle/>
          <a:p>
            <a:pPr marL="228600" indent="-228600" defTabSz="914400">
              <a:lnSpc>
                <a:spcPct val="90000"/>
              </a:lnSpc>
              <a:spcBef>
                <a:spcPts val="1001"/>
              </a:spcBef>
              <a:buClr>
                <a:srgbClr val="000000"/>
              </a:buClr>
              <a:buFont typeface="Arial"/>
              <a:buChar char="•"/>
            </a:pPr>
            <a:r>
              <a:rPr lang="cs-CZ" sz="2800" b="0" strike="noStrike" spc="-1">
                <a:solidFill>
                  <a:schemeClr val="dk1"/>
                </a:solidFill>
                <a:latin typeface="Univers Com 45 Light"/>
              </a:rPr>
              <a:t>Kliknutím lze upravit styly předlohy textu.</a:t>
            </a:r>
          </a:p>
          <a:p>
            <a:pPr marL="685800" lvl="1" indent="-228600" defTabSz="914400">
              <a:lnSpc>
                <a:spcPct val="90000"/>
              </a:lnSpc>
              <a:spcBef>
                <a:spcPts val="499"/>
              </a:spcBef>
              <a:buClr>
                <a:srgbClr val="000000"/>
              </a:buClr>
              <a:buFont typeface="Arial"/>
              <a:buChar char="•"/>
            </a:pPr>
            <a:r>
              <a:rPr lang="cs-CZ" sz="2400" b="0" strike="noStrike" spc="-1">
                <a:solidFill>
                  <a:schemeClr val="dk1"/>
                </a:solidFill>
                <a:latin typeface="Univers Com 45 Light"/>
              </a:rPr>
              <a:t>Druhá úroveň</a:t>
            </a:r>
          </a:p>
          <a:p>
            <a:pPr marL="1143000" lvl="2" indent="-228600" defTabSz="914400">
              <a:lnSpc>
                <a:spcPct val="90000"/>
              </a:lnSpc>
              <a:spcBef>
                <a:spcPts val="499"/>
              </a:spcBef>
              <a:buClr>
                <a:srgbClr val="000000"/>
              </a:buClr>
              <a:buFont typeface="Arial"/>
              <a:buChar char="•"/>
            </a:pPr>
            <a:r>
              <a:rPr lang="cs-CZ" sz="2000" b="0" strike="noStrike" spc="-1">
                <a:solidFill>
                  <a:schemeClr val="dk1"/>
                </a:solidFill>
                <a:latin typeface="Univers Com 45 Light"/>
              </a:rPr>
              <a:t>Třetí úroveň</a:t>
            </a:r>
          </a:p>
          <a:p>
            <a:pPr marL="1600200" lvl="3" indent="-228600" defTabSz="914400">
              <a:lnSpc>
                <a:spcPct val="90000"/>
              </a:lnSpc>
              <a:spcBef>
                <a:spcPts val="499"/>
              </a:spcBef>
              <a:buClr>
                <a:srgbClr val="000000"/>
              </a:buClr>
              <a:buFont typeface="Arial"/>
              <a:buChar char="•"/>
            </a:pPr>
            <a:r>
              <a:rPr lang="cs-CZ" sz="1800" b="0" strike="noStrike" spc="-1">
                <a:solidFill>
                  <a:schemeClr val="dk1"/>
                </a:solidFill>
                <a:latin typeface="Univers Com 45 Light"/>
              </a:rPr>
              <a:t>Čtvrtá úroveň</a:t>
            </a:r>
          </a:p>
          <a:p>
            <a:pPr marL="2057400" lvl="4" indent="-228600" defTabSz="914400">
              <a:lnSpc>
                <a:spcPct val="90000"/>
              </a:lnSpc>
              <a:spcBef>
                <a:spcPts val="499"/>
              </a:spcBef>
              <a:buClr>
                <a:srgbClr val="000000"/>
              </a:buClr>
              <a:buFont typeface="Arial"/>
              <a:buChar char="•"/>
            </a:pPr>
            <a:r>
              <a:rPr lang="cs-CZ" sz="1800" b="0" strike="noStrike" spc="-1">
                <a:solidFill>
                  <a:schemeClr val="dk1"/>
                </a:solidFill>
                <a:latin typeface="Univers Com 45 Light"/>
              </a:rPr>
              <a:t>Pátá úroveň</a:t>
            </a:r>
          </a:p>
        </p:txBody>
      </p:sp>
      <p:sp>
        <p:nvSpPr>
          <p:cNvPr id="85" name="PlaceHolder 4"/>
          <p:cNvSpPr>
            <a:spLocks noGrp="1"/>
          </p:cNvSpPr>
          <p:nvPr>
            <p:ph type="dt" idx="7"/>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lang="cs-CZ" sz="1200" b="0" strike="noStrike" spc="-1">
                <a:solidFill>
                  <a:schemeClr val="dk1">
                    <a:tint val="75000"/>
                  </a:schemeClr>
                </a:solidFill>
                <a:latin typeface="Univers Com 45 Light"/>
              </a:defRPr>
            </a:lvl1pPr>
          </a:lstStyle>
          <a:p>
            <a:pPr indent="0" defTabSz="914400">
              <a:lnSpc>
                <a:spcPct val="100000"/>
              </a:lnSpc>
              <a:buNone/>
            </a:pPr>
            <a:r>
              <a:rPr lang="cs-CZ" sz="1200" b="0" strike="noStrike" spc="-1">
                <a:solidFill>
                  <a:schemeClr val="dk1">
                    <a:tint val="75000"/>
                  </a:schemeClr>
                </a:solidFill>
                <a:latin typeface="Univers Com 45 Light"/>
              </a:rPr>
              <a:t>&lt;date/time&gt;</a:t>
            </a:r>
            <a:endParaRPr lang="cs-CZ" sz="1200" b="0" strike="noStrike" spc="-1">
              <a:solidFill>
                <a:srgbClr val="000000"/>
              </a:solidFill>
              <a:latin typeface="Calibri"/>
            </a:endParaRPr>
          </a:p>
        </p:txBody>
      </p:sp>
      <p:sp>
        <p:nvSpPr>
          <p:cNvPr id="86" name="PlaceHolder 5"/>
          <p:cNvSpPr>
            <a:spLocks noGrp="1"/>
          </p:cNvSpPr>
          <p:nvPr>
            <p:ph type="ftr" idx="8"/>
          </p:nvPr>
        </p:nvSpPr>
        <p:spPr>
          <a:xfrm>
            <a:off x="4038480" y="6356520"/>
            <a:ext cx="4114440" cy="364680"/>
          </a:xfrm>
          <a:prstGeom prst="rect">
            <a:avLst/>
          </a:prstGeom>
          <a:noFill/>
          <a:ln w="0">
            <a:noFill/>
          </a:ln>
        </p:spPr>
        <p:txBody>
          <a:bodyPr anchor="ctr">
            <a:noAutofit/>
          </a:bodyPr>
          <a:lstStyle>
            <a:lvl1pPr indent="0" algn="ctr">
              <a:buNone/>
              <a:defRPr lang="cs-CZ" sz="1400" b="0" strike="noStrike" spc="-1">
                <a:solidFill>
                  <a:srgbClr val="000000"/>
                </a:solidFill>
                <a:latin typeface="Calibri"/>
              </a:defRPr>
            </a:lvl1pPr>
          </a:lstStyle>
          <a:p>
            <a:pPr indent="0" algn="ctr">
              <a:buNone/>
            </a:pPr>
            <a:r>
              <a:rPr lang="cs-CZ" sz="1400" b="0" strike="noStrike" spc="-1">
                <a:solidFill>
                  <a:srgbClr val="000000"/>
                </a:solidFill>
                <a:latin typeface="Calibri"/>
              </a:rPr>
              <a:t>&lt;footer&gt;</a:t>
            </a:r>
          </a:p>
        </p:txBody>
      </p:sp>
      <p:sp>
        <p:nvSpPr>
          <p:cNvPr id="87" name="PlaceHolder 6"/>
          <p:cNvSpPr>
            <a:spLocks noGrp="1"/>
          </p:cNvSpPr>
          <p:nvPr>
            <p:ph type="sldNum" idx="9"/>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lang="cs-CZ" sz="1200" b="0" strike="noStrike" spc="-1">
                <a:solidFill>
                  <a:schemeClr val="dk1">
                    <a:tint val="75000"/>
                  </a:schemeClr>
                </a:solidFill>
                <a:latin typeface="Univers Com 45 Light"/>
              </a:defRPr>
            </a:lvl1pPr>
          </a:lstStyle>
          <a:p>
            <a:pPr indent="0" algn="r" defTabSz="914400">
              <a:lnSpc>
                <a:spcPct val="100000"/>
              </a:lnSpc>
              <a:buNone/>
            </a:pPr>
            <a:fld id="{1B6F7678-3281-4EE6-A330-31C3A8F19E64}" type="slidenum">
              <a:rPr lang="cs-CZ" sz="1200" b="0" strike="noStrike" spc="-1">
                <a:solidFill>
                  <a:schemeClr val="dk1">
                    <a:tint val="75000"/>
                  </a:schemeClr>
                </a:solidFill>
                <a:latin typeface="Univers Com 45 Light"/>
              </a:rPr>
              <a:t>‹#›</a:t>
            </a:fld>
            <a:endParaRPr lang="cs-CZ" sz="12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 name="PlaceHolder 1"/>
          <p:cNvSpPr>
            <a:spLocks noGrp="1"/>
          </p:cNvSpPr>
          <p:nvPr>
            <p:ph type="dt" idx="10"/>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lang="cs-CZ" sz="1200" b="0" strike="noStrike" spc="-1">
                <a:solidFill>
                  <a:schemeClr val="dk1">
                    <a:tint val="75000"/>
                  </a:schemeClr>
                </a:solidFill>
                <a:latin typeface="Univers Com 45 Light"/>
              </a:defRPr>
            </a:lvl1pPr>
          </a:lstStyle>
          <a:p>
            <a:pPr indent="0" defTabSz="914400">
              <a:lnSpc>
                <a:spcPct val="100000"/>
              </a:lnSpc>
              <a:buNone/>
            </a:pPr>
            <a:r>
              <a:rPr lang="cs-CZ" sz="1200" b="0" strike="noStrike" spc="-1">
                <a:solidFill>
                  <a:schemeClr val="dk1">
                    <a:tint val="75000"/>
                  </a:schemeClr>
                </a:solidFill>
                <a:latin typeface="Univers Com 45 Light"/>
              </a:rPr>
              <a:t>&lt;date/time&gt;</a:t>
            </a:r>
            <a:endParaRPr lang="cs-CZ" sz="1200" b="0" strike="noStrike" spc="-1">
              <a:solidFill>
                <a:srgbClr val="000000"/>
              </a:solidFill>
              <a:latin typeface="Calibri"/>
            </a:endParaRPr>
          </a:p>
        </p:txBody>
      </p:sp>
      <p:sp>
        <p:nvSpPr>
          <p:cNvPr id="125" name="PlaceHolder 2"/>
          <p:cNvSpPr>
            <a:spLocks noGrp="1"/>
          </p:cNvSpPr>
          <p:nvPr>
            <p:ph type="ftr" idx="11"/>
          </p:nvPr>
        </p:nvSpPr>
        <p:spPr>
          <a:xfrm>
            <a:off x="4038480" y="6356520"/>
            <a:ext cx="4114440" cy="364680"/>
          </a:xfrm>
          <a:prstGeom prst="rect">
            <a:avLst/>
          </a:prstGeom>
          <a:noFill/>
          <a:ln w="0">
            <a:noFill/>
          </a:ln>
        </p:spPr>
        <p:txBody>
          <a:bodyPr anchor="ctr">
            <a:noAutofit/>
          </a:bodyPr>
          <a:lstStyle>
            <a:lvl1pPr indent="0" algn="ctr">
              <a:buNone/>
              <a:defRPr lang="cs-CZ" sz="1400" b="0" strike="noStrike" spc="-1">
                <a:solidFill>
                  <a:srgbClr val="000000"/>
                </a:solidFill>
                <a:latin typeface="Calibri"/>
              </a:defRPr>
            </a:lvl1pPr>
          </a:lstStyle>
          <a:p>
            <a:pPr indent="0" algn="ctr">
              <a:buNone/>
            </a:pPr>
            <a:r>
              <a:rPr lang="cs-CZ" sz="1400" b="0" strike="noStrike" spc="-1">
                <a:solidFill>
                  <a:srgbClr val="000000"/>
                </a:solidFill>
                <a:latin typeface="Calibri"/>
              </a:rPr>
              <a:t>&lt;footer&gt;</a:t>
            </a:r>
          </a:p>
        </p:txBody>
      </p:sp>
      <p:sp>
        <p:nvSpPr>
          <p:cNvPr id="126" name="PlaceHolder 3"/>
          <p:cNvSpPr>
            <a:spLocks noGrp="1"/>
          </p:cNvSpPr>
          <p:nvPr>
            <p:ph type="sldNum" idx="12"/>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lang="cs-CZ" sz="1200" b="0" strike="noStrike" spc="-1">
                <a:solidFill>
                  <a:schemeClr val="dk1">
                    <a:tint val="75000"/>
                  </a:schemeClr>
                </a:solidFill>
                <a:latin typeface="Univers Com 45 Light"/>
              </a:defRPr>
            </a:lvl1pPr>
          </a:lstStyle>
          <a:p>
            <a:pPr indent="0" algn="r" defTabSz="914400">
              <a:lnSpc>
                <a:spcPct val="100000"/>
              </a:lnSpc>
              <a:buNone/>
            </a:pPr>
            <a:fld id="{03503168-38C4-41D2-B499-934FA7BF4E6F}" type="slidenum">
              <a:rPr lang="cs-CZ" sz="1200" b="0" strike="noStrike" spc="-1">
                <a:solidFill>
                  <a:schemeClr val="dk1">
                    <a:tint val="75000"/>
                  </a:schemeClr>
                </a:solidFill>
                <a:latin typeface="Univers Com 45 Light"/>
              </a:rPr>
              <a:t>‹#›</a:t>
            </a:fld>
            <a:endParaRPr lang="cs-CZ" sz="1200" b="0" strike="noStrike" spc="-1">
              <a:solidFill>
                <a:srgbClr val="000000"/>
              </a:solidFill>
              <a:latin typeface="Calibri"/>
            </a:endParaRPr>
          </a:p>
        </p:txBody>
      </p:sp>
      <p:sp>
        <p:nvSpPr>
          <p:cNvPr id="127"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cs-CZ" sz="1800" b="0" strike="noStrike" spc="-1">
                <a:solidFill>
                  <a:schemeClr val="dk1"/>
                </a:solidFill>
                <a:latin typeface="Calibri"/>
              </a:rPr>
              <a:t>Click to edit the title text format</a:t>
            </a:r>
          </a:p>
        </p:txBody>
      </p:sp>
      <p:sp>
        <p:nvSpPr>
          <p:cNvPr id="128"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cs-CZ" sz="2800" b="0" strike="noStrike" spc="-1">
                <a:solidFill>
                  <a:schemeClr val="dk1"/>
                </a:solidFill>
                <a:latin typeface="Univers Com 45 Light"/>
              </a:rPr>
              <a:t>Click to edit the outline text format</a:t>
            </a:r>
          </a:p>
          <a:p>
            <a:pPr marL="864000" lvl="1" indent="-324000">
              <a:lnSpc>
                <a:spcPct val="90000"/>
              </a:lnSpc>
              <a:spcBef>
                <a:spcPts val="1134"/>
              </a:spcBef>
              <a:buClr>
                <a:srgbClr val="000000"/>
              </a:buClr>
              <a:buSzPct val="75000"/>
              <a:buFont typeface="Symbol" charset="2"/>
              <a:buChar char=""/>
            </a:pPr>
            <a:r>
              <a:rPr lang="cs-CZ" sz="2000" b="0" strike="noStrike" spc="-1">
                <a:solidFill>
                  <a:schemeClr val="dk1"/>
                </a:solidFill>
                <a:latin typeface="Univers Com 45 Light"/>
              </a:rPr>
              <a:t>Second Outline Level</a:t>
            </a:r>
          </a:p>
          <a:p>
            <a:pPr marL="1296000" lvl="2" indent="-288000">
              <a:lnSpc>
                <a:spcPct val="90000"/>
              </a:lnSpc>
              <a:spcBef>
                <a:spcPts val="850"/>
              </a:spcBef>
              <a:buClr>
                <a:srgbClr val="000000"/>
              </a:buClr>
              <a:buSzPct val="45000"/>
              <a:buFont typeface="Wingdings" charset="2"/>
              <a:buChar char=""/>
            </a:pPr>
            <a:r>
              <a:rPr lang="cs-CZ" sz="1800" b="0" strike="noStrike" spc="-1">
                <a:solidFill>
                  <a:schemeClr val="dk1"/>
                </a:solidFill>
                <a:latin typeface="Univers Com 45 Light"/>
              </a:rPr>
              <a:t>Third Outline Level</a:t>
            </a:r>
          </a:p>
          <a:p>
            <a:pPr marL="1728000" lvl="3" indent="-216000">
              <a:lnSpc>
                <a:spcPct val="90000"/>
              </a:lnSpc>
              <a:spcBef>
                <a:spcPts val="567"/>
              </a:spcBef>
              <a:buClr>
                <a:srgbClr val="000000"/>
              </a:buClr>
              <a:buSzPct val="75000"/>
              <a:buFont typeface="Symbol" charset="2"/>
              <a:buChar char=""/>
            </a:pPr>
            <a:r>
              <a:rPr lang="cs-CZ" sz="1800" b="0" strike="noStrike" spc="-1">
                <a:solidFill>
                  <a:schemeClr val="dk1"/>
                </a:solidFill>
                <a:latin typeface="Univers Com 45 Light"/>
              </a:rPr>
              <a:t>Fourth Outline Level</a:t>
            </a:r>
          </a:p>
          <a:p>
            <a:pPr marL="2160000" lvl="4" indent="-216000">
              <a:lnSpc>
                <a:spcPct val="90000"/>
              </a:lnSpc>
              <a:spcBef>
                <a:spcPts val="283"/>
              </a:spcBef>
              <a:buClr>
                <a:srgbClr val="000000"/>
              </a:buClr>
              <a:buSzPct val="45000"/>
              <a:buFont typeface="Wingdings" charset="2"/>
              <a:buChar char=""/>
            </a:pPr>
            <a:r>
              <a:rPr lang="cs-CZ" sz="2000" b="0" strike="noStrike" spc="-1">
                <a:solidFill>
                  <a:schemeClr val="dk1"/>
                </a:solidFill>
                <a:latin typeface="Univers Com 45 Light"/>
              </a:rPr>
              <a:t>Fifth Outline Level</a:t>
            </a:r>
          </a:p>
          <a:p>
            <a:pPr marL="2592000" lvl="5" indent="-216000">
              <a:lnSpc>
                <a:spcPct val="90000"/>
              </a:lnSpc>
              <a:spcBef>
                <a:spcPts val="283"/>
              </a:spcBef>
              <a:buClr>
                <a:srgbClr val="000000"/>
              </a:buClr>
              <a:buSzPct val="45000"/>
              <a:buFont typeface="Wingdings" charset="2"/>
              <a:buChar char=""/>
            </a:pPr>
            <a:r>
              <a:rPr lang="cs-CZ" sz="2000" b="0" strike="noStrike" spc="-1">
                <a:solidFill>
                  <a:schemeClr val="dk1"/>
                </a:solidFill>
                <a:latin typeface="Univers Com 45 Light"/>
              </a:rPr>
              <a:t>Sixth Outline Level</a:t>
            </a:r>
          </a:p>
          <a:p>
            <a:pPr marL="3024000" lvl="6" indent="-216000">
              <a:lnSpc>
                <a:spcPct val="90000"/>
              </a:lnSpc>
              <a:spcBef>
                <a:spcPts val="283"/>
              </a:spcBef>
              <a:buClr>
                <a:srgbClr val="000000"/>
              </a:buClr>
              <a:buSzPct val="45000"/>
              <a:buFont typeface="Wingdings" charset="2"/>
              <a:buChar char=""/>
            </a:pPr>
            <a:r>
              <a:rPr lang="cs-CZ" sz="2000" b="0" strike="noStrike" spc="-1">
                <a:solidFill>
                  <a:schemeClr val="dk1"/>
                </a:solidFill>
                <a:latin typeface="Univers Com 45 Light"/>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415440" y="593280"/>
            <a:ext cx="11360520" cy="763200"/>
          </a:xfrm>
          <a:prstGeom prst="rect">
            <a:avLst/>
          </a:prstGeom>
          <a:noFill/>
          <a:ln w="0">
            <a:noFill/>
          </a:ln>
        </p:spPr>
        <p:txBody>
          <a:bodyPr tIns="91440" bIns="91440" anchor="t">
            <a:noAutofit/>
          </a:bodyPr>
          <a:lstStyle/>
          <a:p>
            <a:pPr indent="0">
              <a:buNone/>
            </a:pPr>
            <a:r>
              <a:rPr lang="cs-CZ" sz="4400" b="0" strike="noStrike" spc="-1">
                <a:solidFill>
                  <a:schemeClr val="dk1"/>
                </a:solidFill>
                <a:latin typeface="Calibri"/>
              </a:rPr>
              <a:t>Click to edit the title text format</a:t>
            </a:r>
          </a:p>
        </p:txBody>
      </p:sp>
      <p:sp>
        <p:nvSpPr>
          <p:cNvPr id="166" name="PlaceHolder 2"/>
          <p:cNvSpPr>
            <a:spLocks noGrp="1"/>
          </p:cNvSpPr>
          <p:nvPr>
            <p:ph type="body"/>
          </p:nvPr>
        </p:nvSpPr>
        <p:spPr>
          <a:xfrm>
            <a:off x="415440" y="1536480"/>
            <a:ext cx="11360520" cy="4554720"/>
          </a:xfrm>
          <a:prstGeom prst="rect">
            <a:avLst/>
          </a:prstGeom>
          <a:noFill/>
          <a:ln w="0">
            <a:noFill/>
          </a:ln>
        </p:spPr>
        <p:txBody>
          <a:bodyPr tIns="91440" bIns="91440" anchor="t">
            <a:noAutofit/>
          </a:bodyPr>
          <a:lstStyle/>
          <a:p>
            <a:pPr marL="432000" indent="-324000">
              <a:lnSpc>
                <a:spcPct val="90000"/>
              </a:lnSpc>
              <a:spcBef>
                <a:spcPts val="1417"/>
              </a:spcBef>
              <a:buClr>
                <a:srgbClr val="000000"/>
              </a:buClr>
              <a:buSzPct val="45000"/>
              <a:buFont typeface="Wingdings" charset="2"/>
              <a:buChar char=""/>
            </a:pPr>
            <a:r>
              <a:rPr lang="cs-CZ" sz="2800" b="0" strike="noStrike" spc="-1">
                <a:solidFill>
                  <a:schemeClr val="dk1"/>
                </a:solidFill>
                <a:latin typeface="Univers Com 45 Light"/>
              </a:rPr>
              <a:t>Click to edit the outline text format</a:t>
            </a:r>
          </a:p>
          <a:p>
            <a:pPr marL="864000" lvl="1" indent="-324000">
              <a:lnSpc>
                <a:spcPct val="90000"/>
              </a:lnSpc>
              <a:spcBef>
                <a:spcPts val="1134"/>
              </a:spcBef>
              <a:buClr>
                <a:srgbClr val="000000"/>
              </a:buClr>
              <a:buSzPct val="75000"/>
              <a:buFont typeface="Symbol" charset="2"/>
              <a:buChar char=""/>
            </a:pPr>
            <a:r>
              <a:rPr lang="cs-CZ" sz="2800" b="0" strike="noStrike" spc="-1">
                <a:solidFill>
                  <a:schemeClr val="dk1"/>
                </a:solidFill>
                <a:latin typeface="Univers Com 45 Light"/>
              </a:rPr>
              <a:t>Second Outline Level</a:t>
            </a:r>
          </a:p>
          <a:p>
            <a:pPr marL="1296000" lvl="2" indent="-288000">
              <a:lnSpc>
                <a:spcPct val="90000"/>
              </a:lnSpc>
              <a:spcBef>
                <a:spcPts val="850"/>
              </a:spcBef>
              <a:buClr>
                <a:srgbClr val="000000"/>
              </a:buClr>
              <a:buSzPct val="45000"/>
              <a:buFont typeface="Wingdings" charset="2"/>
              <a:buChar char=""/>
            </a:pPr>
            <a:r>
              <a:rPr lang="cs-CZ" sz="2800" b="0" strike="noStrike" spc="-1">
                <a:solidFill>
                  <a:schemeClr val="dk1"/>
                </a:solidFill>
                <a:latin typeface="Univers Com 45 Light"/>
              </a:rPr>
              <a:t>Third Outline Level</a:t>
            </a:r>
          </a:p>
          <a:p>
            <a:pPr marL="1728000" lvl="3" indent="-216000">
              <a:lnSpc>
                <a:spcPct val="90000"/>
              </a:lnSpc>
              <a:spcBef>
                <a:spcPts val="567"/>
              </a:spcBef>
              <a:buClr>
                <a:srgbClr val="000000"/>
              </a:buClr>
              <a:buSzPct val="75000"/>
              <a:buFont typeface="Symbol" charset="2"/>
              <a:buChar char=""/>
            </a:pPr>
            <a:r>
              <a:rPr lang="cs-CZ" sz="2800" b="0" strike="noStrike" spc="-1">
                <a:solidFill>
                  <a:schemeClr val="dk1"/>
                </a:solidFill>
                <a:latin typeface="Univers Com 45 Light"/>
              </a:rPr>
              <a:t>Fourth Outline Level</a:t>
            </a:r>
          </a:p>
          <a:p>
            <a:pPr marL="2160000" lvl="4" indent="-216000">
              <a:lnSpc>
                <a:spcPct val="90000"/>
              </a:lnSpc>
              <a:spcBef>
                <a:spcPts val="283"/>
              </a:spcBef>
              <a:buClr>
                <a:srgbClr val="000000"/>
              </a:buClr>
              <a:buSzPct val="45000"/>
              <a:buFont typeface="Wingdings" charset="2"/>
              <a:buChar char=""/>
            </a:pPr>
            <a:r>
              <a:rPr lang="cs-CZ" sz="2800" b="0" strike="noStrike" spc="-1">
                <a:solidFill>
                  <a:schemeClr val="dk1"/>
                </a:solidFill>
                <a:latin typeface="Univers Com 45 Light"/>
              </a:rPr>
              <a:t>Fifth Outline Level</a:t>
            </a:r>
          </a:p>
          <a:p>
            <a:pPr marL="2592000" lvl="5" indent="-216000">
              <a:lnSpc>
                <a:spcPct val="90000"/>
              </a:lnSpc>
              <a:spcBef>
                <a:spcPts val="283"/>
              </a:spcBef>
              <a:buClr>
                <a:srgbClr val="000000"/>
              </a:buClr>
              <a:buSzPct val="45000"/>
              <a:buFont typeface="Wingdings" charset="2"/>
              <a:buChar char=""/>
            </a:pPr>
            <a:r>
              <a:rPr lang="cs-CZ" sz="2800" b="0" strike="noStrike" spc="-1">
                <a:solidFill>
                  <a:schemeClr val="dk1"/>
                </a:solidFill>
                <a:latin typeface="Univers Com 45 Light"/>
              </a:rPr>
              <a:t>Sixth Outline Level</a:t>
            </a:r>
          </a:p>
          <a:p>
            <a:pPr marL="3024000" lvl="6" indent="-216000">
              <a:lnSpc>
                <a:spcPct val="90000"/>
              </a:lnSpc>
              <a:spcBef>
                <a:spcPts val="283"/>
              </a:spcBef>
              <a:buClr>
                <a:srgbClr val="000000"/>
              </a:buClr>
              <a:buSzPct val="45000"/>
              <a:buFont typeface="Wingdings" charset="2"/>
              <a:buChar char=""/>
            </a:pPr>
            <a:r>
              <a:rPr lang="cs-CZ" sz="2800" b="0" strike="noStrike" spc="-1">
                <a:solidFill>
                  <a:schemeClr val="dk1"/>
                </a:solidFill>
                <a:latin typeface="Univers Com 45 Light"/>
              </a:rPr>
              <a:t>Seventh Outline Level</a:t>
            </a:r>
          </a:p>
        </p:txBody>
      </p:sp>
      <p:sp>
        <p:nvSpPr>
          <p:cNvPr id="167" name="PlaceHolder 3"/>
          <p:cNvSpPr>
            <a:spLocks noGrp="1"/>
          </p:cNvSpPr>
          <p:nvPr>
            <p:ph type="sldNum" idx="13"/>
          </p:nvPr>
        </p:nvSpPr>
        <p:spPr>
          <a:xfrm>
            <a:off x="11296440" y="6217560"/>
            <a:ext cx="731160" cy="524520"/>
          </a:xfrm>
          <a:prstGeom prst="rect">
            <a:avLst/>
          </a:prstGeom>
          <a:noFill/>
          <a:ln w="0">
            <a:noFill/>
          </a:ln>
        </p:spPr>
        <p:txBody>
          <a:bodyPr tIns="91440" bIns="91440" anchor="ctr">
            <a:noAutofit/>
          </a:bodyPr>
          <a:lstStyle>
            <a:lvl1pPr indent="0" algn="r" defTabSz="914400">
              <a:lnSpc>
                <a:spcPct val="100000"/>
              </a:lnSpc>
              <a:buNone/>
              <a:tabLst>
                <a:tab pos="0" algn="l"/>
              </a:tabLst>
              <a:defRPr lang="cs-CZ" sz="1340" b="0" strike="noStrike" spc="-1">
                <a:solidFill>
                  <a:schemeClr val="dk2">
                    <a:tint val="75000"/>
                  </a:schemeClr>
                </a:solidFill>
                <a:latin typeface="Arial"/>
                <a:ea typeface="Arial"/>
              </a:defRPr>
            </a:lvl1pPr>
          </a:lstStyle>
          <a:p>
            <a:pPr indent="0" algn="r" defTabSz="914400">
              <a:lnSpc>
                <a:spcPct val="100000"/>
              </a:lnSpc>
              <a:buNone/>
              <a:tabLst>
                <a:tab pos="0" algn="l"/>
              </a:tabLst>
            </a:pPr>
            <a:fld id="{01D8F966-5ECA-4EB2-A730-D4B1756C1E11}" type="slidenum">
              <a:rPr lang="cs-CZ" sz="1340" b="0" strike="noStrike" spc="-1">
                <a:solidFill>
                  <a:schemeClr val="dk2">
                    <a:tint val="75000"/>
                  </a:schemeClr>
                </a:solidFill>
                <a:latin typeface="Arial"/>
                <a:ea typeface="Arial"/>
              </a:rPr>
              <a:t>‹#›</a:t>
            </a:fld>
            <a:endParaRPr lang="cs-CZ" sz="134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academic.eb.com/levels/collegiate/assembly/view/88537"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hyperlink" Target="https://ieeeauthorcenter.ieee.org/wp-content/uploads/IEEE-Reference-Guide.pdf" TargetMode="External"/><Relationship Id="rId3" Type="http://schemas.openxmlformats.org/officeDocument/2006/relationships/hyperlink" Target="https://owl.excelsior.edu/citation-and-documentation/apa-style/apa-references/" TargetMode="External"/><Relationship Id="rId7" Type="http://schemas.openxmlformats.org/officeDocument/2006/relationships/hyperlink" Target="https://libguides.ucd.ie/harvardstyle"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hyperlink" Target="https://www.techlib.cz/cs/83076-citovani#tab_tab2" TargetMode="External"/><Relationship Id="rId5" Type="http://schemas.openxmlformats.org/officeDocument/2006/relationships/hyperlink" Target="http://www.chicagomanualofstyle.org/tools_citationguide.html" TargetMode="External"/><Relationship Id="rId10" Type="http://schemas.openxmlformats.org/officeDocument/2006/relationships/comments" Target="../comments/comment1.xml"/><Relationship Id="rId4" Type="http://schemas.openxmlformats.org/officeDocument/2006/relationships/hyperlink" Target="https://apastyle.apa.org/products/publication-manual-7th-edition" TargetMode="External"/><Relationship Id="rId9" Type="http://schemas.openxmlformats.org/officeDocument/2006/relationships/hyperlink" Target="https://owl.excelsior.edu/citation-and-documentation/mla-style/mla-works-cite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brary.artstor.org/asset/AMOMA_10312310510" TargetMode="External"/><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arj7oStGLkU" TargetMode="External"/><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play.acast.com/s/the-rest-is-history-podcast/45.topteneunuchs" TargetMode="External"/><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hyperlink" Target="https://www.techlib.cz/cs/83607-stredni-skoly" TargetMode="External"/><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s://search.ebscohost.com/login.aspx?direct=true&amp;db=e000xww&amp;AN=3101895&amp;lang=cs&amp;site=ehost-live" TargetMode="External"/><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hyperlink" Target="https://doi.org/10.14712/23362189.2018.1090" TargetMode="External"/><Relationship Id="rId5" Type="http://schemas.openxmlformats.org/officeDocument/2006/relationships/hyperlink" Target="http://www.macworld.com/article/158155/2011/02/linkedin_china.html" TargetMode="External"/><Relationship Id="rId4" Type="http://schemas.openxmlformats.org/officeDocument/2006/relationships/hyperlink" Target="https://www.youtube.com/watch?v=arj7oStGLkU"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515/bhk-2016-0001" TargetMode="External"/><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hyperlink" Target="https://www.irozhlas.cz/komentare/cina-sin-tiang-bacheletova-ujgurove_2209060845_pj" TargetMode="External"/><Relationship Id="rId5" Type="http://schemas.openxmlformats.org/officeDocument/2006/relationships/hyperlink" Target="https://doi.org/10.4337/9781788970747.00026" TargetMode="External"/><Relationship Id="rId4" Type="http://schemas.openxmlformats.org/officeDocument/2006/relationships/hyperlink" Target="https://www.youtube.com/watch?v=LfduUFF_i1A"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mdpi.com/2076-2607/12/3/478" TargetMode="External"/><Relationship Id="rId7" Type="http://schemas.openxmlformats.org/officeDocument/2006/relationships/hyperlink" Target="https://www.irozhlas.cz/komentare/cina-sin-tiang-bacheletova-ujgurove_2209060845_pj" TargetMode="External"/><Relationship Id="rId2" Type="http://schemas.openxmlformats.org/officeDocument/2006/relationships/notesSlide" Target="../notesSlides/notesSlide22.xml"/><Relationship Id="rId1" Type="http://schemas.openxmlformats.org/officeDocument/2006/relationships/slideLayout" Target="../slideLayouts/slideLayout28.xml"/><Relationship Id="rId6" Type="http://schemas.openxmlformats.org/officeDocument/2006/relationships/hyperlink" Target="https://www.google.cz/books/edition/Tajemstv%C3%AD_%C5%A1umavsk%C3%BDch_bunkr%C5%AF/DqpOEQAAQBAJ?hl=cs&amp;gbpv=0" TargetMode="External"/><Relationship Id="rId5" Type="http://schemas.openxmlformats.org/officeDocument/2006/relationships/hyperlink" Target="http://hdl.handle.net/11025/58374" TargetMode="External"/><Relationship Id="rId4" Type="http://schemas.openxmlformats.org/officeDocument/2006/relationships/hyperlink" Target="https://www.youtube.com/watch?v=LfduUFF_i1A"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scholar.google.cz/" TargetMode="External"/><Relationship Id="rId7" Type="http://schemas.openxmlformats.org/officeDocument/2006/relationships/image" Target="../media/image20.png"/><Relationship Id="rId2" Type="http://schemas.openxmlformats.org/officeDocument/2006/relationships/hyperlink" Target="http://www.citace.com/" TargetMode="External"/><Relationship Id="rId1" Type="http://schemas.openxmlformats.org/officeDocument/2006/relationships/slideLayout" Target="../slideLayouts/slideLayout51.xml"/><Relationship Id="rId6" Type="http://schemas.openxmlformats.org/officeDocument/2006/relationships/image" Target="../media/image19.png"/><Relationship Id="rId5" Type="http://schemas.openxmlformats.org/officeDocument/2006/relationships/hyperlink" Target="http://www.knihovny.cz/" TargetMode="External"/><Relationship Id="rId4" Type="http://schemas.openxmlformats.org/officeDocument/2006/relationships/hyperlink" Target="https://www.techlib.cz/"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chemtk.cz/en/82957-endnote" TargetMode="External"/><Relationship Id="rId3" Type="http://schemas.openxmlformats.org/officeDocument/2006/relationships/hyperlink" Target="https://www.youtube.com/watch?v=Hm0TboOcAuM" TargetMode="External"/><Relationship Id="rId7" Type="http://schemas.openxmlformats.org/officeDocument/2006/relationships/hyperlink" Target="http://www.jabref.org/" TargetMode="External"/><Relationship Id="rId12" Type="http://schemas.openxmlformats.org/officeDocument/2006/relationships/image" Target="../media/image21.png"/><Relationship Id="rId2" Type="http://schemas.openxmlformats.org/officeDocument/2006/relationships/hyperlink" Target="https://www.zotero.org/" TargetMode="External"/><Relationship Id="rId1" Type="http://schemas.openxmlformats.org/officeDocument/2006/relationships/slideLayout" Target="../slideLayouts/slideLayout51.xml"/><Relationship Id="rId6" Type="http://schemas.openxmlformats.org/officeDocument/2006/relationships/hyperlink" Target="https://www.mendeley.com/?interaction_required=true" TargetMode="External"/><Relationship Id="rId11" Type="http://schemas.openxmlformats.org/officeDocument/2006/relationships/hyperlink" Target="https://www.techlib.cz/cs/83785-kurzy-workshopy-a-webinare#tab_tab2" TargetMode="External"/><Relationship Id="rId5" Type="http://schemas.openxmlformats.org/officeDocument/2006/relationships/hyperlink" Target="https://www.techlib.cz/cs/83076-citovani#tab_tab4" TargetMode="External"/><Relationship Id="rId10" Type="http://schemas.openxmlformats.org/officeDocument/2006/relationships/hyperlink" Target="https://www.techlib.cz/cs/83076-citovani#tab_tab3" TargetMode="External"/><Relationship Id="rId4" Type="http://schemas.openxmlformats.org/officeDocument/2006/relationships/hyperlink" Target="https://www.citacepro.com/" TargetMode="External"/><Relationship Id="rId9" Type="http://schemas.openxmlformats.org/officeDocument/2006/relationships/hyperlink" Target="https://en.wikipedia.org/wiki/Comparison_of_reference_management_softwar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hyperlink" Target="mailto:info@techlib.cz" TargetMode="External"/><Relationship Id="rId3" Type="http://schemas.openxmlformats.org/officeDocument/2006/relationships/image" Target="../media/image1.png"/><Relationship Id="rId7" Type="http://schemas.openxmlformats.org/officeDocument/2006/relationships/hyperlink" Target="mailto:jana.soukupova1@techlib.cz"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techlib.cz/cs/83076-citovani" TargetMode="External"/><Relationship Id="rId5" Type="http://schemas.openxmlformats.org/officeDocument/2006/relationships/hyperlink" Target="https://www.techlib.cz/cs/83779-konzultace" TargetMode="External"/><Relationship Id="rId10" Type="http://schemas.openxmlformats.org/officeDocument/2006/relationships/image" Target="../media/image23.png"/><Relationship Id="rId4" Type="http://schemas.openxmlformats.org/officeDocument/2006/relationships/hyperlink" Target="https://www.techlib.cz/cs/83609-zeptejte-se-nas" TargetMode="External"/><Relationship Id="rId9" Type="http://schemas.openxmlformats.org/officeDocument/2006/relationships/hyperlink" Target="https://feedback.techlib.cz/229256?lang=c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PlaceHolder 1"/>
          <p:cNvSpPr>
            <a:spLocks noGrp="1"/>
          </p:cNvSpPr>
          <p:nvPr>
            <p:ph type="title"/>
          </p:nvPr>
        </p:nvSpPr>
        <p:spPr>
          <a:xfrm>
            <a:off x="1150071" y="2655360"/>
            <a:ext cx="9766168" cy="1542960"/>
          </a:xfrm>
          <a:prstGeom prst="rect">
            <a:avLst/>
          </a:prstGeom>
          <a:noFill/>
          <a:ln w="0">
            <a:noFill/>
          </a:ln>
        </p:spPr>
        <p:txBody>
          <a:bodyPr lIns="0" tIns="0" rIns="0" bIns="0" anchor="t">
            <a:normAutofit/>
          </a:bodyPr>
          <a:lstStyle/>
          <a:p>
            <a:pPr indent="0" defTabSz="914400">
              <a:lnSpc>
                <a:spcPct val="90000"/>
              </a:lnSpc>
              <a:buNone/>
            </a:pPr>
            <a:r>
              <a:rPr lang="cs-CZ" sz="4400" b="1" strike="noStrike" spc="-1" dirty="0" smtClean="0">
                <a:solidFill>
                  <a:srgbClr val="CE3736"/>
                </a:solidFill>
                <a:latin typeface="Times New Roman" panose="02020603050405020304" pitchFamily="18" charset="0"/>
                <a:cs typeface="Times New Roman" panose="02020603050405020304" pitchFamily="18" charset="0"/>
              </a:rPr>
              <a:t>Jak napsat VWA </a:t>
            </a:r>
            <a:r>
              <a:rPr lang="cs-CZ" b="1" spc="-1" dirty="0" smtClean="0">
                <a:solidFill>
                  <a:srgbClr val="CE3736"/>
                </a:solidFill>
                <a:latin typeface="Times New Roman" panose="02020603050405020304" pitchFamily="18" charset="0"/>
                <a:cs typeface="Times New Roman" panose="02020603050405020304" pitchFamily="18" charset="0"/>
              </a:rPr>
              <a:t>s čistým svědomím </a:t>
            </a:r>
            <a:endParaRPr lang="cs-CZ" b="1" spc="-1" dirty="0">
              <a:solidFill>
                <a:srgbClr val="CE3736"/>
              </a:solidFill>
              <a:latin typeface="Times New Roman" panose="02020603050405020304" pitchFamily="18" charset="0"/>
              <a:cs typeface="Times New Roman" panose="02020603050405020304" pitchFamily="18" charset="0"/>
            </a:endParaRPr>
          </a:p>
        </p:txBody>
      </p:sp>
      <p:sp>
        <p:nvSpPr>
          <p:cNvPr id="211" name="Subtitle 4"/>
          <p:cNvSpPr/>
          <p:nvPr/>
        </p:nvSpPr>
        <p:spPr>
          <a:xfrm>
            <a:off x="1361519" y="4665960"/>
            <a:ext cx="7114265" cy="633960"/>
          </a:xfrm>
          <a:prstGeom prst="rect">
            <a:avLst/>
          </a:prstGeom>
          <a:no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spcBef>
                <a:spcPts val="479"/>
              </a:spcBef>
              <a:tabLst>
                <a:tab pos="0" algn="l"/>
              </a:tabLst>
            </a:pPr>
            <a:r>
              <a:rPr lang="cs-CZ" sz="2400" strike="noStrike" spc="-1" dirty="0">
                <a:solidFill>
                  <a:schemeClr val="dk1"/>
                </a:solidFill>
                <a:latin typeface="Times New Roman" panose="02020603050405020304" pitchFamily="18" charset="0"/>
                <a:cs typeface="Times New Roman" panose="02020603050405020304" pitchFamily="18" charset="0"/>
              </a:rPr>
              <a:t>Workshop pro </a:t>
            </a:r>
            <a:r>
              <a:rPr lang="cs-CZ" sz="2400" strike="noStrike" spc="-1" dirty="0" smtClean="0">
                <a:solidFill>
                  <a:schemeClr val="dk1"/>
                </a:solidFill>
                <a:latin typeface="Times New Roman" panose="02020603050405020304" pitchFamily="18" charset="0"/>
                <a:cs typeface="Times New Roman" panose="02020603050405020304" pitchFamily="18" charset="0"/>
              </a:rPr>
              <a:t>Rakouské gymnázium </a:t>
            </a:r>
            <a:r>
              <a:rPr lang="cs-CZ" sz="2400" b="1" spc="-1" dirty="0" smtClean="0">
                <a:latin typeface="Times New Roman" panose="02020603050405020304" pitchFamily="18" charset="0"/>
                <a:cs typeface="Times New Roman" panose="02020603050405020304" pitchFamily="18" charset="0"/>
              </a:rPr>
              <a:t>X</a:t>
            </a:r>
            <a:r>
              <a:rPr lang="cs-CZ" sz="2400" spc="-1" dirty="0" smtClean="0">
                <a:latin typeface="Times New Roman" panose="02020603050405020304" pitchFamily="18" charset="0"/>
                <a:cs typeface="Times New Roman" panose="02020603050405020304" pitchFamily="18" charset="0"/>
              </a:rPr>
              <a:t>. </a:t>
            </a:r>
            <a:r>
              <a:rPr lang="cs-CZ" sz="2400" spc="-1" smtClean="0">
                <a:latin typeface="Times New Roman" panose="02020603050405020304" pitchFamily="18" charset="0"/>
                <a:cs typeface="Times New Roman" panose="02020603050405020304" pitchFamily="18" charset="0"/>
              </a:rPr>
              <a:t>05. </a:t>
            </a:r>
            <a:r>
              <a:rPr lang="cs-CZ" sz="2400" spc="-1" dirty="0" smtClean="0">
                <a:latin typeface="Times New Roman" panose="02020603050405020304" pitchFamily="18" charset="0"/>
                <a:cs typeface="Times New Roman" panose="02020603050405020304" pitchFamily="18" charset="0"/>
              </a:rPr>
              <a:t>2026</a:t>
            </a:r>
            <a:endParaRPr lang="cs-CZ" sz="2400" strike="noStrike" spc="-1" dirty="0">
              <a:latin typeface="Times New Roman" panose="02020603050405020304" pitchFamily="18" charset="0"/>
              <a:cs typeface="Times New Roman" panose="02020603050405020304" pitchFamily="18" charset="0"/>
            </a:endParaRPr>
          </a:p>
        </p:txBody>
      </p:sp>
      <p:pic>
        <p:nvPicPr>
          <p:cNvPr id="212" name="Obrázek 9"/>
          <p:cNvPicPr/>
          <p:nvPr/>
        </p:nvPicPr>
        <p:blipFill>
          <a:blip r:embed="rId3"/>
          <a:stretch/>
        </p:blipFill>
        <p:spPr>
          <a:xfrm>
            <a:off x="269280" y="53640"/>
            <a:ext cx="1754280" cy="1127520"/>
          </a:xfrm>
          <a:prstGeom prst="rect">
            <a:avLst/>
          </a:prstGeom>
          <a:ln w="0">
            <a:noFill/>
          </a:ln>
        </p:spPr>
      </p:pic>
      <p:sp>
        <p:nvSpPr>
          <p:cNvPr id="213" name="TextovéPole 6"/>
          <p:cNvSpPr/>
          <p:nvPr/>
        </p:nvSpPr>
        <p:spPr>
          <a:xfrm>
            <a:off x="7327900" y="5568232"/>
            <a:ext cx="4365148"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cs-CZ" sz="2000" spc="-1" dirty="0" smtClean="0">
                <a:solidFill>
                  <a:schemeClr val="dk1"/>
                </a:solidFill>
                <a:latin typeface="Times New Roman" panose="02020603050405020304" pitchFamily="18" charset="0"/>
                <a:cs typeface="Times New Roman" panose="02020603050405020304" pitchFamily="18" charset="0"/>
              </a:rPr>
              <a:t>Jana Soukupová</a:t>
            </a:r>
            <a:r>
              <a:rPr lang="cs-CZ" sz="2000" b="0" strike="noStrike" spc="-1" dirty="0" smtClean="0">
                <a:solidFill>
                  <a:schemeClr val="dk1"/>
                </a:solidFill>
                <a:latin typeface="Times New Roman" panose="02020603050405020304" pitchFamily="18" charset="0"/>
                <a:cs typeface="Times New Roman" panose="02020603050405020304" pitchFamily="18" charset="0"/>
              </a:rPr>
              <a:t>, Lucie Šajmanov</a:t>
            </a:r>
            <a:endParaRPr lang="cs-CZ" sz="2000" b="0" strike="noStrike" spc="-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Shape 1"/>
          <p:cNvSpPr/>
          <p:nvPr/>
        </p:nvSpPr>
        <p:spPr>
          <a:xfrm>
            <a:off x="792000" y="540000"/>
            <a:ext cx="6003360" cy="708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defTabSz="914400">
              <a:lnSpc>
                <a:spcPct val="90000"/>
              </a:lnSpc>
            </a:pPr>
            <a:r>
              <a:rPr lang="cs-CZ" sz="3200" b="0" strike="noStrike" spc="-1" dirty="0">
                <a:solidFill>
                  <a:srgbClr val="C00000"/>
                </a:solidFill>
                <a:latin typeface="Times New Roman" panose="02020603050405020304" pitchFamily="18" charset="0"/>
                <a:cs typeface="Times New Roman" panose="02020603050405020304" pitchFamily="18" charset="0"/>
              </a:rPr>
              <a:t>Kdy je lepší parafrázovat?</a:t>
            </a:r>
            <a:endParaRPr lang="cs-CZ" sz="32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243" name="TextShape 2"/>
          <p:cNvSpPr/>
          <p:nvPr/>
        </p:nvSpPr>
        <p:spPr>
          <a:xfrm>
            <a:off x="477360" y="1652040"/>
            <a:ext cx="5559120" cy="4766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6666"/>
          </a:bodyPr>
          <a:lstStyle/>
          <a:p>
            <a:pPr marL="228600" indent="-228240" defTabSz="914400">
              <a:lnSpc>
                <a:spcPct val="100000"/>
              </a:lnSpc>
              <a:spcBef>
                <a:spcPts val="1199"/>
              </a:spcBef>
              <a:buClr>
                <a:srgbClr val="C00000"/>
              </a:buClr>
              <a:buFont typeface="Arial"/>
              <a:buChar char="•"/>
            </a:pPr>
            <a:r>
              <a:rPr lang="cs-CZ" sz="2800" b="0" strike="noStrike" spc="-1" dirty="0">
                <a:solidFill>
                  <a:srgbClr val="000000"/>
                </a:solidFill>
                <a:latin typeface="Times New Roman" panose="02020603050405020304" pitchFamily="18" charset="0"/>
                <a:cs typeface="Times New Roman" panose="02020603050405020304" pitchFamily="18" charset="0"/>
              </a:rPr>
              <a:t>Parafráze se hodí zejména, je-li text pro naše použití zbytečně dlouhý </a:t>
            </a:r>
            <a:r>
              <a:rPr lang="cs-CZ" sz="2800" b="0" strike="noStrike" spc="-1" dirty="0" smtClean="0">
                <a:solidFill>
                  <a:srgbClr val="000000"/>
                </a:solidFill>
                <a:latin typeface="Times New Roman" panose="02020603050405020304" pitchFamily="18" charset="0"/>
                <a:cs typeface="Times New Roman" panose="02020603050405020304" pitchFamily="18" charset="0"/>
              </a:rPr>
              <a:t/>
            </a:r>
            <a:br>
              <a:rPr lang="cs-CZ" sz="2800" b="0" strike="noStrike" spc="-1" dirty="0" smtClean="0">
                <a:solidFill>
                  <a:srgbClr val="000000"/>
                </a:solidFill>
                <a:latin typeface="Times New Roman" panose="02020603050405020304" pitchFamily="18" charset="0"/>
                <a:cs typeface="Times New Roman" panose="02020603050405020304" pitchFamily="18" charset="0"/>
              </a:rPr>
            </a:br>
            <a:r>
              <a:rPr lang="cs-CZ" sz="2800" b="0" strike="noStrike" spc="-1" dirty="0" smtClean="0">
                <a:solidFill>
                  <a:srgbClr val="000000"/>
                </a:solidFill>
                <a:latin typeface="Times New Roman" panose="02020603050405020304" pitchFamily="18" charset="0"/>
                <a:cs typeface="Times New Roman" panose="02020603050405020304" pitchFamily="18" charset="0"/>
              </a:rPr>
              <a:t>a </a:t>
            </a:r>
            <a:r>
              <a:rPr lang="cs-CZ" sz="2800" b="1" strike="noStrike" spc="-1" dirty="0">
                <a:solidFill>
                  <a:srgbClr val="000000"/>
                </a:solidFill>
                <a:latin typeface="Times New Roman" panose="02020603050405020304" pitchFamily="18" charset="0"/>
                <a:cs typeface="Times New Roman" panose="02020603050405020304" pitchFamily="18" charset="0"/>
              </a:rPr>
              <a:t>stačí nám sumarizovat podstatnou myšlenku</a:t>
            </a:r>
            <a:endParaRPr lang="cs-CZ" sz="2800" b="0" strike="noStrike" spc="-1" dirty="0">
              <a:solidFill>
                <a:srgbClr val="000000"/>
              </a:solidFill>
              <a:latin typeface="Times New Roman" panose="02020603050405020304" pitchFamily="18" charset="0"/>
              <a:cs typeface="Times New Roman" panose="02020603050405020304" pitchFamily="18" charset="0"/>
            </a:endParaRPr>
          </a:p>
          <a:p>
            <a:pPr marL="228600" indent="-228240" defTabSz="914400">
              <a:lnSpc>
                <a:spcPct val="100000"/>
              </a:lnSpc>
              <a:spcBef>
                <a:spcPts val="1199"/>
              </a:spcBef>
              <a:buClr>
                <a:srgbClr val="C00000"/>
              </a:buClr>
              <a:buFont typeface="Arial"/>
              <a:buChar char="•"/>
            </a:pPr>
            <a:r>
              <a:rPr lang="cs-CZ" sz="2800" b="0" strike="noStrike" spc="-1" dirty="0">
                <a:solidFill>
                  <a:srgbClr val="000000"/>
                </a:solidFill>
                <a:latin typeface="Times New Roman" panose="02020603050405020304" pitchFamily="18" charset="0"/>
                <a:cs typeface="Times New Roman" panose="02020603050405020304" pitchFamily="18" charset="0"/>
              </a:rPr>
              <a:t>Příklad: prvních 12 stran příručky pro zdravotní sestry se zabývá jen různými typy větrání a tepla </a:t>
            </a:r>
            <a:r>
              <a:rPr lang="cs-CZ" sz="2800" b="0" strike="noStrike" spc="-1" dirty="0" smtClean="0">
                <a:solidFill>
                  <a:srgbClr val="000000"/>
                </a:solidFill>
                <a:latin typeface="Times New Roman" panose="02020603050405020304" pitchFamily="18" charset="0"/>
                <a:cs typeface="Times New Roman" panose="02020603050405020304" pitchFamily="18" charset="0"/>
              </a:rPr>
              <a:t/>
            </a:r>
            <a:br>
              <a:rPr lang="cs-CZ" sz="2800" b="0" strike="noStrike" spc="-1" dirty="0" smtClean="0">
                <a:solidFill>
                  <a:srgbClr val="000000"/>
                </a:solidFill>
                <a:latin typeface="Times New Roman" panose="02020603050405020304" pitchFamily="18" charset="0"/>
                <a:cs typeface="Times New Roman" panose="02020603050405020304" pitchFamily="18" charset="0"/>
              </a:rPr>
            </a:br>
            <a:r>
              <a:rPr lang="cs-CZ" sz="2800" b="0" strike="noStrike" spc="-1" dirty="0" smtClean="0">
                <a:solidFill>
                  <a:srgbClr val="000000"/>
                </a:solidFill>
                <a:latin typeface="Times New Roman" panose="02020603050405020304" pitchFamily="18" charset="0"/>
                <a:cs typeface="Times New Roman" panose="02020603050405020304" pitchFamily="18" charset="0"/>
              </a:rPr>
              <a:t>v </a:t>
            </a:r>
            <a:r>
              <a:rPr lang="cs-CZ" sz="2800" b="0" strike="noStrike" spc="-1" dirty="0">
                <a:solidFill>
                  <a:srgbClr val="000000"/>
                </a:solidFill>
                <a:latin typeface="Times New Roman" panose="02020603050405020304" pitchFamily="18" charset="0"/>
                <a:cs typeface="Times New Roman" panose="02020603050405020304" pitchFamily="18" charset="0"/>
              </a:rPr>
              <a:t>místnosti – tzn. autorka upozorňuje na důležitost větrání</a:t>
            </a:r>
          </a:p>
        </p:txBody>
      </p:sp>
      <p:sp>
        <p:nvSpPr>
          <p:cNvPr id="244" name="CustomShape 3"/>
          <p:cNvSpPr/>
          <p:nvPr/>
        </p:nvSpPr>
        <p:spPr>
          <a:xfrm>
            <a:off x="6795719" y="5672520"/>
            <a:ext cx="5753217"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cs-CZ" sz="1200" b="0" strike="noStrike" spc="-1" dirty="0" err="1">
                <a:solidFill>
                  <a:srgbClr val="000000"/>
                </a:solidFill>
                <a:latin typeface="Times New Roman" panose="02020603050405020304" pitchFamily="18" charset="0"/>
                <a:cs typeface="Times New Roman" panose="02020603050405020304" pitchFamily="18" charset="0"/>
              </a:rPr>
              <a:t>Nightingale</a:t>
            </a:r>
            <a:r>
              <a:rPr lang="cs-CZ" sz="1200" b="0" strike="noStrike" spc="-1" dirty="0">
                <a:solidFill>
                  <a:srgbClr val="000000"/>
                </a:solidFill>
                <a:latin typeface="Times New Roman" panose="02020603050405020304" pitchFamily="18" charset="0"/>
                <a:cs typeface="Times New Roman" panose="02020603050405020304" pitchFamily="18" charset="0"/>
              </a:rPr>
              <a:t>, Florence [obrázek]. In: </a:t>
            </a:r>
            <a:r>
              <a:rPr lang="cs-CZ" sz="1200" b="0" i="1" strike="noStrike" spc="-1" dirty="0" err="1">
                <a:solidFill>
                  <a:srgbClr val="000000"/>
                </a:solidFill>
                <a:latin typeface="Times New Roman" panose="02020603050405020304" pitchFamily="18" charset="0"/>
                <a:cs typeface="Times New Roman" panose="02020603050405020304" pitchFamily="18" charset="0"/>
              </a:rPr>
              <a:t>Encyclopædia</a:t>
            </a:r>
            <a:r>
              <a:rPr lang="cs-CZ" sz="1200" b="0" i="1" strike="noStrike" spc="-1" dirty="0">
                <a:solidFill>
                  <a:srgbClr val="000000"/>
                </a:solidFill>
                <a:latin typeface="Times New Roman" panose="02020603050405020304" pitchFamily="18" charset="0"/>
                <a:cs typeface="Times New Roman" panose="02020603050405020304" pitchFamily="18" charset="0"/>
              </a:rPr>
              <a:t> </a:t>
            </a:r>
            <a:r>
              <a:rPr lang="cs-CZ" sz="1200" b="0" i="1" strike="noStrike" spc="-1" dirty="0" err="1">
                <a:solidFill>
                  <a:srgbClr val="000000"/>
                </a:solidFill>
                <a:latin typeface="Times New Roman" panose="02020603050405020304" pitchFamily="18" charset="0"/>
                <a:cs typeface="Times New Roman" panose="02020603050405020304" pitchFamily="18" charset="0"/>
              </a:rPr>
              <a:t>Britannica</a:t>
            </a:r>
            <a:r>
              <a:rPr lang="cs-CZ" sz="1200" b="0" i="1" strike="noStrike" spc="-1" dirty="0">
                <a:solidFill>
                  <a:srgbClr val="000000"/>
                </a:solidFill>
                <a:latin typeface="Times New Roman" panose="02020603050405020304" pitchFamily="18" charset="0"/>
                <a:cs typeface="Times New Roman" panose="02020603050405020304" pitchFamily="18" charset="0"/>
              </a:rPr>
              <a:t> </a:t>
            </a:r>
            <a:r>
              <a:rPr lang="cs-CZ" sz="1200" b="0" strike="noStrike" spc="-1" dirty="0">
                <a:solidFill>
                  <a:srgbClr val="000000"/>
                </a:solidFill>
                <a:latin typeface="Times New Roman" panose="02020603050405020304" pitchFamily="18" charset="0"/>
                <a:cs typeface="Times New Roman" panose="02020603050405020304" pitchFamily="18" charset="0"/>
              </a:rPr>
              <a:t>[online]</a:t>
            </a:r>
            <a:r>
              <a:rPr lang="cs-CZ" sz="1200" b="0" i="1" strike="noStrike" spc="-1" dirty="0">
                <a:solidFill>
                  <a:srgbClr val="000000"/>
                </a:solidFill>
                <a:latin typeface="Times New Roman" panose="02020603050405020304" pitchFamily="18" charset="0"/>
                <a:cs typeface="Times New Roman" panose="02020603050405020304" pitchFamily="18" charset="0"/>
              </a:rPr>
              <a:t>.</a:t>
            </a:r>
            <a:r>
              <a:rPr lang="cs-CZ" sz="1200" b="0" strike="noStrike" spc="-1" dirty="0">
                <a:solidFill>
                  <a:srgbClr val="000000"/>
                </a:solidFill>
                <a:latin typeface="Times New Roman" panose="02020603050405020304" pitchFamily="18" charset="0"/>
                <a:cs typeface="Times New Roman" panose="02020603050405020304" pitchFamily="18" charset="0"/>
              </a:rPr>
              <a:t> </a:t>
            </a:r>
            <a:r>
              <a:rPr lang="cs-CZ" sz="1200" b="0" strike="noStrike" spc="-1" dirty="0" smtClean="0">
                <a:solidFill>
                  <a:srgbClr val="000000"/>
                </a:solidFill>
                <a:latin typeface="Times New Roman" panose="02020603050405020304" pitchFamily="18" charset="0"/>
                <a:cs typeface="Times New Roman" panose="02020603050405020304" pitchFamily="18" charset="0"/>
              </a:rPr>
              <a:t/>
            </a:r>
            <a:br>
              <a:rPr lang="cs-CZ" sz="1200" b="0" strike="noStrike" spc="-1" dirty="0" smtClean="0">
                <a:solidFill>
                  <a:srgbClr val="000000"/>
                </a:solidFill>
                <a:latin typeface="Times New Roman" panose="02020603050405020304" pitchFamily="18" charset="0"/>
                <a:cs typeface="Times New Roman" panose="02020603050405020304" pitchFamily="18" charset="0"/>
              </a:rPr>
            </a:br>
            <a:r>
              <a:rPr lang="cs-CZ" sz="1200" b="0" strike="noStrike" spc="-1" dirty="0" smtClean="0">
                <a:solidFill>
                  <a:srgbClr val="000000"/>
                </a:solidFill>
                <a:latin typeface="Times New Roman" panose="02020603050405020304" pitchFamily="18" charset="0"/>
                <a:cs typeface="Times New Roman" panose="02020603050405020304" pitchFamily="18" charset="0"/>
              </a:rPr>
              <a:t>[</a:t>
            </a:r>
            <a:r>
              <a:rPr lang="cs-CZ" sz="1200" b="0" strike="noStrike" spc="-1" dirty="0">
                <a:solidFill>
                  <a:srgbClr val="000000"/>
                </a:solidFill>
                <a:latin typeface="Times New Roman" panose="02020603050405020304" pitchFamily="18" charset="0"/>
                <a:cs typeface="Times New Roman" panose="02020603050405020304" pitchFamily="18" charset="0"/>
              </a:rPr>
              <a:t>2017-10-19] </a:t>
            </a:r>
            <a:r>
              <a:rPr lang="cs-CZ" sz="1200" b="0" strike="noStrike" spc="-1" dirty="0" smtClean="0">
                <a:solidFill>
                  <a:srgbClr val="000000"/>
                </a:solidFill>
                <a:latin typeface="Times New Roman" panose="02020603050405020304" pitchFamily="18" charset="0"/>
                <a:cs typeface="Times New Roman" panose="02020603050405020304" pitchFamily="18" charset="0"/>
              </a:rPr>
              <a:t>Dostupné z  </a:t>
            </a:r>
            <a:r>
              <a:rPr lang="cs-CZ" sz="1200" b="0" u="sng" strike="noStrike" spc="-1" dirty="0" smtClean="0">
                <a:solidFill>
                  <a:srgbClr val="0563C1"/>
                </a:solidFill>
                <a:uFillTx/>
                <a:latin typeface="Times New Roman" panose="02020603050405020304" pitchFamily="18" charset="0"/>
                <a:cs typeface="Times New Roman" panose="02020603050405020304" pitchFamily="18" charset="0"/>
                <a:hlinkClick r:id="rId3"/>
              </a:rPr>
              <a:t>http://academic.eb.com/levels/collegiate/assembly/</a:t>
            </a:r>
            <a:br>
              <a:rPr lang="cs-CZ" sz="1200" b="0" u="sng" strike="noStrike" spc="-1" dirty="0" smtClean="0">
                <a:solidFill>
                  <a:srgbClr val="0563C1"/>
                </a:solidFill>
                <a:uFillTx/>
                <a:latin typeface="Times New Roman" panose="02020603050405020304" pitchFamily="18" charset="0"/>
                <a:cs typeface="Times New Roman" panose="02020603050405020304" pitchFamily="18" charset="0"/>
                <a:hlinkClick r:id="rId3"/>
              </a:rPr>
            </a:br>
            <a:r>
              <a:rPr lang="cs-CZ" sz="1200" b="0" u="sng" strike="noStrike" spc="-1" dirty="0" err="1" smtClean="0">
                <a:solidFill>
                  <a:srgbClr val="0563C1"/>
                </a:solidFill>
                <a:uFillTx/>
                <a:latin typeface="Times New Roman" panose="02020603050405020304" pitchFamily="18" charset="0"/>
                <a:cs typeface="Times New Roman" panose="02020603050405020304" pitchFamily="18" charset="0"/>
                <a:hlinkClick r:id="rId3"/>
              </a:rPr>
              <a:t>view</a:t>
            </a:r>
            <a:r>
              <a:rPr lang="cs-CZ" sz="1200" b="0" u="sng" strike="noStrike" spc="-1" dirty="0" smtClean="0">
                <a:solidFill>
                  <a:srgbClr val="0563C1"/>
                </a:solidFill>
                <a:uFillTx/>
                <a:latin typeface="Times New Roman" panose="02020603050405020304" pitchFamily="18" charset="0"/>
                <a:cs typeface="Times New Roman" panose="02020603050405020304" pitchFamily="18" charset="0"/>
                <a:hlinkClick r:id="rId3"/>
              </a:rPr>
              <a:t>/88537</a:t>
            </a:r>
            <a:endParaRPr lang="cs-CZ" sz="1200" b="0" strike="noStrike" spc="-1" dirty="0">
              <a:solidFill>
                <a:srgbClr val="000000"/>
              </a:solidFill>
              <a:latin typeface="Times New Roman" panose="02020603050405020304" pitchFamily="18" charset="0"/>
              <a:cs typeface="Times New Roman" panose="02020603050405020304" pitchFamily="18" charset="0"/>
            </a:endParaRPr>
          </a:p>
        </p:txBody>
      </p:sp>
      <p:pic>
        <p:nvPicPr>
          <p:cNvPr id="245" name="Picture 2"/>
          <p:cNvPicPr/>
          <p:nvPr/>
        </p:nvPicPr>
        <p:blipFill>
          <a:blip r:embed="rId4"/>
          <a:stretch/>
        </p:blipFill>
        <p:spPr>
          <a:xfrm>
            <a:off x="8762400" y="894600"/>
            <a:ext cx="3008160" cy="4693320"/>
          </a:xfrm>
          <a:prstGeom prst="rect">
            <a:avLst/>
          </a:prstGeom>
          <a:ln w="0">
            <a:noFill/>
          </a:ln>
        </p:spPr>
      </p:pic>
      <p:pic>
        <p:nvPicPr>
          <p:cNvPr id="246" name="Obrázek 2"/>
          <p:cNvPicPr/>
          <p:nvPr/>
        </p:nvPicPr>
        <p:blipFill>
          <a:blip r:embed="rId5"/>
          <a:stretch/>
        </p:blipFill>
        <p:spPr>
          <a:xfrm>
            <a:off x="6036840" y="1333080"/>
            <a:ext cx="2431080" cy="18248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PlaceHolder 1"/>
          <p:cNvSpPr>
            <a:spLocks noGrp="1"/>
          </p:cNvSpPr>
          <p:nvPr>
            <p:ph type="title"/>
          </p:nvPr>
        </p:nvSpPr>
        <p:spPr>
          <a:xfrm>
            <a:off x="792000" y="540000"/>
            <a:ext cx="8779320" cy="1325160"/>
          </a:xfrm>
          <a:prstGeom prst="rect">
            <a:avLst/>
          </a:prstGeom>
          <a:noFill/>
          <a:ln w="0">
            <a:noFill/>
          </a:ln>
        </p:spPr>
        <p:txBody>
          <a:bodyPr lIns="0" tIns="0" rIns="0" bIns="0" anchor="t">
            <a:normAutofit/>
          </a:bodyPr>
          <a:lstStyle/>
          <a:p>
            <a:pPr indent="0" defTabSz="914400">
              <a:lnSpc>
                <a:spcPct val="90000"/>
              </a:lnSpc>
              <a:buNone/>
            </a:pPr>
            <a:r>
              <a:rPr lang="cs-CZ" sz="3200" b="0" strike="noStrike" spc="-1" dirty="0">
                <a:solidFill>
                  <a:srgbClr val="C00000"/>
                </a:solidFill>
                <a:latin typeface="Times New Roman" panose="02020603050405020304" pitchFamily="18" charset="0"/>
                <a:cs typeface="Times New Roman" panose="02020603050405020304" pitchFamily="18" charset="0"/>
              </a:rPr>
              <a:t>Citace a bibliografický záznam</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266" name="PlaceHolder 2"/>
          <p:cNvSpPr>
            <a:spLocks noGrp="1"/>
          </p:cNvSpPr>
          <p:nvPr>
            <p:ph/>
          </p:nvPr>
        </p:nvSpPr>
        <p:spPr>
          <a:xfrm>
            <a:off x="3063960" y="1725840"/>
            <a:ext cx="8470800" cy="3797280"/>
          </a:xfrm>
          <a:prstGeom prst="rect">
            <a:avLst/>
          </a:prstGeom>
          <a:noFill/>
          <a:ln w="0">
            <a:noFill/>
          </a:ln>
        </p:spPr>
        <p:txBody>
          <a:bodyPr anchor="t">
            <a:normAutofit fontScale="98192"/>
          </a:bodyPr>
          <a:lstStyle/>
          <a:p>
            <a:pPr marL="685800" lvl="1" indent="-228600" defTabSz="914400">
              <a:lnSpc>
                <a:spcPct val="90000"/>
              </a:lnSpc>
              <a:spcBef>
                <a:spcPts val="1199"/>
              </a:spcBef>
              <a:buClr>
                <a:srgbClr val="C00000"/>
              </a:buClr>
              <a:buFont typeface="Arial"/>
              <a:buChar char="•"/>
            </a:pPr>
            <a:r>
              <a:rPr lang="cs-CZ" sz="2400" b="1" strike="noStrike" spc="-1" dirty="0">
                <a:solidFill>
                  <a:schemeClr val="dk1"/>
                </a:solidFill>
                <a:latin typeface="Times New Roman" panose="02020603050405020304" pitchFamily="18" charset="0"/>
                <a:cs typeface="Times New Roman" panose="02020603050405020304" pitchFamily="18" charset="0"/>
              </a:rPr>
              <a:t>Citace</a:t>
            </a:r>
            <a:r>
              <a:rPr lang="cs-CZ" sz="2400" b="0" strike="noStrike" spc="-1" dirty="0">
                <a:solidFill>
                  <a:schemeClr val="dk1"/>
                </a:solidFill>
                <a:latin typeface="Times New Roman" panose="02020603050405020304" pitchFamily="18" charset="0"/>
                <a:cs typeface="Times New Roman" panose="02020603050405020304" pitchFamily="18" charset="0"/>
              </a:rPr>
              <a:t> lokalizuje umístění textu v dokumentu a odkazuje na seznam zdrojů</a:t>
            </a:r>
          </a:p>
          <a:p>
            <a:pPr marL="457200" indent="0" defTabSz="914400">
              <a:lnSpc>
                <a:spcPct val="90000"/>
              </a:lnSpc>
              <a:spcBef>
                <a:spcPts val="1199"/>
              </a:spcBef>
              <a:buNone/>
              <a:tabLst>
                <a:tab pos="0" algn="l"/>
              </a:tabLst>
            </a:pPr>
            <a:r>
              <a:rPr lang="cs-CZ" sz="2400" b="0" strike="noStrike" spc="-1" dirty="0">
                <a:solidFill>
                  <a:schemeClr val="dk1"/>
                </a:solidFill>
                <a:latin typeface="Times New Roman" panose="02020603050405020304" pitchFamily="18" charset="0"/>
                <a:cs typeface="Times New Roman" panose="02020603050405020304" pitchFamily="18" charset="0"/>
              </a:rPr>
              <a:t>„</a:t>
            </a:r>
            <a:r>
              <a:rPr lang="cs-CZ" sz="2400" b="0" i="1" strike="noStrike" spc="-1" dirty="0">
                <a:solidFill>
                  <a:schemeClr val="dk1"/>
                </a:solidFill>
                <a:latin typeface="Times New Roman" panose="02020603050405020304" pitchFamily="18" charset="0"/>
                <a:cs typeface="Times New Roman" panose="02020603050405020304" pitchFamily="18" charset="0"/>
              </a:rPr>
              <a:t>Mám určitě pravdu, hluboce jsem se nad vším zamyslela a je to jasné, všecky nás postřílí Terminátoři</a:t>
            </a:r>
            <a:r>
              <a:rPr lang="cs-CZ" sz="2400" b="0" strike="noStrike" spc="-1" dirty="0">
                <a:solidFill>
                  <a:schemeClr val="dk1"/>
                </a:solidFill>
                <a:latin typeface="Times New Roman" panose="02020603050405020304" pitchFamily="18" charset="0"/>
                <a:cs typeface="Times New Roman" panose="02020603050405020304" pitchFamily="18" charset="0"/>
              </a:rPr>
              <a:t>“ (Tvrdá, 2015, s. 150).</a:t>
            </a:r>
          </a:p>
          <a:p>
            <a:pPr indent="0" defTabSz="914400">
              <a:lnSpc>
                <a:spcPct val="90000"/>
              </a:lnSpc>
              <a:spcBef>
                <a:spcPts val="1199"/>
              </a:spcBef>
              <a:buNone/>
              <a:tabLst>
                <a:tab pos="0" algn="l"/>
              </a:tabLst>
            </a:pPr>
            <a:endParaRPr lang="cs-CZ" sz="2400" b="0" strike="noStrike" spc="-1" dirty="0">
              <a:solidFill>
                <a:schemeClr val="dk1"/>
              </a:solidFill>
              <a:latin typeface="Times New Roman" panose="02020603050405020304" pitchFamily="18" charset="0"/>
              <a:cs typeface="Times New Roman" panose="02020603050405020304" pitchFamily="18" charset="0"/>
            </a:endParaRPr>
          </a:p>
          <a:p>
            <a:pPr marL="685800" lvl="1" indent="-228600" defTabSz="914400">
              <a:lnSpc>
                <a:spcPct val="90000"/>
              </a:lnSpc>
              <a:spcBef>
                <a:spcPts val="1199"/>
              </a:spcBef>
              <a:buClr>
                <a:srgbClr val="C00000"/>
              </a:buClr>
              <a:buFont typeface="Arial"/>
              <a:buChar char="•"/>
              <a:tabLst>
                <a:tab pos="0" algn="l"/>
              </a:tabLst>
            </a:pPr>
            <a:r>
              <a:rPr lang="cs-CZ" sz="2400" b="1" strike="noStrike" spc="-1" dirty="0">
                <a:solidFill>
                  <a:schemeClr val="dk1"/>
                </a:solidFill>
                <a:latin typeface="Times New Roman" panose="02020603050405020304" pitchFamily="18" charset="0"/>
                <a:cs typeface="Times New Roman" panose="02020603050405020304" pitchFamily="18" charset="0"/>
              </a:rPr>
              <a:t>Bibliografický/citační záznam</a:t>
            </a:r>
            <a:r>
              <a:rPr lang="cs-CZ" sz="2400" b="0" strike="noStrike" spc="-1" dirty="0">
                <a:solidFill>
                  <a:schemeClr val="dk1"/>
                </a:solidFill>
                <a:latin typeface="Times New Roman" panose="02020603050405020304" pitchFamily="18" charset="0"/>
                <a:cs typeface="Times New Roman" panose="02020603050405020304" pitchFamily="18" charset="0"/>
              </a:rPr>
              <a:t> identifikuje dokument</a:t>
            </a:r>
          </a:p>
          <a:p>
            <a:pPr marL="457200" indent="0" defTabSz="914400">
              <a:lnSpc>
                <a:spcPct val="90000"/>
              </a:lnSpc>
              <a:spcBef>
                <a:spcPts val="1199"/>
              </a:spcBef>
              <a:buNone/>
              <a:tabLst>
                <a:tab pos="0" algn="l"/>
              </a:tabLst>
            </a:pPr>
            <a:r>
              <a:rPr lang="cs-CZ" sz="2400" b="0" strike="noStrike" spc="-1" dirty="0">
                <a:solidFill>
                  <a:schemeClr val="dk1"/>
                </a:solidFill>
                <a:latin typeface="Times New Roman" panose="02020603050405020304" pitchFamily="18" charset="0"/>
                <a:cs typeface="Times New Roman" panose="02020603050405020304" pitchFamily="18" charset="0"/>
              </a:rPr>
              <a:t>TVRDÁ, Pavlína, 2015. </a:t>
            </a:r>
            <a:r>
              <a:rPr lang="cs-CZ" sz="2400" b="0" i="1" strike="noStrike" spc="-1" dirty="0">
                <a:solidFill>
                  <a:schemeClr val="dk1"/>
                </a:solidFill>
                <a:latin typeface="Times New Roman" panose="02020603050405020304" pitchFamily="18" charset="0"/>
                <a:cs typeface="Times New Roman" panose="02020603050405020304" pitchFamily="18" charset="0"/>
              </a:rPr>
              <a:t>Roboti zaberou naše byty a chleba si pomažou Apetity</a:t>
            </a:r>
            <a:r>
              <a:rPr lang="cs-CZ" sz="2400" b="0" strike="noStrike" spc="-1" dirty="0">
                <a:solidFill>
                  <a:schemeClr val="dk1"/>
                </a:solidFill>
                <a:latin typeface="Times New Roman" panose="02020603050405020304" pitchFamily="18" charset="0"/>
                <a:cs typeface="Times New Roman" panose="02020603050405020304" pitchFamily="18" charset="0"/>
              </a:rPr>
              <a:t>. Praha: Karolinum. ISBN 978-40-7328-068-2</a:t>
            </a:r>
            <a:r>
              <a:rPr lang="cs-CZ" sz="2400" b="0" strike="noStrike" spc="-1" dirty="0" smtClean="0">
                <a:solidFill>
                  <a:schemeClr val="dk1"/>
                </a:solidFill>
                <a:latin typeface="Times New Roman" panose="02020603050405020304" pitchFamily="18" charset="0"/>
                <a:cs typeface="Times New Roman" panose="02020603050405020304" pitchFamily="18" charset="0"/>
              </a:rPr>
              <a:t>.</a:t>
            </a:r>
            <a:endParaRPr lang="cs-CZ" sz="2400" b="0" strike="noStrike" spc="-1" dirty="0">
              <a:solidFill>
                <a:schemeClr val="dk1"/>
              </a:solidFill>
              <a:latin typeface="Times New Roman" panose="02020603050405020304" pitchFamily="18" charset="0"/>
              <a:cs typeface="Times New Roman" panose="02020603050405020304" pitchFamily="18" charset="0"/>
            </a:endParaRPr>
          </a:p>
        </p:txBody>
      </p:sp>
      <p:pic>
        <p:nvPicPr>
          <p:cNvPr id="267" name="Obrázek 5"/>
          <p:cNvPicPr/>
          <p:nvPr/>
        </p:nvPicPr>
        <p:blipFill>
          <a:blip r:embed="rId3"/>
          <a:stretch/>
        </p:blipFill>
        <p:spPr>
          <a:xfrm>
            <a:off x="669960" y="3789720"/>
            <a:ext cx="1089720" cy="1052640"/>
          </a:xfrm>
          <a:prstGeom prst="rect">
            <a:avLst/>
          </a:prstGeom>
          <a:ln w="0">
            <a:noFill/>
          </a:ln>
        </p:spPr>
      </p:pic>
      <p:sp>
        <p:nvSpPr>
          <p:cNvPr id="268" name="Šipka doleva 1"/>
          <p:cNvSpPr/>
          <p:nvPr/>
        </p:nvSpPr>
        <p:spPr>
          <a:xfrm>
            <a:off x="2030400" y="1725840"/>
            <a:ext cx="856800" cy="645120"/>
          </a:xfrm>
          <a:prstGeom prst="lef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Univers Com 45 Light"/>
            </a:endParaRPr>
          </a:p>
        </p:txBody>
      </p:sp>
      <p:pic>
        <p:nvPicPr>
          <p:cNvPr id="269" name="Obrázek 2"/>
          <p:cNvPicPr/>
          <p:nvPr/>
        </p:nvPicPr>
        <p:blipFill>
          <a:blip r:embed="rId4"/>
          <a:stretch/>
        </p:blipFill>
        <p:spPr>
          <a:xfrm>
            <a:off x="435240" y="1447560"/>
            <a:ext cx="1418400" cy="1137960"/>
          </a:xfrm>
          <a:prstGeom prst="rect">
            <a:avLst/>
          </a:prstGeom>
          <a:ln w="0">
            <a:noFill/>
          </a:ln>
        </p:spPr>
      </p:pic>
      <p:sp>
        <p:nvSpPr>
          <p:cNvPr id="270" name="Šipka doleva 8"/>
          <p:cNvSpPr/>
          <p:nvPr/>
        </p:nvSpPr>
        <p:spPr>
          <a:xfrm>
            <a:off x="2030400" y="3961080"/>
            <a:ext cx="856800" cy="645120"/>
          </a:xfrm>
          <a:prstGeom prst="lef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Univers Com 45 Light"/>
            </a:endParaRPr>
          </a:p>
        </p:txBody>
      </p:sp>
      <p:sp>
        <p:nvSpPr>
          <p:cNvPr id="271" name="Ovál 9"/>
          <p:cNvSpPr/>
          <p:nvPr/>
        </p:nvSpPr>
        <p:spPr>
          <a:xfrm>
            <a:off x="534960" y="3612240"/>
            <a:ext cx="1282320" cy="1407240"/>
          </a:xfrm>
          <a:prstGeom prst="ellipse">
            <a:avLst/>
          </a:prstGeom>
          <a:solidFill>
            <a:schemeClr val="accent4">
              <a:alpha val="16000"/>
            </a:schemeClr>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Univers Com 45 Light"/>
            </a:endParaRPr>
          </a:p>
        </p:txBody>
      </p:sp>
      <p:sp>
        <p:nvSpPr>
          <p:cNvPr id="272" name="Ovál 10"/>
          <p:cNvSpPr/>
          <p:nvPr/>
        </p:nvSpPr>
        <p:spPr>
          <a:xfrm>
            <a:off x="1083600" y="1823760"/>
            <a:ext cx="759600" cy="384840"/>
          </a:xfrm>
          <a:prstGeom prst="ellipse">
            <a:avLst/>
          </a:prstGeom>
          <a:solidFill>
            <a:schemeClr val="accent4">
              <a:alpha val="16000"/>
            </a:schemeClr>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Univers Com 45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CustomShape 1"/>
          <p:cNvSpPr/>
          <p:nvPr/>
        </p:nvSpPr>
        <p:spPr>
          <a:xfrm>
            <a:off x="1047960" y="2305800"/>
            <a:ext cx="10109160" cy="374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3080" indent="-342000" defTabSz="914400">
              <a:lnSpc>
                <a:spcPct val="100000"/>
              </a:lnSpc>
              <a:spcBef>
                <a:spcPts val="601"/>
              </a:spcBef>
              <a:buClr>
                <a:srgbClr val="CE3736"/>
              </a:buClr>
              <a:buFont typeface="Arial"/>
              <a:buChar char="•"/>
            </a:pPr>
            <a:r>
              <a:rPr lang="cs-CZ" sz="2400" b="0" strike="noStrike" spc="-1" dirty="0">
                <a:solidFill>
                  <a:srgbClr val="000000"/>
                </a:solidFill>
                <a:latin typeface="Times New Roman" panose="02020603050405020304" pitchFamily="18" charset="0"/>
                <a:ea typeface="DejaVu Sans"/>
                <a:cs typeface="Times New Roman" panose="02020603050405020304" pitchFamily="18" charset="0"/>
              </a:rPr>
              <a:t>Metoda citování je způsob jakým citace </a:t>
            </a:r>
            <a:r>
              <a:rPr lang="cs-CZ" sz="2400" b="1" strike="noStrike" spc="-1" dirty="0">
                <a:solidFill>
                  <a:srgbClr val="000000"/>
                </a:solidFill>
                <a:latin typeface="Times New Roman" panose="02020603050405020304" pitchFamily="18" charset="0"/>
                <a:ea typeface="DejaVu Sans"/>
                <a:cs typeface="Times New Roman" panose="02020603050405020304" pitchFamily="18" charset="0"/>
              </a:rPr>
              <a:t>zařazuji do textu</a:t>
            </a:r>
            <a:r>
              <a:rPr lang="cs-CZ" sz="24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cs-CZ" sz="2400" b="0" strike="noStrike" spc="-1" dirty="0" smtClean="0">
                <a:solidFill>
                  <a:srgbClr val="000000"/>
                </a:solidFill>
                <a:latin typeface="Times New Roman" panose="02020603050405020304" pitchFamily="18" charset="0"/>
                <a:ea typeface="DejaVu Sans"/>
                <a:cs typeface="Times New Roman" panose="02020603050405020304" pitchFamily="18" charset="0"/>
              </a:rPr>
              <a:t/>
            </a:r>
            <a:br>
              <a:rPr lang="cs-CZ" sz="2400" b="0" strike="noStrike" spc="-1" dirty="0" smtClean="0">
                <a:solidFill>
                  <a:srgbClr val="000000"/>
                </a:solidFill>
                <a:latin typeface="Times New Roman" panose="02020603050405020304" pitchFamily="18" charset="0"/>
                <a:ea typeface="DejaVu Sans"/>
                <a:cs typeface="Times New Roman" panose="02020603050405020304" pitchFamily="18" charset="0"/>
              </a:rPr>
            </a:br>
            <a:r>
              <a:rPr lang="cs-CZ" sz="2400" b="0" strike="noStrike" spc="-1" dirty="0" smtClean="0">
                <a:solidFill>
                  <a:srgbClr val="000000"/>
                </a:solidFill>
                <a:latin typeface="Times New Roman" panose="02020603050405020304" pitchFamily="18" charset="0"/>
                <a:ea typeface="DejaVu Sans"/>
                <a:cs typeface="Times New Roman" panose="02020603050405020304" pitchFamily="18" charset="0"/>
              </a:rPr>
              <a:t>a </a:t>
            </a:r>
            <a:r>
              <a:rPr lang="cs-CZ" sz="2400" b="1" strike="noStrike" spc="-1" dirty="0">
                <a:solidFill>
                  <a:srgbClr val="000000"/>
                </a:solidFill>
                <a:latin typeface="Times New Roman" panose="02020603050405020304" pitchFamily="18" charset="0"/>
                <a:ea typeface="DejaVu Sans"/>
                <a:cs typeface="Times New Roman" panose="02020603050405020304" pitchFamily="18" charset="0"/>
              </a:rPr>
              <a:t>jak odkazuji na bibliografický záznam</a:t>
            </a: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pPr>
            <a:r>
              <a:rPr lang="cs-CZ" sz="2400" b="0" strike="noStrike" spc="-1" dirty="0">
                <a:solidFill>
                  <a:srgbClr val="595959"/>
                </a:solidFill>
                <a:latin typeface="Times New Roman" panose="02020603050405020304" pitchFamily="18" charset="0"/>
                <a:ea typeface="DejaVu Sans"/>
                <a:cs typeface="Times New Roman" panose="02020603050405020304" pitchFamily="18" charset="0"/>
              </a:rPr>
              <a:t>    </a:t>
            </a:r>
            <a:r>
              <a:rPr lang="cs-CZ" sz="2400" b="0" i="1" strike="noStrike" spc="-1" dirty="0">
                <a:solidFill>
                  <a:srgbClr val="595959"/>
                </a:solidFill>
                <a:latin typeface="Times New Roman" panose="02020603050405020304" pitchFamily="18" charset="0"/>
                <a:ea typeface="DejaVu Sans"/>
                <a:cs typeface="Times New Roman" panose="02020603050405020304" pitchFamily="18" charset="0"/>
              </a:rPr>
              <a:t>Tzn. jakým způsobem to uvádím a kde (metody jsou v podstatě 3)</a:t>
            </a: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spcBef>
                <a:spcPts val="601"/>
              </a:spcBef>
            </a:pP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marL="343080" indent="-342000" defTabSz="914400">
              <a:lnSpc>
                <a:spcPct val="100000"/>
              </a:lnSpc>
              <a:spcBef>
                <a:spcPts val="601"/>
              </a:spcBef>
              <a:buClr>
                <a:srgbClr val="CE3736"/>
              </a:buClr>
              <a:buFont typeface="Arial"/>
              <a:buChar char="•"/>
            </a:pPr>
            <a:r>
              <a:rPr lang="cs-CZ" sz="2400" b="0" strike="noStrike" spc="-1" dirty="0">
                <a:solidFill>
                  <a:srgbClr val="000000"/>
                </a:solidFill>
                <a:latin typeface="Times New Roman" panose="02020603050405020304" pitchFamily="18" charset="0"/>
                <a:ea typeface="DejaVu Sans"/>
                <a:cs typeface="Times New Roman" panose="02020603050405020304" pitchFamily="18" charset="0"/>
              </a:rPr>
              <a:t>Citační styl/norma stanovuje požadavky na </a:t>
            </a:r>
            <a:r>
              <a:rPr lang="cs-CZ" sz="2400" b="1" strike="noStrike" spc="-1" dirty="0">
                <a:solidFill>
                  <a:srgbClr val="000000"/>
                </a:solidFill>
                <a:latin typeface="Times New Roman" panose="02020603050405020304" pitchFamily="18" charset="0"/>
                <a:ea typeface="DejaVu Sans"/>
                <a:cs typeface="Times New Roman" panose="02020603050405020304" pitchFamily="18" charset="0"/>
              </a:rPr>
              <a:t>pořadí údajů </a:t>
            </a:r>
            <a:r>
              <a:rPr lang="cs-CZ" sz="2400" b="1" strike="noStrike" spc="-1" dirty="0" smtClean="0">
                <a:solidFill>
                  <a:srgbClr val="000000"/>
                </a:solidFill>
                <a:latin typeface="Times New Roman" panose="02020603050405020304" pitchFamily="18" charset="0"/>
                <a:ea typeface="DejaVu Sans"/>
                <a:cs typeface="Times New Roman" panose="02020603050405020304" pitchFamily="18" charset="0"/>
              </a:rPr>
              <a:t/>
            </a:r>
            <a:br>
              <a:rPr lang="cs-CZ" sz="2400" b="1" strike="noStrike" spc="-1" dirty="0" smtClean="0">
                <a:solidFill>
                  <a:srgbClr val="000000"/>
                </a:solidFill>
                <a:latin typeface="Times New Roman" panose="02020603050405020304" pitchFamily="18" charset="0"/>
                <a:ea typeface="DejaVu Sans"/>
                <a:cs typeface="Times New Roman" panose="02020603050405020304" pitchFamily="18" charset="0"/>
              </a:rPr>
            </a:br>
            <a:r>
              <a:rPr lang="cs-CZ" sz="2400" b="0" strike="noStrike" spc="-1" dirty="0" smtClean="0">
                <a:solidFill>
                  <a:srgbClr val="000000"/>
                </a:solidFill>
                <a:latin typeface="Times New Roman" panose="02020603050405020304" pitchFamily="18" charset="0"/>
                <a:ea typeface="DejaVu Sans"/>
                <a:cs typeface="Times New Roman" panose="02020603050405020304" pitchFamily="18" charset="0"/>
              </a:rPr>
              <a:t>v </a:t>
            </a:r>
            <a:r>
              <a:rPr lang="cs-CZ" sz="2400" b="0" strike="noStrike" spc="-1" dirty="0">
                <a:solidFill>
                  <a:srgbClr val="000000"/>
                </a:solidFill>
                <a:latin typeface="Times New Roman" panose="02020603050405020304" pitchFamily="18" charset="0"/>
                <a:ea typeface="DejaVu Sans"/>
                <a:cs typeface="Times New Roman" panose="02020603050405020304" pitchFamily="18" charset="0"/>
              </a:rPr>
              <a:t>bibliografickém záznamu a </a:t>
            </a:r>
            <a:r>
              <a:rPr lang="cs-CZ" sz="2400" b="1" strike="noStrike" spc="-1" dirty="0">
                <a:solidFill>
                  <a:srgbClr val="000000"/>
                </a:solidFill>
                <a:latin typeface="Times New Roman" panose="02020603050405020304" pitchFamily="18" charset="0"/>
                <a:ea typeface="DejaVu Sans"/>
                <a:cs typeface="Times New Roman" panose="02020603050405020304" pitchFamily="18" charset="0"/>
              </a:rPr>
              <a:t>jaké údaje </a:t>
            </a:r>
            <a:r>
              <a:rPr lang="cs-CZ" sz="2400" b="0" strike="noStrike" spc="-1" dirty="0">
                <a:solidFill>
                  <a:srgbClr val="000000"/>
                </a:solidFill>
                <a:latin typeface="Times New Roman" panose="02020603050405020304" pitchFamily="18" charset="0"/>
                <a:ea typeface="DejaVu Sans"/>
                <a:cs typeface="Times New Roman" panose="02020603050405020304" pitchFamily="18" charset="0"/>
              </a:rPr>
              <a:t>je třeba uvést </a:t>
            </a: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pPr>
            <a:r>
              <a:rPr lang="cs-CZ" sz="2400" b="0" i="1" strike="noStrike" spc="-1" dirty="0">
                <a:solidFill>
                  <a:srgbClr val="595959"/>
                </a:solidFill>
                <a:latin typeface="Times New Roman" panose="02020603050405020304" pitchFamily="18" charset="0"/>
                <a:ea typeface="DejaVu Sans"/>
                <a:cs typeface="Times New Roman" panose="02020603050405020304" pitchFamily="18" charset="0"/>
              </a:rPr>
              <a:t>    Tzn. co uvádím a v jakém pořadí (stylů je fakt hodně)</a:t>
            </a: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spcBef>
                <a:spcPts val="601"/>
              </a:spcBef>
            </a:pP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spcBef>
                <a:spcPts val="601"/>
              </a:spcBef>
            </a:pPr>
            <a:endParaRPr lang="cs-CZ" sz="24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274" name="CustomShape 2"/>
          <p:cNvSpPr/>
          <p:nvPr/>
        </p:nvSpPr>
        <p:spPr>
          <a:xfrm>
            <a:off x="1047960" y="573120"/>
            <a:ext cx="8011440" cy="640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r>
              <a:rPr lang="cs-CZ" sz="3200" b="0" strike="noStrike" spc="-1" dirty="0">
                <a:solidFill>
                  <a:srgbClr val="C00000"/>
                </a:solidFill>
                <a:latin typeface="Times New Roman" panose="02020603050405020304" pitchFamily="18" charset="0"/>
                <a:ea typeface="DejaVu Sans"/>
                <a:cs typeface="Times New Roman" panose="02020603050405020304" pitchFamily="18" charset="0"/>
              </a:rPr>
              <a:t>Metoda a styl citování</a:t>
            </a:r>
            <a:endParaRPr lang="cs-CZ" sz="3200" b="0" strike="noStrike" spc="-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Obrázek 6"/>
          <p:cNvPicPr/>
          <p:nvPr/>
        </p:nvPicPr>
        <p:blipFill>
          <a:blip r:embed="rId3"/>
          <a:stretch/>
        </p:blipFill>
        <p:spPr>
          <a:xfrm>
            <a:off x="622080" y="1423080"/>
            <a:ext cx="3362400" cy="5077080"/>
          </a:xfrm>
          <a:prstGeom prst="rect">
            <a:avLst/>
          </a:prstGeom>
          <a:ln w="0">
            <a:noFill/>
          </a:ln>
        </p:spPr>
      </p:pic>
      <p:sp>
        <p:nvSpPr>
          <p:cNvPr id="276" name="PlaceHolder 1"/>
          <p:cNvSpPr>
            <a:spLocks noGrp="1"/>
          </p:cNvSpPr>
          <p:nvPr>
            <p:ph type="title"/>
          </p:nvPr>
        </p:nvSpPr>
        <p:spPr>
          <a:xfrm>
            <a:off x="838080" y="365040"/>
            <a:ext cx="10515240" cy="959040"/>
          </a:xfrm>
          <a:prstGeom prst="rect">
            <a:avLst/>
          </a:prstGeom>
          <a:noFill/>
          <a:ln w="0">
            <a:noFill/>
          </a:ln>
        </p:spPr>
        <p:txBody>
          <a:bodyPr anchor="ctr">
            <a:normAutofit/>
          </a:bodyPr>
          <a:lstStyle/>
          <a:p>
            <a:pPr indent="0" defTabSz="914400">
              <a:lnSpc>
                <a:spcPct val="90000"/>
              </a:lnSpc>
              <a:buNone/>
            </a:pPr>
            <a:r>
              <a:rPr lang="cs-CZ" sz="3200" b="0" strike="noStrike" spc="-1" dirty="0">
                <a:solidFill>
                  <a:srgbClr val="C00000"/>
                </a:solidFill>
                <a:latin typeface="Times New Roman" panose="02020603050405020304" pitchFamily="18" charset="0"/>
                <a:cs typeface="Times New Roman" panose="02020603050405020304" pitchFamily="18" charset="0"/>
              </a:rPr>
              <a:t>Metoda (autor, datum)</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277" name="PlaceHolder 2"/>
          <p:cNvSpPr>
            <a:spLocks noGrp="1"/>
          </p:cNvSpPr>
          <p:nvPr>
            <p:ph/>
          </p:nvPr>
        </p:nvSpPr>
        <p:spPr>
          <a:xfrm>
            <a:off x="4515840" y="1555200"/>
            <a:ext cx="6837480" cy="4538520"/>
          </a:xfrm>
          <a:prstGeom prst="rect">
            <a:avLst/>
          </a:prstGeom>
          <a:noFill/>
          <a:ln w="0">
            <a:noFill/>
          </a:ln>
        </p:spPr>
        <p:txBody>
          <a:bodyPr anchor="t">
            <a:normAutofit fontScale="93550"/>
          </a:bodyPr>
          <a:lstStyle/>
          <a:p>
            <a:pPr indent="0" defTabSz="914400">
              <a:lnSpc>
                <a:spcPct val="120000"/>
              </a:lnSpc>
              <a:spcBef>
                <a:spcPts val="1001"/>
              </a:spcBef>
              <a:buNone/>
              <a:tabLst>
                <a:tab pos="0" algn="l"/>
              </a:tabLst>
            </a:pPr>
            <a:r>
              <a:rPr lang="cs-CZ" sz="2400" b="0" strike="noStrike" spc="-1" dirty="0">
                <a:solidFill>
                  <a:schemeClr val="dk1"/>
                </a:solidFill>
                <a:latin typeface="Times New Roman" panose="02020603050405020304" pitchFamily="18" charset="0"/>
                <a:cs typeface="Times New Roman" panose="02020603050405020304" pitchFamily="18" charset="0"/>
              </a:rPr>
              <a:t>V textu je za </a:t>
            </a:r>
            <a:r>
              <a:rPr lang="cs-CZ" sz="2400" b="1" strike="noStrike" spc="-1" dirty="0">
                <a:solidFill>
                  <a:schemeClr val="dk1"/>
                </a:solidFill>
                <a:latin typeface="Times New Roman" panose="02020603050405020304" pitchFamily="18" charset="0"/>
                <a:cs typeface="Times New Roman" panose="02020603050405020304" pitchFamily="18" charset="0"/>
              </a:rPr>
              <a:t>doslovnou citací nebo parafrází  </a:t>
            </a:r>
            <a:r>
              <a:rPr lang="cs-CZ" sz="2400" b="0" strike="noStrike" spc="-1" dirty="0">
                <a:solidFill>
                  <a:schemeClr val="dk1"/>
                </a:solidFill>
                <a:latin typeface="Times New Roman" panose="02020603050405020304" pitchFamily="18" charset="0"/>
                <a:cs typeface="Times New Roman" panose="02020603050405020304" pitchFamily="18" charset="0"/>
              </a:rPr>
              <a:t>závorka s příjmením autora, rokem a číslem/ rozsahem stran.</a:t>
            </a:r>
          </a:p>
          <a:p>
            <a:pPr indent="0" defTabSz="914400">
              <a:lnSpc>
                <a:spcPct val="90000"/>
              </a:lnSpc>
              <a:spcBef>
                <a:spcPts val="1001"/>
              </a:spcBef>
              <a:buNone/>
              <a:tabLst>
                <a:tab pos="0" algn="l"/>
              </a:tabLst>
            </a:pPr>
            <a:endParaRPr lang="cs-CZ" sz="24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120000"/>
              </a:lnSpc>
              <a:spcBef>
                <a:spcPts val="1001"/>
              </a:spcBef>
              <a:buNone/>
              <a:tabLst>
                <a:tab pos="0" algn="l"/>
              </a:tabLst>
            </a:pPr>
            <a:r>
              <a:rPr lang="cs-CZ" sz="2400" b="0" strike="noStrike" spc="-1" dirty="0">
                <a:solidFill>
                  <a:schemeClr val="dk1"/>
                </a:solidFill>
                <a:latin typeface="Times New Roman" panose="02020603050405020304" pitchFamily="18" charset="0"/>
                <a:cs typeface="Times New Roman" panose="02020603050405020304" pitchFamily="18" charset="0"/>
              </a:rPr>
              <a:t>Nejrozšířenější metoda, jasná, stručná – pozor na </a:t>
            </a:r>
            <a:r>
              <a:rPr lang="cs-CZ" sz="2400" b="1" strike="noStrike" spc="-1" dirty="0">
                <a:solidFill>
                  <a:schemeClr val="dk1"/>
                </a:solidFill>
                <a:latin typeface="Times New Roman" panose="02020603050405020304" pitchFamily="18" charset="0"/>
                <a:cs typeface="Times New Roman" panose="02020603050405020304" pitchFamily="18" charset="0"/>
              </a:rPr>
              <a:t>umístění roku</a:t>
            </a:r>
            <a:r>
              <a:rPr lang="cs-CZ" sz="2400" b="0" strike="noStrike" spc="-1" dirty="0">
                <a:solidFill>
                  <a:schemeClr val="dk1"/>
                </a:solidFill>
                <a:latin typeface="Times New Roman" panose="02020603050405020304" pitchFamily="18" charset="0"/>
                <a:cs typeface="Times New Roman" panose="02020603050405020304" pitchFamily="18" charset="0"/>
              </a:rPr>
              <a:t>, v seznamu zdrojů musí být </a:t>
            </a:r>
            <a:r>
              <a:rPr lang="cs-CZ" sz="2400" b="1" strike="noStrike" spc="-1" dirty="0">
                <a:solidFill>
                  <a:schemeClr val="dk1"/>
                </a:solidFill>
                <a:latin typeface="Times New Roman" panose="02020603050405020304" pitchFamily="18" charset="0"/>
                <a:cs typeface="Times New Roman" panose="02020603050405020304" pitchFamily="18" charset="0"/>
              </a:rPr>
              <a:t>hned za jménem</a:t>
            </a:r>
            <a:r>
              <a:rPr lang="cs-CZ" sz="2400" b="0" strike="noStrike" spc="-1" dirty="0">
                <a:solidFill>
                  <a:schemeClr val="dk1"/>
                </a:solidFill>
                <a:latin typeface="Times New Roman" panose="02020603050405020304" pitchFamily="18" charset="0"/>
                <a:cs typeface="Times New Roman" panose="02020603050405020304" pitchFamily="18" charset="0"/>
              </a:rPr>
              <a:t>.</a:t>
            </a:r>
          </a:p>
          <a:p>
            <a:pPr indent="0" defTabSz="914400">
              <a:lnSpc>
                <a:spcPct val="90000"/>
              </a:lnSpc>
              <a:spcBef>
                <a:spcPts val="1001"/>
              </a:spcBef>
              <a:buNone/>
              <a:tabLst>
                <a:tab pos="0" algn="l"/>
              </a:tabLst>
            </a:pPr>
            <a:endParaRPr lang="cs-CZ" sz="2400" b="0" strike="noStrike" spc="-1" dirty="0" smtClean="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001"/>
              </a:spcBef>
              <a:buNone/>
              <a:tabLst>
                <a:tab pos="0" algn="l"/>
              </a:tabLst>
            </a:pPr>
            <a:endParaRPr lang="cs-CZ" sz="24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001"/>
              </a:spcBef>
              <a:buNone/>
              <a:tabLst>
                <a:tab pos="0" algn="l"/>
              </a:tabLst>
            </a:pPr>
            <a:r>
              <a:rPr lang="cs-CZ" sz="2400" b="0" strike="noStrike" spc="-1" dirty="0">
                <a:solidFill>
                  <a:schemeClr val="dk1"/>
                </a:solidFill>
                <a:latin typeface="Times New Roman" panose="02020603050405020304" pitchFamily="18" charset="0"/>
                <a:cs typeface="Times New Roman" panose="02020603050405020304" pitchFamily="18" charset="0"/>
              </a:rPr>
              <a:t>NOVÁK, Jan, 2015. </a:t>
            </a:r>
            <a:r>
              <a:rPr lang="cs-CZ" sz="2400" b="0" i="1" strike="noStrike" spc="-1" dirty="0">
                <a:solidFill>
                  <a:schemeClr val="dk1"/>
                </a:solidFill>
                <a:latin typeface="Times New Roman" panose="02020603050405020304" pitchFamily="18" charset="0"/>
                <a:cs typeface="Times New Roman" panose="02020603050405020304" pitchFamily="18" charset="0"/>
              </a:rPr>
              <a:t>Cestování časem</a:t>
            </a:r>
            <a:r>
              <a:rPr lang="cs-CZ" sz="2400" b="0" strike="noStrike" spc="-1" dirty="0">
                <a:solidFill>
                  <a:schemeClr val="dk1"/>
                </a:solidFill>
                <a:latin typeface="Times New Roman" panose="02020603050405020304" pitchFamily="18" charset="0"/>
                <a:cs typeface="Times New Roman" panose="02020603050405020304" pitchFamily="18" charset="0"/>
              </a:rPr>
              <a:t>. Praha: Karolinum. ISBN…</a:t>
            </a:r>
          </a:p>
        </p:txBody>
      </p:sp>
      <p:sp>
        <p:nvSpPr>
          <p:cNvPr id="278" name="Obdélník 4"/>
          <p:cNvSpPr/>
          <p:nvPr/>
        </p:nvSpPr>
        <p:spPr>
          <a:xfrm>
            <a:off x="7583400" y="5992200"/>
            <a:ext cx="407952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cs-CZ" sz="1800" b="0" strike="noStrike" spc="-1" dirty="0">
                <a:solidFill>
                  <a:srgbClr val="000000"/>
                </a:solidFill>
                <a:latin typeface="Times New Roman" panose="02020603050405020304" pitchFamily="18" charset="0"/>
                <a:cs typeface="Times New Roman" panose="02020603050405020304" pitchFamily="18" charset="0"/>
              </a:rPr>
              <a:t>Bibliografický záznam</a:t>
            </a:r>
          </a:p>
        </p:txBody>
      </p:sp>
      <p:sp>
        <p:nvSpPr>
          <p:cNvPr id="279" name="Vývojový diagram: postup 5"/>
          <p:cNvSpPr/>
          <p:nvPr/>
        </p:nvSpPr>
        <p:spPr>
          <a:xfrm>
            <a:off x="2066925" y="2907720"/>
            <a:ext cx="1416435" cy="246600"/>
          </a:xfrm>
          <a:prstGeom prst="flowChartProcess">
            <a:avLst/>
          </a:prstGeom>
          <a:noFill/>
          <a:ln>
            <a:solidFill>
              <a:srgbClr val="CE3736"/>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Univers Com 45 Light"/>
            </a:endParaRPr>
          </a:p>
        </p:txBody>
      </p:sp>
      <p:cxnSp>
        <p:nvCxnSpPr>
          <p:cNvPr id="280" name="Přímá spojnice se šipkou 7"/>
          <p:cNvCxnSpPr>
            <a:stCxn id="279" idx="3"/>
          </p:cNvCxnSpPr>
          <p:nvPr/>
        </p:nvCxnSpPr>
        <p:spPr>
          <a:xfrm flipV="1">
            <a:off x="3483360" y="2125014"/>
            <a:ext cx="1178792" cy="906006"/>
          </a:xfrm>
          <a:prstGeom prst="straightConnector1">
            <a:avLst/>
          </a:prstGeom>
          <a:ln>
            <a:solidFill>
              <a:srgbClr val="CE3736"/>
            </a:solidFill>
            <a:tailEnd type="triangle" w="med" len="med"/>
          </a:ln>
        </p:spPr>
      </p:cxnSp>
      <p:sp>
        <p:nvSpPr>
          <p:cNvPr id="281" name="Obdélník 10"/>
          <p:cNvSpPr/>
          <p:nvPr/>
        </p:nvSpPr>
        <p:spPr>
          <a:xfrm>
            <a:off x="996840" y="5459760"/>
            <a:ext cx="2635560" cy="63396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Univers Com 45 Light"/>
            </a:endParaRPr>
          </a:p>
        </p:txBody>
      </p:sp>
      <p:sp>
        <p:nvSpPr>
          <p:cNvPr id="282" name="Vývojový diagram: postup 11"/>
          <p:cNvSpPr/>
          <p:nvPr/>
        </p:nvSpPr>
        <p:spPr>
          <a:xfrm>
            <a:off x="4515840" y="4976640"/>
            <a:ext cx="6657480" cy="900000"/>
          </a:xfrm>
          <a:prstGeom prst="flowChartProcess">
            <a:avLst/>
          </a:prstGeom>
          <a:noFill/>
          <a:ln>
            <a:solidFill>
              <a:srgbClr val="CE3736"/>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Univers Com 45 Light"/>
            </a:endParaRPr>
          </a:p>
        </p:txBody>
      </p:sp>
      <p:cxnSp>
        <p:nvCxnSpPr>
          <p:cNvPr id="283" name="Přímá spojnice se šipkou 12"/>
          <p:cNvCxnSpPr>
            <a:endCxn id="278" idx="1"/>
          </p:cNvCxnSpPr>
          <p:nvPr/>
        </p:nvCxnSpPr>
        <p:spPr>
          <a:xfrm>
            <a:off x="5758774" y="5876640"/>
            <a:ext cx="1824626" cy="299499"/>
          </a:xfrm>
          <a:prstGeom prst="straightConnector1">
            <a:avLst/>
          </a:prstGeom>
          <a:ln>
            <a:solidFill>
              <a:srgbClr val="CE3736"/>
            </a:solidFill>
            <a:tailEnd type="triangle" w="med" len="med"/>
          </a:ln>
        </p:spPr>
      </p:cxnSp>
      <p:sp>
        <p:nvSpPr>
          <p:cNvPr id="284" name="Obdélník 8"/>
          <p:cNvSpPr/>
          <p:nvPr/>
        </p:nvSpPr>
        <p:spPr>
          <a:xfrm>
            <a:off x="2103120" y="2945880"/>
            <a:ext cx="1380240" cy="208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cs-CZ" sz="1100" b="1" strike="noStrike" spc="-1" dirty="0">
                <a:solidFill>
                  <a:schemeClr val="dk1"/>
                </a:solidFill>
                <a:latin typeface="Calibri"/>
              </a:rPr>
              <a:t>(</a:t>
            </a:r>
            <a:r>
              <a:rPr lang="cs-CZ" sz="1100" b="1" strike="noStrike" spc="-1" dirty="0">
                <a:solidFill>
                  <a:schemeClr val="dk1"/>
                </a:solidFill>
                <a:latin typeface="Times New Roman" panose="02020603050405020304" pitchFamily="18" charset="0"/>
                <a:cs typeface="Times New Roman" panose="02020603050405020304" pitchFamily="18" charset="0"/>
              </a:rPr>
              <a:t>Novák</a:t>
            </a:r>
            <a:r>
              <a:rPr lang="cs-CZ" sz="1100" b="1" strike="noStrike" spc="-1" dirty="0">
                <a:solidFill>
                  <a:schemeClr val="dk1"/>
                </a:solidFill>
                <a:latin typeface="Calibri"/>
              </a:rPr>
              <a:t>, 2015, s. 65)</a:t>
            </a:r>
            <a:endParaRPr lang="cs-CZ" sz="11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p:cNvSpPr>
          <p:nvPr>
            <p:ph type="title"/>
          </p:nvPr>
        </p:nvSpPr>
        <p:spPr>
          <a:xfrm>
            <a:off x="838080" y="533520"/>
            <a:ext cx="10515240" cy="1157040"/>
          </a:xfrm>
          <a:prstGeom prst="rect">
            <a:avLst/>
          </a:prstGeom>
          <a:noFill/>
          <a:ln w="0">
            <a:noFill/>
          </a:ln>
        </p:spPr>
        <p:txBody>
          <a:bodyPr lIns="0" tIns="0" rIns="0" bIns="0" anchor="t">
            <a:normAutofit/>
          </a:bodyPr>
          <a:lstStyle/>
          <a:p>
            <a:pPr indent="0" defTabSz="914400">
              <a:lnSpc>
                <a:spcPct val="90000"/>
              </a:lnSpc>
              <a:buNone/>
            </a:pPr>
            <a:r>
              <a:rPr lang="cs-CZ" sz="3200" b="0" strike="noStrike" spc="-1" dirty="0">
                <a:solidFill>
                  <a:srgbClr val="C00000"/>
                </a:solidFill>
                <a:latin typeface="Times New Roman" panose="02020603050405020304" pitchFamily="18" charset="0"/>
                <a:cs typeface="Times New Roman" panose="02020603050405020304" pitchFamily="18" charset="0"/>
              </a:rPr>
              <a:t>Metoda (autor, datum)</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286" name="PlaceHolder 2"/>
          <p:cNvSpPr>
            <a:spLocks noGrp="1"/>
          </p:cNvSpPr>
          <p:nvPr>
            <p:ph/>
          </p:nvPr>
        </p:nvSpPr>
        <p:spPr>
          <a:xfrm>
            <a:off x="838080" y="1825560"/>
            <a:ext cx="10074600" cy="4350960"/>
          </a:xfrm>
          <a:prstGeom prst="rect">
            <a:avLst/>
          </a:prstGeom>
          <a:noFill/>
          <a:ln w="0">
            <a:noFill/>
          </a:ln>
        </p:spPr>
        <p:txBody>
          <a:bodyPr anchor="t">
            <a:normAutofit/>
          </a:bodyPr>
          <a:lstStyle/>
          <a:p>
            <a:pPr marL="228600" indent="-228600" defTabSz="914400">
              <a:lnSpc>
                <a:spcPct val="90000"/>
              </a:lnSpc>
              <a:spcBef>
                <a:spcPts val="1001"/>
              </a:spcBef>
              <a:buClr>
                <a:srgbClr val="C00000"/>
              </a:buClr>
              <a:buFont typeface="Arial"/>
              <a:buChar char="•"/>
            </a:pPr>
            <a:r>
              <a:rPr lang="cs-CZ" sz="2800" b="0" strike="noStrike" spc="-1" dirty="0">
                <a:solidFill>
                  <a:schemeClr val="dk1"/>
                </a:solidFill>
                <a:latin typeface="Times New Roman" panose="02020603050405020304" pitchFamily="18" charset="0"/>
                <a:cs typeface="Times New Roman" panose="02020603050405020304" pitchFamily="18" charset="0"/>
              </a:rPr>
              <a:t>Pozor na plodné autory</a:t>
            </a:r>
            <a:r>
              <a:rPr lang="en-US" sz="2800" b="0" strike="noStrike" spc="-1" dirty="0">
                <a:solidFill>
                  <a:schemeClr val="dk1"/>
                </a:solidFill>
                <a:latin typeface="Times New Roman" panose="02020603050405020304" pitchFamily="18" charset="0"/>
                <a:cs typeface="Times New Roman" panose="02020603050405020304" pitchFamily="18" charset="0"/>
              </a:rPr>
              <a:t>:</a:t>
            </a:r>
            <a:endParaRPr lang="cs-CZ" sz="2800" b="0" strike="noStrike" spc="-1" dirty="0">
              <a:solidFill>
                <a:schemeClr val="dk1"/>
              </a:solidFill>
              <a:latin typeface="Times New Roman" panose="02020603050405020304" pitchFamily="18" charset="0"/>
              <a:cs typeface="Times New Roman" panose="02020603050405020304" pitchFamily="18" charset="0"/>
            </a:endParaRPr>
          </a:p>
          <a:p>
            <a:pPr indent="0" algn="just" defTabSz="914400">
              <a:lnSpc>
                <a:spcPct val="100000"/>
              </a:lnSpc>
              <a:spcBef>
                <a:spcPts val="1001"/>
              </a:spcBef>
              <a:buNone/>
              <a:tabLst>
                <a:tab pos="0" algn="l"/>
              </a:tabLst>
            </a:pPr>
            <a:r>
              <a:rPr lang="cs-CZ" sz="2000" b="0" strike="noStrike" spc="-1" dirty="0">
                <a:solidFill>
                  <a:schemeClr val="dk1"/>
                </a:solidFill>
                <a:latin typeface="Times New Roman" panose="02020603050405020304" pitchFamily="18" charset="0"/>
                <a:cs typeface="Times New Roman" panose="02020603050405020304" pitchFamily="18" charset="0"/>
              </a:rPr>
              <a:t>Takřka dva roky po vynálezu </a:t>
            </a:r>
            <a:r>
              <a:rPr lang="en-US" sz="2000" b="0" strike="noStrike" spc="-1" dirty="0">
                <a:solidFill>
                  <a:schemeClr val="dk1"/>
                </a:solidFill>
                <a:latin typeface="Times New Roman" panose="02020603050405020304" pitchFamily="18" charset="0"/>
                <a:cs typeface="Times New Roman" panose="02020603050405020304" pitchFamily="18" charset="0"/>
              </a:rPr>
              <a:t>CRISPR</a:t>
            </a:r>
            <a:r>
              <a:rPr lang="cs-CZ" sz="2000" b="0" strike="noStrike" spc="-1" dirty="0">
                <a:solidFill>
                  <a:schemeClr val="dk1"/>
                </a:solidFill>
                <a:latin typeface="Times New Roman" panose="02020603050405020304" pitchFamily="18" charset="0"/>
                <a:cs typeface="Times New Roman" panose="02020603050405020304" pitchFamily="18" charset="0"/>
              </a:rPr>
              <a:t> metody úpravy genomu</a:t>
            </a:r>
            <a:r>
              <a:rPr lang="en-US" sz="2000" b="0" strike="noStrike" spc="-1" dirty="0">
                <a:solidFill>
                  <a:schemeClr val="dk1"/>
                </a:solidFill>
                <a:latin typeface="Times New Roman" panose="02020603050405020304" pitchFamily="18" charset="0"/>
                <a:cs typeface="Times New Roman" panose="02020603050405020304" pitchFamily="18" charset="0"/>
              </a:rPr>
              <a:t> </a:t>
            </a:r>
            <a:r>
              <a:rPr lang="cs-CZ" sz="2000" b="0" strike="noStrike" spc="-1" dirty="0">
                <a:solidFill>
                  <a:schemeClr val="dk1"/>
                </a:solidFill>
                <a:latin typeface="Times New Roman" panose="02020603050405020304" pitchFamily="18" charset="0"/>
                <a:cs typeface="Times New Roman" panose="02020603050405020304" pitchFamily="18" charset="0"/>
              </a:rPr>
              <a:t>její autorka</a:t>
            </a:r>
            <a:r>
              <a:rPr lang="en-US" sz="2000" b="0" strike="noStrike" spc="-1" dirty="0">
                <a:solidFill>
                  <a:schemeClr val="dk1"/>
                </a:solidFill>
                <a:latin typeface="Times New Roman" panose="02020603050405020304" pitchFamily="18" charset="0"/>
                <a:cs typeface="Times New Roman" panose="02020603050405020304" pitchFamily="18" charset="0"/>
              </a:rPr>
              <a:t> Jennifer Doudna </a:t>
            </a:r>
            <a:r>
              <a:rPr lang="cs-CZ" sz="2000" b="0" strike="noStrike" spc="-1" dirty="0">
                <a:solidFill>
                  <a:schemeClr val="dk1"/>
                </a:solidFill>
                <a:latin typeface="Times New Roman" panose="02020603050405020304" pitchFamily="18" charset="0"/>
                <a:cs typeface="Times New Roman" panose="02020603050405020304" pitchFamily="18" charset="0"/>
              </a:rPr>
              <a:t>upozornila na důležitost otevřené veřejné diskuse ohledně etických dopadů biologického výzkumu</a:t>
            </a:r>
            <a:r>
              <a:rPr lang="en-US" sz="2000" b="0" strike="noStrike" spc="-1" dirty="0">
                <a:solidFill>
                  <a:schemeClr val="dk1"/>
                </a:solidFill>
                <a:latin typeface="Times New Roman" panose="02020603050405020304" pitchFamily="18" charset="0"/>
                <a:cs typeface="Times New Roman" panose="02020603050405020304" pitchFamily="18" charset="0"/>
              </a:rPr>
              <a:t> (2015b, p. 471).</a:t>
            </a:r>
            <a:endParaRPr lang="cs-CZ" sz="2000" b="0" strike="noStrike" spc="-1" dirty="0">
              <a:solidFill>
                <a:schemeClr val="dk1"/>
              </a:solidFill>
              <a:latin typeface="Times New Roman" panose="02020603050405020304" pitchFamily="18" charset="0"/>
              <a:cs typeface="Times New Roman" panose="02020603050405020304" pitchFamily="18" charset="0"/>
            </a:endParaRPr>
          </a:p>
          <a:p>
            <a:pPr indent="0" algn="just" defTabSz="914400">
              <a:lnSpc>
                <a:spcPct val="90000"/>
              </a:lnSpc>
              <a:spcBef>
                <a:spcPts val="1001"/>
              </a:spcBef>
              <a:buNone/>
              <a:tabLst>
                <a:tab pos="0" algn="l"/>
              </a:tabLst>
            </a:pPr>
            <a:r>
              <a:rPr lang="en-US" sz="2000" b="0" strike="noStrike" spc="-1" dirty="0">
                <a:solidFill>
                  <a:schemeClr val="dk1"/>
                </a:solidFill>
                <a:latin typeface="Times New Roman" panose="02020603050405020304" pitchFamily="18" charset="0"/>
                <a:cs typeface="Times New Roman" panose="02020603050405020304" pitchFamily="18" charset="0"/>
              </a:rPr>
              <a:t>…</a:t>
            </a:r>
            <a:endParaRPr lang="cs-CZ" sz="2000" b="0" strike="noStrike" spc="-1" dirty="0">
              <a:solidFill>
                <a:schemeClr val="dk1"/>
              </a:solidFill>
              <a:latin typeface="Times New Roman" panose="02020603050405020304" pitchFamily="18" charset="0"/>
              <a:cs typeface="Times New Roman" panose="02020603050405020304" pitchFamily="18" charset="0"/>
            </a:endParaRPr>
          </a:p>
          <a:p>
            <a:pPr indent="0" algn="just" defTabSz="914400">
              <a:lnSpc>
                <a:spcPct val="90000"/>
              </a:lnSpc>
              <a:spcBef>
                <a:spcPts val="1001"/>
              </a:spcBef>
              <a:buNone/>
              <a:tabLst>
                <a:tab pos="0" algn="l"/>
              </a:tabLst>
            </a:pPr>
            <a:r>
              <a:rPr lang="en-US" sz="2000" b="0" strike="noStrike" spc="-1" dirty="0">
                <a:solidFill>
                  <a:schemeClr val="dk1"/>
                </a:solidFill>
                <a:latin typeface="Times New Roman" panose="02020603050405020304" pitchFamily="18" charset="0"/>
                <a:cs typeface="Times New Roman" panose="02020603050405020304" pitchFamily="18" charset="0"/>
              </a:rPr>
              <a:t>Doudna (2015a, p.1) </a:t>
            </a:r>
            <a:r>
              <a:rPr lang="cs-CZ" sz="2000" b="0" strike="noStrike" spc="-1" dirty="0">
                <a:solidFill>
                  <a:schemeClr val="dk1"/>
                </a:solidFill>
                <a:latin typeface="Times New Roman" panose="02020603050405020304" pitchFamily="18" charset="0"/>
                <a:cs typeface="Times New Roman" panose="02020603050405020304" pitchFamily="18" charset="0"/>
              </a:rPr>
              <a:t>rozlišuje pět důležitých kroků budoucí genetické úpravy embryí</a:t>
            </a:r>
            <a:r>
              <a:rPr lang="en-US" sz="2000" b="0" strike="noStrike" spc="-1" dirty="0">
                <a:solidFill>
                  <a:schemeClr val="dk1"/>
                </a:solidFill>
                <a:latin typeface="Times New Roman" panose="02020603050405020304" pitchFamily="18" charset="0"/>
                <a:cs typeface="Times New Roman" panose="02020603050405020304" pitchFamily="18" charset="0"/>
              </a:rPr>
              <a:t>.</a:t>
            </a:r>
            <a:endParaRPr lang="cs-CZ" sz="2000" b="0" strike="noStrike" spc="-1" dirty="0">
              <a:solidFill>
                <a:schemeClr val="dk1"/>
              </a:solidFill>
              <a:latin typeface="Times New Roman" panose="02020603050405020304" pitchFamily="18" charset="0"/>
              <a:cs typeface="Times New Roman" panose="02020603050405020304" pitchFamily="18" charset="0"/>
            </a:endParaRPr>
          </a:p>
          <a:p>
            <a:pPr indent="0" algn="just" defTabSz="914400">
              <a:lnSpc>
                <a:spcPct val="90000"/>
              </a:lnSpc>
              <a:spcBef>
                <a:spcPts val="1001"/>
              </a:spcBef>
              <a:buNone/>
              <a:tabLst>
                <a:tab pos="0" algn="l"/>
              </a:tabLst>
            </a:pPr>
            <a:endParaRPr lang="cs-CZ" sz="2400" b="0" strike="noStrike" spc="-1" dirty="0">
              <a:solidFill>
                <a:schemeClr val="dk1"/>
              </a:solidFill>
              <a:latin typeface="Times New Roman" panose="02020603050405020304" pitchFamily="18" charset="0"/>
              <a:cs typeface="Times New Roman" panose="02020603050405020304" pitchFamily="18" charset="0"/>
            </a:endParaRPr>
          </a:p>
          <a:p>
            <a:pPr indent="0" algn="just" defTabSz="914400">
              <a:lnSpc>
                <a:spcPct val="90000"/>
              </a:lnSpc>
              <a:spcBef>
                <a:spcPts val="1001"/>
              </a:spcBef>
              <a:buNone/>
              <a:tabLst>
                <a:tab pos="0" algn="l"/>
              </a:tabLst>
            </a:pPr>
            <a:r>
              <a:rPr lang="cs-CZ" sz="2400" b="0" strike="noStrike" spc="-1" dirty="0">
                <a:solidFill>
                  <a:schemeClr val="dk1"/>
                </a:solidFill>
                <a:latin typeface="Times New Roman" panose="02020603050405020304" pitchFamily="18" charset="0"/>
                <a:cs typeface="Times New Roman" panose="02020603050405020304" pitchFamily="18" charset="0"/>
              </a:rPr>
              <a:t>Seznam zdrojů</a:t>
            </a:r>
            <a:r>
              <a:rPr lang="en-US" sz="2400" b="0" strike="noStrike" spc="-1" dirty="0">
                <a:solidFill>
                  <a:schemeClr val="dk1"/>
                </a:solidFill>
                <a:latin typeface="Times New Roman" panose="02020603050405020304" pitchFamily="18" charset="0"/>
                <a:cs typeface="Times New Roman" panose="02020603050405020304" pitchFamily="18" charset="0"/>
              </a:rPr>
              <a:t>:</a:t>
            </a:r>
            <a:endParaRPr lang="cs-CZ" sz="2400" b="0" strike="noStrike" spc="-1" dirty="0">
              <a:solidFill>
                <a:schemeClr val="dk1"/>
              </a:solidFill>
              <a:latin typeface="Times New Roman" panose="02020603050405020304" pitchFamily="18" charset="0"/>
              <a:cs typeface="Times New Roman" panose="02020603050405020304" pitchFamily="18" charset="0"/>
            </a:endParaRPr>
          </a:p>
          <a:p>
            <a:pPr indent="0" algn="just" defTabSz="914400">
              <a:lnSpc>
                <a:spcPct val="90000"/>
              </a:lnSpc>
              <a:spcBef>
                <a:spcPts val="1001"/>
              </a:spcBef>
              <a:buNone/>
              <a:tabLst>
                <a:tab pos="0" algn="l"/>
              </a:tabLst>
            </a:pPr>
            <a:r>
              <a:rPr lang="en-US" sz="2000" b="0" strike="noStrike" spc="-1" dirty="0">
                <a:solidFill>
                  <a:schemeClr val="dk1"/>
                </a:solidFill>
                <a:latin typeface="Times New Roman" panose="02020603050405020304" pitchFamily="18" charset="0"/>
                <a:cs typeface="Times New Roman" panose="02020603050405020304" pitchFamily="18" charset="0"/>
              </a:rPr>
              <a:t>Doudna, J</a:t>
            </a:r>
            <a:r>
              <a:rPr lang="cs-CZ" sz="2000" b="0" strike="noStrike" spc="-1" dirty="0">
                <a:solidFill>
                  <a:schemeClr val="dk1"/>
                </a:solidFill>
                <a:latin typeface="Times New Roman" panose="02020603050405020304" pitchFamily="18" charset="0"/>
                <a:cs typeface="Times New Roman" panose="02020603050405020304" pitchFamily="18" charset="0"/>
              </a:rPr>
              <a:t>,</a:t>
            </a:r>
            <a:r>
              <a:rPr lang="en-US" sz="2000" b="0" strike="noStrike" spc="-1" dirty="0">
                <a:solidFill>
                  <a:schemeClr val="dk1"/>
                </a:solidFill>
                <a:latin typeface="Times New Roman" panose="02020603050405020304" pitchFamily="18" charset="0"/>
                <a:cs typeface="Times New Roman" panose="02020603050405020304" pitchFamily="18" charset="0"/>
              </a:rPr>
              <a:t> 2015a</a:t>
            </a:r>
            <a:r>
              <a:rPr lang="cs-CZ" sz="2000" b="0" strike="noStrike" spc="-1" dirty="0">
                <a:solidFill>
                  <a:schemeClr val="dk1"/>
                </a:solidFill>
                <a:latin typeface="Times New Roman" panose="02020603050405020304" pitchFamily="18" charset="0"/>
                <a:cs typeface="Times New Roman" panose="02020603050405020304" pitchFamily="18" charset="0"/>
              </a:rPr>
              <a:t>.</a:t>
            </a:r>
            <a:r>
              <a:rPr lang="en-US" sz="2000" b="0" strike="noStrike" spc="-1" dirty="0">
                <a:solidFill>
                  <a:schemeClr val="dk1"/>
                </a:solidFill>
                <a:latin typeface="Times New Roman" panose="02020603050405020304" pitchFamily="18" charset="0"/>
                <a:cs typeface="Times New Roman" panose="02020603050405020304" pitchFamily="18" charset="0"/>
              </a:rPr>
              <a:t> Embryo editing needs scrutiny. </a:t>
            </a:r>
            <a:r>
              <a:rPr lang="en-US" sz="2000" b="0" i="1" strike="noStrike" spc="-1" dirty="0">
                <a:solidFill>
                  <a:schemeClr val="dk1"/>
                </a:solidFill>
                <a:latin typeface="Times New Roman" panose="02020603050405020304" pitchFamily="18" charset="0"/>
                <a:cs typeface="Times New Roman" panose="02020603050405020304" pitchFamily="18" charset="0"/>
              </a:rPr>
              <a:t>Nature</a:t>
            </a:r>
            <a:r>
              <a:rPr lang="cs-CZ" sz="2000" b="0" strike="noStrike" spc="-1" dirty="0">
                <a:solidFill>
                  <a:schemeClr val="dk1"/>
                </a:solidFill>
                <a:latin typeface="Times New Roman" panose="02020603050405020304" pitchFamily="18" charset="0"/>
                <a:cs typeface="Times New Roman" panose="02020603050405020304" pitchFamily="18" charset="0"/>
              </a:rPr>
              <a:t>, č.</a:t>
            </a:r>
            <a:r>
              <a:rPr lang="en-US" sz="2000" b="0" i="1" strike="noStrike" spc="-1" dirty="0">
                <a:solidFill>
                  <a:schemeClr val="dk1"/>
                </a:solidFill>
                <a:latin typeface="Times New Roman" panose="02020603050405020304" pitchFamily="18" charset="0"/>
                <a:cs typeface="Times New Roman" panose="02020603050405020304" pitchFamily="18" charset="0"/>
              </a:rPr>
              <a:t> </a:t>
            </a:r>
            <a:r>
              <a:rPr lang="en-US" sz="2000" b="0" strike="noStrike" spc="-1" dirty="0">
                <a:solidFill>
                  <a:schemeClr val="dk1"/>
                </a:solidFill>
                <a:latin typeface="Times New Roman" panose="02020603050405020304" pitchFamily="18" charset="0"/>
                <a:cs typeface="Times New Roman" panose="02020603050405020304" pitchFamily="18" charset="0"/>
              </a:rPr>
              <a:t>528(7581), </a:t>
            </a:r>
            <a:r>
              <a:rPr lang="cs-CZ" sz="2000" b="0" strike="noStrike" spc="-1" dirty="0">
                <a:solidFill>
                  <a:schemeClr val="dk1"/>
                </a:solidFill>
                <a:latin typeface="Times New Roman" panose="02020603050405020304" pitchFamily="18" charset="0"/>
                <a:cs typeface="Times New Roman" panose="02020603050405020304" pitchFamily="18" charset="0"/>
              </a:rPr>
              <a:t>s</a:t>
            </a:r>
            <a:r>
              <a:rPr lang="en-US" sz="2000" b="0" strike="noStrike" spc="-1" dirty="0">
                <a:solidFill>
                  <a:schemeClr val="dk1"/>
                </a:solidFill>
                <a:latin typeface="Times New Roman" panose="02020603050405020304" pitchFamily="18" charset="0"/>
                <a:cs typeface="Times New Roman" panose="02020603050405020304" pitchFamily="18" charset="0"/>
              </a:rPr>
              <a:t>. 1.</a:t>
            </a:r>
            <a:endParaRPr lang="cs-CZ" sz="2000" b="0" strike="noStrike" spc="-1" dirty="0">
              <a:solidFill>
                <a:schemeClr val="dk1"/>
              </a:solidFill>
              <a:latin typeface="Times New Roman" panose="02020603050405020304" pitchFamily="18" charset="0"/>
              <a:cs typeface="Times New Roman" panose="02020603050405020304" pitchFamily="18" charset="0"/>
            </a:endParaRPr>
          </a:p>
          <a:p>
            <a:pPr indent="0" algn="just" defTabSz="914400">
              <a:lnSpc>
                <a:spcPct val="90000"/>
              </a:lnSpc>
              <a:spcBef>
                <a:spcPts val="1001"/>
              </a:spcBef>
              <a:buNone/>
              <a:tabLst>
                <a:tab pos="0" algn="l"/>
              </a:tabLst>
            </a:pPr>
            <a:r>
              <a:rPr lang="en-US" sz="2000" b="0" strike="noStrike" spc="-1" dirty="0">
                <a:solidFill>
                  <a:schemeClr val="dk1"/>
                </a:solidFill>
                <a:latin typeface="Times New Roman" panose="02020603050405020304" pitchFamily="18" charset="0"/>
                <a:cs typeface="Times New Roman" panose="02020603050405020304" pitchFamily="18" charset="0"/>
              </a:rPr>
              <a:t>Doudna, J</a:t>
            </a:r>
            <a:r>
              <a:rPr lang="cs-CZ" sz="2000" b="0" strike="noStrike" spc="-1" dirty="0">
                <a:solidFill>
                  <a:schemeClr val="dk1"/>
                </a:solidFill>
                <a:latin typeface="Times New Roman" panose="02020603050405020304" pitchFamily="18" charset="0"/>
                <a:cs typeface="Times New Roman" panose="02020603050405020304" pitchFamily="18" charset="0"/>
              </a:rPr>
              <a:t>, </a:t>
            </a:r>
            <a:r>
              <a:rPr lang="en-US" sz="2000" b="0" strike="noStrike" spc="-1" dirty="0">
                <a:solidFill>
                  <a:schemeClr val="dk1"/>
                </a:solidFill>
                <a:latin typeface="Times New Roman" panose="02020603050405020304" pitchFamily="18" charset="0"/>
                <a:cs typeface="Times New Roman" panose="02020603050405020304" pitchFamily="18" charset="0"/>
              </a:rPr>
              <a:t>2015b</a:t>
            </a:r>
            <a:r>
              <a:rPr lang="cs-CZ" sz="2000" b="0" strike="noStrike" spc="-1" dirty="0">
                <a:solidFill>
                  <a:schemeClr val="dk1"/>
                </a:solidFill>
                <a:latin typeface="Times New Roman" panose="02020603050405020304" pitchFamily="18" charset="0"/>
                <a:cs typeface="Times New Roman" panose="02020603050405020304" pitchFamily="18" charset="0"/>
              </a:rPr>
              <a:t>.</a:t>
            </a:r>
            <a:r>
              <a:rPr lang="en-US" sz="2000" b="0" strike="noStrike" spc="-1" dirty="0">
                <a:solidFill>
                  <a:schemeClr val="dk1"/>
                </a:solidFill>
                <a:latin typeface="Times New Roman" panose="02020603050405020304" pitchFamily="18" charset="0"/>
                <a:cs typeface="Times New Roman" panose="02020603050405020304" pitchFamily="18" charset="0"/>
              </a:rPr>
              <a:t> My whirlwind year with CRISPR. </a:t>
            </a:r>
            <a:r>
              <a:rPr lang="en-US" sz="2000" b="0" i="1" strike="noStrike" spc="-1" dirty="0">
                <a:solidFill>
                  <a:schemeClr val="dk1"/>
                </a:solidFill>
                <a:latin typeface="Times New Roman" panose="02020603050405020304" pitchFamily="18" charset="0"/>
                <a:cs typeface="Times New Roman" panose="02020603050405020304" pitchFamily="18" charset="0"/>
              </a:rPr>
              <a:t>Nature</a:t>
            </a:r>
            <a:r>
              <a:rPr lang="cs-CZ" sz="2000" b="0" strike="noStrike" spc="-1" dirty="0">
                <a:solidFill>
                  <a:schemeClr val="dk1"/>
                </a:solidFill>
                <a:latin typeface="Times New Roman" panose="02020603050405020304" pitchFamily="18" charset="0"/>
                <a:cs typeface="Times New Roman" panose="02020603050405020304" pitchFamily="18" charset="0"/>
              </a:rPr>
              <a:t>, č.</a:t>
            </a:r>
            <a:r>
              <a:rPr lang="en-US" sz="2000" b="0" i="1" strike="noStrike" spc="-1" dirty="0">
                <a:solidFill>
                  <a:schemeClr val="dk1"/>
                </a:solidFill>
                <a:latin typeface="Times New Roman" panose="02020603050405020304" pitchFamily="18" charset="0"/>
                <a:cs typeface="Times New Roman" panose="02020603050405020304" pitchFamily="18" charset="0"/>
              </a:rPr>
              <a:t> </a:t>
            </a:r>
            <a:r>
              <a:rPr lang="en-US" sz="2000" b="0" strike="noStrike" spc="-1" dirty="0">
                <a:solidFill>
                  <a:schemeClr val="dk1"/>
                </a:solidFill>
                <a:latin typeface="Times New Roman" panose="02020603050405020304" pitchFamily="18" charset="0"/>
                <a:cs typeface="Times New Roman" panose="02020603050405020304" pitchFamily="18" charset="0"/>
              </a:rPr>
              <a:t>528(7583), </a:t>
            </a:r>
            <a:r>
              <a:rPr lang="cs-CZ" sz="2000" b="0" strike="noStrike" spc="-1" dirty="0">
                <a:solidFill>
                  <a:schemeClr val="dk1"/>
                </a:solidFill>
                <a:latin typeface="Times New Roman" panose="02020603050405020304" pitchFamily="18" charset="0"/>
                <a:cs typeface="Times New Roman" panose="02020603050405020304" pitchFamily="18" charset="0"/>
              </a:rPr>
              <a:t>s</a:t>
            </a:r>
            <a:r>
              <a:rPr lang="en-US" sz="2000" b="0" strike="noStrike" spc="-1" dirty="0">
                <a:solidFill>
                  <a:schemeClr val="dk1"/>
                </a:solidFill>
                <a:latin typeface="Times New Roman" panose="02020603050405020304" pitchFamily="18" charset="0"/>
                <a:cs typeface="Times New Roman" panose="02020603050405020304" pitchFamily="18" charset="0"/>
              </a:rPr>
              <a:t>. 469-471.</a:t>
            </a:r>
            <a:endParaRPr lang="cs-CZ" sz="2000" b="0" strike="noStrike" spc="-1"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p:cNvSpPr>
          <p:nvPr>
            <p:ph type="title"/>
          </p:nvPr>
        </p:nvSpPr>
        <p:spPr>
          <a:xfrm>
            <a:off x="838080" y="365040"/>
            <a:ext cx="10515240" cy="1145880"/>
          </a:xfrm>
          <a:prstGeom prst="rect">
            <a:avLst/>
          </a:prstGeom>
          <a:noFill/>
          <a:ln w="0">
            <a:noFill/>
          </a:ln>
        </p:spPr>
        <p:txBody>
          <a:bodyPr anchor="ctr">
            <a:normAutofit/>
          </a:bodyPr>
          <a:lstStyle/>
          <a:p>
            <a:pPr indent="0" defTabSz="914400">
              <a:lnSpc>
                <a:spcPct val="90000"/>
              </a:lnSpc>
              <a:buNone/>
            </a:pPr>
            <a:r>
              <a:rPr lang="cs-CZ" sz="3200" b="0" strike="noStrike" spc="-1" dirty="0">
                <a:solidFill>
                  <a:srgbClr val="C00000"/>
                </a:solidFill>
                <a:latin typeface="Times New Roman" panose="02020603050405020304" pitchFamily="18" charset="0"/>
                <a:cs typeface="Times New Roman" panose="02020603050405020304" pitchFamily="18" charset="0"/>
              </a:rPr>
              <a:t>Metoda poznámek pod čarou</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288" name="PlaceHolder 2"/>
          <p:cNvSpPr>
            <a:spLocks noGrp="1"/>
          </p:cNvSpPr>
          <p:nvPr>
            <p:ph/>
          </p:nvPr>
        </p:nvSpPr>
        <p:spPr>
          <a:xfrm>
            <a:off x="4691160" y="1698840"/>
            <a:ext cx="6915960" cy="4477680"/>
          </a:xfrm>
          <a:prstGeom prst="rect">
            <a:avLst/>
          </a:prstGeom>
          <a:noFill/>
          <a:ln w="0">
            <a:noFill/>
          </a:ln>
        </p:spPr>
        <p:txBody>
          <a:bodyPr anchor="t">
            <a:normAutofit fontScale="96763"/>
          </a:bodyPr>
          <a:lstStyle/>
          <a:p>
            <a:pPr indent="0" defTabSz="914400">
              <a:lnSpc>
                <a:spcPct val="110000"/>
              </a:lnSpc>
              <a:spcBef>
                <a:spcPts val="1001"/>
              </a:spcBef>
              <a:buNone/>
              <a:tabLst>
                <a:tab pos="0" algn="l"/>
              </a:tabLst>
            </a:pPr>
            <a:r>
              <a:rPr lang="cs-CZ" sz="2400" b="0" strike="noStrike" spc="-1" dirty="0">
                <a:solidFill>
                  <a:schemeClr val="dk1"/>
                </a:solidFill>
                <a:latin typeface="Times New Roman" panose="02020603050405020304" pitchFamily="18" charset="0"/>
                <a:cs typeface="Times New Roman" panose="02020603050405020304" pitchFamily="18" charset="0"/>
              </a:rPr>
              <a:t>V textu je za doslovnou citací nebo parafrází </a:t>
            </a:r>
            <a:r>
              <a:rPr lang="cs-CZ" sz="2400" b="1" strike="noStrike" spc="-1" dirty="0">
                <a:solidFill>
                  <a:schemeClr val="dk1"/>
                </a:solidFill>
                <a:latin typeface="Times New Roman" panose="02020603050405020304" pitchFamily="18" charset="0"/>
                <a:cs typeface="Times New Roman" panose="02020603050405020304" pitchFamily="18" charset="0"/>
              </a:rPr>
              <a:t>číslo</a:t>
            </a:r>
            <a:r>
              <a:rPr lang="cs-CZ" sz="2400" b="0" strike="noStrike" spc="-1" dirty="0">
                <a:solidFill>
                  <a:schemeClr val="dk1"/>
                </a:solidFill>
                <a:latin typeface="Times New Roman" panose="02020603050405020304" pitchFamily="18" charset="0"/>
                <a:cs typeface="Times New Roman" panose="02020603050405020304" pitchFamily="18" charset="0"/>
              </a:rPr>
              <a:t> </a:t>
            </a:r>
            <a:r>
              <a:rPr lang="cs-CZ" sz="2400" b="1" strike="noStrike" spc="-1" dirty="0">
                <a:solidFill>
                  <a:schemeClr val="dk1"/>
                </a:solidFill>
                <a:latin typeface="Times New Roman" panose="02020603050405020304" pitchFamily="18" charset="0"/>
                <a:cs typeface="Times New Roman" panose="02020603050405020304" pitchFamily="18" charset="0"/>
              </a:rPr>
              <a:t>citace</a:t>
            </a:r>
            <a:r>
              <a:rPr lang="cs-CZ" sz="2400" b="0" strike="noStrike" spc="-1" dirty="0">
                <a:solidFill>
                  <a:schemeClr val="dk1"/>
                </a:solidFill>
                <a:latin typeface="Times New Roman" panose="02020603050405020304" pitchFamily="18" charset="0"/>
                <a:cs typeface="Times New Roman" panose="02020603050405020304" pitchFamily="18" charset="0"/>
              </a:rPr>
              <a:t> (každé číslo je unikátní), v poznámce pod čarou jméno, název knihy a rozsah stran.</a:t>
            </a:r>
          </a:p>
          <a:p>
            <a:pPr indent="0" defTabSz="914400">
              <a:lnSpc>
                <a:spcPct val="110000"/>
              </a:lnSpc>
              <a:spcBef>
                <a:spcPts val="1001"/>
              </a:spcBef>
              <a:buNone/>
              <a:tabLst>
                <a:tab pos="0" algn="l"/>
              </a:tabLst>
            </a:pPr>
            <a:endParaRPr lang="cs-CZ" sz="24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110000"/>
              </a:lnSpc>
              <a:spcBef>
                <a:spcPts val="1001"/>
              </a:spcBef>
              <a:buNone/>
              <a:tabLst>
                <a:tab pos="0" algn="l"/>
              </a:tabLst>
            </a:pPr>
            <a:r>
              <a:rPr lang="cs-CZ" sz="2400" b="0" strike="noStrike" spc="-1" dirty="0">
                <a:solidFill>
                  <a:schemeClr val="dk1"/>
                </a:solidFill>
                <a:latin typeface="Times New Roman" panose="02020603050405020304" pitchFamily="18" charset="0"/>
                <a:cs typeface="Times New Roman" panose="02020603050405020304" pitchFamily="18" charset="0"/>
              </a:rPr>
              <a:t>Používá se spíše v humanitních oborech, výhoda: info o dokumentu je neustále na očích.</a:t>
            </a:r>
          </a:p>
          <a:p>
            <a:pPr indent="0" defTabSz="914400">
              <a:lnSpc>
                <a:spcPct val="90000"/>
              </a:lnSpc>
              <a:spcBef>
                <a:spcPts val="1001"/>
              </a:spcBef>
              <a:buNone/>
              <a:tabLst>
                <a:tab pos="0" algn="l"/>
              </a:tabLst>
            </a:pPr>
            <a:endParaRPr lang="cs-CZ" sz="24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001"/>
              </a:spcBef>
              <a:buNone/>
              <a:tabLst>
                <a:tab pos="0" algn="l"/>
              </a:tabLst>
            </a:pPr>
            <a:r>
              <a:rPr lang="cs-CZ" sz="2400" b="0" strike="noStrike" spc="-1" dirty="0">
                <a:solidFill>
                  <a:schemeClr val="dk1"/>
                </a:solidFill>
                <a:latin typeface="Times New Roman" panose="02020603050405020304" pitchFamily="18" charset="0"/>
                <a:cs typeface="Times New Roman" panose="02020603050405020304" pitchFamily="18" charset="0"/>
              </a:rPr>
              <a:t>NOVÁK, Jan. </a:t>
            </a:r>
            <a:r>
              <a:rPr lang="cs-CZ" sz="2400" b="0" i="1" strike="noStrike" spc="-1" dirty="0">
                <a:solidFill>
                  <a:schemeClr val="dk1"/>
                </a:solidFill>
                <a:latin typeface="Times New Roman" panose="02020603050405020304" pitchFamily="18" charset="0"/>
                <a:cs typeface="Times New Roman" panose="02020603050405020304" pitchFamily="18" charset="0"/>
              </a:rPr>
              <a:t>Cestování časem</a:t>
            </a:r>
            <a:r>
              <a:rPr lang="cs-CZ" sz="2400" b="0" strike="noStrike" spc="-1" dirty="0">
                <a:solidFill>
                  <a:schemeClr val="dk1"/>
                </a:solidFill>
                <a:latin typeface="Times New Roman" panose="02020603050405020304" pitchFamily="18" charset="0"/>
                <a:cs typeface="Times New Roman" panose="02020603050405020304" pitchFamily="18" charset="0"/>
              </a:rPr>
              <a:t>. Praha: Karolinum, 2015. ISBN</a:t>
            </a:r>
          </a:p>
        </p:txBody>
      </p:sp>
      <p:pic>
        <p:nvPicPr>
          <p:cNvPr id="289" name="Picture 2" descr="https://lh6.googleusercontent.com/Zt0kM74YVRS4rWCvuGCrR2Ie5fw3hykuO6QhH6RVPtiSvBPVHLTzqoax01bYtA1HGc8I8osUUvtf0o-3v6M-O5r5sXwPbbb9pUgZ18lAEIsbF52u3dZx3Zr8qA3PdxmI1PChNhvm8TA"/>
          <p:cNvPicPr/>
          <p:nvPr/>
        </p:nvPicPr>
        <p:blipFill>
          <a:blip r:embed="rId2"/>
          <a:stretch/>
        </p:blipFill>
        <p:spPr>
          <a:xfrm>
            <a:off x="838080" y="1511280"/>
            <a:ext cx="3495240" cy="5209920"/>
          </a:xfrm>
          <a:prstGeom prst="rect">
            <a:avLst/>
          </a:prstGeom>
          <a:ln w="0">
            <a:noFill/>
          </a:ln>
        </p:spPr>
      </p:pic>
      <p:sp>
        <p:nvSpPr>
          <p:cNvPr id="290" name="Vývojový diagram: postup 5"/>
          <p:cNvSpPr/>
          <p:nvPr/>
        </p:nvSpPr>
        <p:spPr>
          <a:xfrm>
            <a:off x="2277000" y="2889360"/>
            <a:ext cx="182520" cy="246600"/>
          </a:xfrm>
          <a:prstGeom prst="flowChartProcess">
            <a:avLst/>
          </a:prstGeom>
          <a:noFill/>
          <a:ln>
            <a:solidFill>
              <a:srgbClr val="CE3736"/>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Univers Com 45 Light"/>
            </a:endParaRPr>
          </a:p>
        </p:txBody>
      </p:sp>
      <p:cxnSp>
        <p:nvCxnSpPr>
          <p:cNvPr id="291" name="Přímá spojnice se šipkou 6"/>
          <p:cNvCxnSpPr>
            <a:stCxn id="290" idx="3"/>
          </p:cNvCxnSpPr>
          <p:nvPr/>
        </p:nvCxnSpPr>
        <p:spPr>
          <a:xfrm flipV="1">
            <a:off x="2459520" y="2547000"/>
            <a:ext cx="2178000" cy="465840"/>
          </a:xfrm>
          <a:prstGeom prst="straightConnector1">
            <a:avLst/>
          </a:prstGeom>
          <a:ln>
            <a:solidFill>
              <a:srgbClr val="CE3736"/>
            </a:solidFill>
            <a:tailEnd type="triangle" w="med" len="med"/>
          </a:ln>
        </p:spPr>
      </p:cxnSp>
      <p:sp>
        <p:nvSpPr>
          <p:cNvPr id="292" name="Vývojový diagram: postup 8"/>
          <p:cNvSpPr/>
          <p:nvPr/>
        </p:nvSpPr>
        <p:spPr>
          <a:xfrm>
            <a:off x="1070811" y="5748480"/>
            <a:ext cx="2760309" cy="428040"/>
          </a:xfrm>
          <a:prstGeom prst="flowChartProcess">
            <a:avLst/>
          </a:prstGeom>
          <a:noFill/>
          <a:ln>
            <a:solidFill>
              <a:srgbClr val="CE3736"/>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Univers Com 45 Light"/>
            </a:endParaRPr>
          </a:p>
        </p:txBody>
      </p:sp>
      <p:cxnSp>
        <p:nvCxnSpPr>
          <p:cNvPr id="293" name="Přímá spojnice se šipkou 9"/>
          <p:cNvCxnSpPr>
            <a:stCxn id="292" idx="3"/>
          </p:cNvCxnSpPr>
          <p:nvPr/>
        </p:nvCxnSpPr>
        <p:spPr>
          <a:xfrm flipV="1">
            <a:off x="3831120" y="2889360"/>
            <a:ext cx="850320" cy="3073140"/>
          </a:xfrm>
          <a:prstGeom prst="straightConnector1">
            <a:avLst/>
          </a:prstGeom>
          <a:ln>
            <a:solidFill>
              <a:srgbClr val="CE3736"/>
            </a:solidFill>
            <a:tailEnd type="triangle" w="med" len="med"/>
          </a:ln>
        </p:spPr>
      </p:cxnSp>
      <p:sp>
        <p:nvSpPr>
          <p:cNvPr id="294" name="Obdélník 13"/>
          <p:cNvSpPr/>
          <p:nvPr/>
        </p:nvSpPr>
        <p:spPr>
          <a:xfrm>
            <a:off x="6333480" y="6364800"/>
            <a:ext cx="4122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cs-CZ" sz="1800" b="0" strike="noStrike" spc="-1" dirty="0">
                <a:solidFill>
                  <a:srgbClr val="000000"/>
                </a:solidFill>
                <a:latin typeface="Times New Roman" panose="02020603050405020304" pitchFamily="18" charset="0"/>
                <a:cs typeface="Times New Roman" panose="02020603050405020304" pitchFamily="18" charset="0"/>
              </a:rPr>
              <a:t>Bibliografický záznam</a:t>
            </a:r>
          </a:p>
        </p:txBody>
      </p:sp>
      <p:sp>
        <p:nvSpPr>
          <p:cNvPr id="295" name="Vývojový diagram: postup 14"/>
          <p:cNvSpPr/>
          <p:nvPr/>
        </p:nvSpPr>
        <p:spPr>
          <a:xfrm>
            <a:off x="4733280" y="4751640"/>
            <a:ext cx="6731640" cy="900000"/>
          </a:xfrm>
          <a:prstGeom prst="flowChartProcess">
            <a:avLst/>
          </a:prstGeom>
          <a:noFill/>
          <a:ln>
            <a:solidFill>
              <a:srgbClr val="CE3736"/>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Univers Com 45 Light"/>
            </a:endParaRPr>
          </a:p>
        </p:txBody>
      </p:sp>
      <p:cxnSp>
        <p:nvCxnSpPr>
          <p:cNvPr id="296" name="Přímá spojnice se šipkou 15"/>
          <p:cNvCxnSpPr>
            <a:stCxn id="295" idx="2"/>
          </p:cNvCxnSpPr>
          <p:nvPr/>
        </p:nvCxnSpPr>
        <p:spPr>
          <a:xfrm flipH="1">
            <a:off x="7742520" y="5651640"/>
            <a:ext cx="356760" cy="437760"/>
          </a:xfrm>
          <a:prstGeom prst="straightConnector1">
            <a:avLst/>
          </a:prstGeom>
          <a:ln>
            <a:solidFill>
              <a:srgbClr val="CE3736"/>
            </a:solidFill>
            <a:tailEnd type="triangle" w="med" len="med"/>
          </a:ln>
        </p:spPr>
      </p:cxnSp>
      <p:sp>
        <p:nvSpPr>
          <p:cNvPr id="297" name="Obdélník 4"/>
          <p:cNvSpPr/>
          <p:nvPr/>
        </p:nvSpPr>
        <p:spPr>
          <a:xfrm>
            <a:off x="1176120" y="5844960"/>
            <a:ext cx="2603160" cy="24444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cs-CZ" sz="1200" b="0" strike="noStrike" spc="-1" baseline="30000" dirty="0">
                <a:solidFill>
                  <a:schemeClr val="dk1"/>
                </a:solidFill>
                <a:latin typeface="Times New Roman" panose="02020603050405020304" pitchFamily="18" charset="0"/>
                <a:cs typeface="Times New Roman" panose="02020603050405020304" pitchFamily="18" charset="0"/>
              </a:rPr>
              <a:t>3</a:t>
            </a:r>
            <a:r>
              <a:rPr lang="cs-CZ" sz="1200" b="0" strike="noStrike" spc="-1" dirty="0">
                <a:solidFill>
                  <a:schemeClr val="dk1"/>
                </a:solidFill>
                <a:latin typeface="Times New Roman" panose="02020603050405020304" pitchFamily="18" charset="0"/>
                <a:cs typeface="Times New Roman" panose="02020603050405020304" pitchFamily="18" charset="0"/>
              </a:rPr>
              <a:t> NOVÁK, Jan. </a:t>
            </a:r>
            <a:r>
              <a:rPr lang="cs-CZ" sz="1200" b="0" i="1" strike="noStrike" spc="-1" dirty="0">
                <a:solidFill>
                  <a:schemeClr val="dk1"/>
                </a:solidFill>
                <a:latin typeface="Times New Roman" panose="02020603050405020304" pitchFamily="18" charset="0"/>
                <a:cs typeface="Times New Roman" panose="02020603050405020304" pitchFamily="18" charset="0"/>
              </a:rPr>
              <a:t>Cestování časem</a:t>
            </a:r>
            <a:r>
              <a:rPr lang="cs-CZ" sz="1200" b="0" strike="noStrike" spc="-1" dirty="0">
                <a:solidFill>
                  <a:schemeClr val="dk1"/>
                </a:solidFill>
                <a:latin typeface="Times New Roman" panose="02020603050405020304" pitchFamily="18" charset="0"/>
                <a:cs typeface="Times New Roman" panose="02020603050405020304" pitchFamily="18" charset="0"/>
              </a:rPr>
              <a:t>, s. 65.</a:t>
            </a:r>
            <a:endParaRPr lang="cs-CZ" sz="1200" b="0" strike="noStrike" spc="-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PlaceHolder 1"/>
          <p:cNvSpPr>
            <a:spLocks noGrp="1"/>
          </p:cNvSpPr>
          <p:nvPr>
            <p:ph type="title"/>
          </p:nvPr>
        </p:nvSpPr>
        <p:spPr>
          <a:xfrm>
            <a:off x="838080" y="365040"/>
            <a:ext cx="10515240" cy="1047960"/>
          </a:xfrm>
          <a:prstGeom prst="rect">
            <a:avLst/>
          </a:prstGeom>
          <a:noFill/>
          <a:ln w="0">
            <a:noFill/>
          </a:ln>
        </p:spPr>
        <p:txBody>
          <a:bodyPr anchor="ctr">
            <a:normAutofit/>
          </a:bodyPr>
          <a:lstStyle/>
          <a:p>
            <a:pPr indent="0" defTabSz="914400">
              <a:lnSpc>
                <a:spcPct val="90000"/>
              </a:lnSpc>
              <a:buNone/>
            </a:pPr>
            <a:r>
              <a:rPr lang="cs-CZ" sz="3200" b="0" strike="noStrike" spc="-1" dirty="0">
                <a:solidFill>
                  <a:srgbClr val="C00000"/>
                </a:solidFill>
                <a:latin typeface="Times New Roman" panose="02020603050405020304" pitchFamily="18" charset="0"/>
                <a:cs typeface="Times New Roman" panose="02020603050405020304" pitchFamily="18" charset="0"/>
              </a:rPr>
              <a:t>Metoda [číselný odkaz]</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299" name="PlaceHolder 2"/>
          <p:cNvSpPr>
            <a:spLocks noGrp="1"/>
          </p:cNvSpPr>
          <p:nvPr>
            <p:ph/>
          </p:nvPr>
        </p:nvSpPr>
        <p:spPr>
          <a:xfrm>
            <a:off x="3489480" y="1564200"/>
            <a:ext cx="8359920" cy="5034240"/>
          </a:xfrm>
          <a:prstGeom prst="rect">
            <a:avLst/>
          </a:prstGeom>
          <a:noFill/>
          <a:ln w="0">
            <a:noFill/>
          </a:ln>
        </p:spPr>
        <p:txBody>
          <a:bodyPr anchor="t">
            <a:noAutofit/>
          </a:bodyPr>
          <a:lstStyle/>
          <a:p>
            <a:pPr indent="0" defTabSz="914400">
              <a:lnSpc>
                <a:spcPct val="110000"/>
              </a:lnSpc>
              <a:spcBef>
                <a:spcPts val="1001"/>
              </a:spcBef>
              <a:buNone/>
              <a:tabLst>
                <a:tab pos="0" algn="l"/>
              </a:tabLst>
            </a:pPr>
            <a:r>
              <a:rPr lang="cs-CZ" sz="2400" b="0" strike="noStrike" spc="-1" dirty="0">
                <a:solidFill>
                  <a:schemeClr val="dk1"/>
                </a:solidFill>
                <a:latin typeface="Times New Roman" panose="02020603050405020304" pitchFamily="18" charset="0"/>
                <a:cs typeface="Times New Roman" panose="02020603050405020304" pitchFamily="18" charset="0"/>
              </a:rPr>
              <a:t>V textu je za doslovnou citací nebo parafrází </a:t>
            </a:r>
            <a:r>
              <a:rPr lang="cs-CZ" sz="2400" b="1" strike="noStrike" spc="-1" dirty="0">
                <a:solidFill>
                  <a:schemeClr val="dk1"/>
                </a:solidFill>
                <a:latin typeface="Times New Roman" panose="02020603050405020304" pitchFamily="18" charset="0"/>
                <a:cs typeface="Times New Roman" panose="02020603050405020304" pitchFamily="18" charset="0"/>
              </a:rPr>
              <a:t>číslo, které se váže na konkrétní dokument </a:t>
            </a:r>
            <a:r>
              <a:rPr lang="cs-CZ" sz="2400" b="0" strike="noStrike" spc="-1" dirty="0">
                <a:solidFill>
                  <a:schemeClr val="dk1"/>
                </a:solidFill>
                <a:latin typeface="Times New Roman" panose="02020603050405020304" pitchFamily="18" charset="0"/>
                <a:cs typeface="Times New Roman" panose="02020603050405020304" pitchFamily="18" charset="0"/>
              </a:rPr>
              <a:t>– stejné číslo se </a:t>
            </a:r>
            <a:r>
              <a:rPr lang="cs-CZ" sz="2400" b="1" strike="noStrike" spc="-1" dirty="0">
                <a:solidFill>
                  <a:schemeClr val="dk1"/>
                </a:solidFill>
                <a:latin typeface="Times New Roman" panose="02020603050405020304" pitchFamily="18" charset="0"/>
                <a:cs typeface="Times New Roman" panose="02020603050405020304" pitchFamily="18" charset="0"/>
              </a:rPr>
              <a:t>může opakovat vícekrát </a:t>
            </a:r>
            <a:r>
              <a:rPr lang="cs-CZ" sz="2400" b="0" strike="noStrike" spc="-1" dirty="0">
                <a:solidFill>
                  <a:schemeClr val="dk1"/>
                </a:solidFill>
                <a:latin typeface="Times New Roman" panose="02020603050405020304" pitchFamily="18" charset="0"/>
                <a:cs typeface="Times New Roman" panose="02020603050405020304" pitchFamily="18" charset="0"/>
              </a:rPr>
              <a:t>(podle toho kolikrát dokument citujeme</a:t>
            </a:r>
            <a:r>
              <a:rPr lang="cs-CZ" sz="2400" b="0" strike="noStrike" spc="-1" dirty="0" smtClean="0">
                <a:solidFill>
                  <a:schemeClr val="dk1"/>
                </a:solidFill>
                <a:latin typeface="Times New Roman" panose="02020603050405020304" pitchFamily="18" charset="0"/>
                <a:cs typeface="Times New Roman" panose="02020603050405020304" pitchFamily="18" charset="0"/>
              </a:rPr>
              <a:t>).</a:t>
            </a:r>
            <a:endParaRPr lang="cs-CZ" sz="10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110000"/>
              </a:lnSpc>
              <a:buNone/>
              <a:tabLst>
                <a:tab pos="0" algn="l"/>
              </a:tabLst>
            </a:pPr>
            <a:r>
              <a:rPr lang="cs-CZ" sz="2400" b="0" strike="noStrike" spc="-1" dirty="0">
                <a:solidFill>
                  <a:schemeClr val="dk1"/>
                </a:solidFill>
                <a:latin typeface="Times New Roman" panose="02020603050405020304" pitchFamily="18" charset="0"/>
                <a:cs typeface="Times New Roman" panose="02020603050405020304" pitchFamily="18" charset="0"/>
              </a:rPr>
              <a:t>Obvykle se odkazuje na citované zdroje v pořadí, v jakém jsou citovány poprvé</a:t>
            </a:r>
            <a:r>
              <a:rPr lang="cs-CZ" sz="2400" b="0" strike="noStrike" spc="-1" dirty="0" smtClean="0">
                <a:solidFill>
                  <a:schemeClr val="dk1"/>
                </a:solidFill>
                <a:latin typeface="Times New Roman" panose="02020603050405020304" pitchFamily="18" charset="0"/>
                <a:cs typeface="Times New Roman" panose="02020603050405020304" pitchFamily="18" charset="0"/>
              </a:rPr>
              <a:t>.</a:t>
            </a:r>
            <a:endParaRPr lang="cs-CZ" sz="10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110000"/>
              </a:lnSpc>
              <a:buNone/>
              <a:tabLst>
                <a:tab pos="0" algn="l"/>
              </a:tabLst>
            </a:pPr>
            <a:r>
              <a:rPr lang="cs-CZ" sz="2400" b="0" strike="noStrike" spc="-1" dirty="0">
                <a:solidFill>
                  <a:schemeClr val="dk1"/>
                </a:solidFill>
                <a:latin typeface="Times New Roman" panose="02020603050405020304" pitchFamily="18" charset="0"/>
                <a:cs typeface="Times New Roman" panose="02020603050405020304" pitchFamily="18" charset="0"/>
              </a:rPr>
              <a:t>Používá se především v přírodních a technických vědách.</a:t>
            </a:r>
          </a:p>
          <a:p>
            <a:pPr indent="0" defTabSz="914400">
              <a:lnSpc>
                <a:spcPct val="90000"/>
              </a:lnSpc>
              <a:spcBef>
                <a:spcPts val="1001"/>
              </a:spcBef>
              <a:buNone/>
              <a:tabLst>
                <a:tab pos="0" algn="l"/>
              </a:tabLst>
            </a:pPr>
            <a:r>
              <a:rPr lang="cs-CZ" sz="1800" b="0" strike="noStrike" spc="-1" dirty="0" smtClean="0">
                <a:solidFill>
                  <a:schemeClr val="dk1"/>
                </a:solidFill>
                <a:latin typeface="Times New Roman" panose="02020603050405020304" pitchFamily="18" charset="0"/>
                <a:cs typeface="Times New Roman" panose="02020603050405020304" pitchFamily="18" charset="0"/>
              </a:rPr>
              <a:t>[</a:t>
            </a:r>
            <a:r>
              <a:rPr lang="cs-CZ" sz="1800" b="0" strike="noStrike" spc="-1" dirty="0">
                <a:solidFill>
                  <a:schemeClr val="dk1"/>
                </a:solidFill>
                <a:latin typeface="Times New Roman" panose="02020603050405020304" pitchFamily="18" charset="0"/>
                <a:cs typeface="Times New Roman" panose="02020603050405020304" pitchFamily="18" charset="0"/>
              </a:rPr>
              <a:t>2] KOVÁŘ, Tomáš. </a:t>
            </a:r>
            <a:r>
              <a:rPr lang="cs-CZ" sz="1800" b="0" i="1" strike="noStrike" spc="-1" dirty="0">
                <a:solidFill>
                  <a:schemeClr val="dk1"/>
                </a:solidFill>
                <a:latin typeface="Times New Roman" panose="02020603050405020304" pitchFamily="18" charset="0"/>
                <a:cs typeface="Times New Roman" panose="02020603050405020304" pitchFamily="18" charset="0"/>
              </a:rPr>
              <a:t>Zajímavý nadpis</a:t>
            </a:r>
            <a:r>
              <a:rPr lang="cs-CZ" sz="1800" b="0" strike="noStrike" spc="-1" dirty="0">
                <a:solidFill>
                  <a:schemeClr val="dk1"/>
                </a:solidFill>
                <a:latin typeface="Times New Roman" panose="02020603050405020304" pitchFamily="18" charset="0"/>
                <a:cs typeface="Times New Roman" panose="02020603050405020304" pitchFamily="18" charset="0"/>
              </a:rPr>
              <a:t>. Praha: Odeon, 2015. ISBN</a:t>
            </a:r>
          </a:p>
          <a:p>
            <a:pPr indent="0" defTabSz="914400">
              <a:lnSpc>
                <a:spcPct val="90000"/>
              </a:lnSpc>
              <a:spcBef>
                <a:spcPts val="1001"/>
              </a:spcBef>
              <a:buNone/>
              <a:tabLst>
                <a:tab pos="0" algn="l"/>
              </a:tabLst>
            </a:pPr>
            <a:r>
              <a:rPr lang="cs-CZ" sz="1800" b="0" strike="noStrike" spc="-1" dirty="0">
                <a:solidFill>
                  <a:schemeClr val="dk1"/>
                </a:solidFill>
                <a:latin typeface="Times New Roman" panose="02020603050405020304" pitchFamily="18" charset="0"/>
                <a:cs typeface="Times New Roman" panose="02020603050405020304" pitchFamily="18" charset="0"/>
              </a:rPr>
              <a:t>…</a:t>
            </a:r>
          </a:p>
          <a:p>
            <a:pPr indent="0" defTabSz="914400">
              <a:lnSpc>
                <a:spcPct val="90000"/>
              </a:lnSpc>
              <a:spcBef>
                <a:spcPts val="1001"/>
              </a:spcBef>
              <a:buNone/>
              <a:tabLst>
                <a:tab pos="0" algn="l"/>
              </a:tabLst>
            </a:pPr>
            <a:r>
              <a:rPr lang="cs-CZ" sz="1800" b="0" strike="noStrike" spc="-1" dirty="0">
                <a:solidFill>
                  <a:schemeClr val="dk1"/>
                </a:solidFill>
                <a:latin typeface="Times New Roman" panose="02020603050405020304" pitchFamily="18" charset="0"/>
                <a:cs typeface="Times New Roman" panose="02020603050405020304" pitchFamily="18" charset="0"/>
              </a:rPr>
              <a:t>[50] ČERNÝ, Petr. </a:t>
            </a:r>
            <a:r>
              <a:rPr lang="cs-CZ" sz="1800" b="0" i="1" strike="noStrike" spc="-1" dirty="0">
                <a:solidFill>
                  <a:schemeClr val="dk1"/>
                </a:solidFill>
                <a:latin typeface="Times New Roman" panose="02020603050405020304" pitchFamily="18" charset="0"/>
                <a:cs typeface="Times New Roman" panose="02020603050405020304" pitchFamily="18" charset="0"/>
              </a:rPr>
              <a:t>Strhující story</a:t>
            </a:r>
            <a:r>
              <a:rPr lang="cs-CZ" sz="1800" b="0" strike="noStrike" spc="-1" dirty="0">
                <a:solidFill>
                  <a:schemeClr val="dk1"/>
                </a:solidFill>
                <a:latin typeface="Times New Roman" panose="02020603050405020304" pitchFamily="18" charset="0"/>
                <a:cs typeface="Times New Roman" panose="02020603050405020304" pitchFamily="18" charset="0"/>
              </a:rPr>
              <a:t>. Praha: Odeon, 2000. ISBN</a:t>
            </a:r>
          </a:p>
          <a:p>
            <a:pPr indent="0" defTabSz="914400">
              <a:lnSpc>
                <a:spcPct val="90000"/>
              </a:lnSpc>
              <a:spcBef>
                <a:spcPts val="1001"/>
              </a:spcBef>
              <a:buNone/>
              <a:tabLst>
                <a:tab pos="0" algn="l"/>
              </a:tabLst>
            </a:pPr>
            <a:r>
              <a:rPr lang="cs-CZ" sz="1800" b="0" strike="noStrike" spc="-1" dirty="0">
                <a:solidFill>
                  <a:schemeClr val="dk1"/>
                </a:solidFill>
                <a:latin typeface="Times New Roman" panose="02020603050405020304" pitchFamily="18" charset="0"/>
                <a:cs typeface="Times New Roman" panose="02020603050405020304" pitchFamily="18" charset="0"/>
              </a:rPr>
              <a:t>[51] NOVÁK, Jan. </a:t>
            </a:r>
            <a:r>
              <a:rPr lang="cs-CZ" sz="1800" b="0" i="1" strike="noStrike" spc="-1" dirty="0">
                <a:solidFill>
                  <a:schemeClr val="dk1"/>
                </a:solidFill>
                <a:latin typeface="Times New Roman" panose="02020603050405020304" pitchFamily="18" charset="0"/>
                <a:cs typeface="Times New Roman" panose="02020603050405020304" pitchFamily="18" charset="0"/>
              </a:rPr>
              <a:t>Cestování časem</a:t>
            </a:r>
            <a:r>
              <a:rPr lang="cs-CZ" sz="1800" b="0" strike="noStrike" spc="-1" dirty="0">
                <a:solidFill>
                  <a:schemeClr val="dk1"/>
                </a:solidFill>
                <a:latin typeface="Times New Roman" panose="02020603050405020304" pitchFamily="18" charset="0"/>
                <a:cs typeface="Times New Roman" panose="02020603050405020304" pitchFamily="18" charset="0"/>
              </a:rPr>
              <a:t>. Praha: Karolinum, 2015. ISBN</a:t>
            </a:r>
          </a:p>
        </p:txBody>
      </p:sp>
      <p:grpSp>
        <p:nvGrpSpPr>
          <p:cNvPr id="300" name="Skupina 6"/>
          <p:cNvGrpSpPr/>
          <p:nvPr/>
        </p:nvGrpSpPr>
        <p:grpSpPr>
          <a:xfrm>
            <a:off x="304920" y="1537920"/>
            <a:ext cx="3277800" cy="4596120"/>
            <a:chOff x="304920" y="1537920"/>
            <a:chExt cx="3277800" cy="4596120"/>
          </a:xfrm>
        </p:grpSpPr>
        <p:pic>
          <p:nvPicPr>
            <p:cNvPr id="301" name="Picture 2" descr="https://lh4.googleusercontent.com/KH0wMBWV6xR6J0VuvVVL5QI1owZ-0ulh9aeKRNZ5e_NCekp1XUKpvQGztZMz7n2LvU8_XwWsnOymQ_bXSYg0N3ykG-GlaaONNC-QzqqvF2sFBihO0qB8YB1u-0d30csPjyrDK7vq3cU"/>
            <p:cNvPicPr/>
            <p:nvPr/>
          </p:nvPicPr>
          <p:blipFill>
            <a:blip r:embed="rId2"/>
            <a:stretch/>
          </p:blipFill>
          <p:spPr>
            <a:xfrm>
              <a:off x="304920" y="1537920"/>
              <a:ext cx="3277800" cy="4596120"/>
            </a:xfrm>
            <a:prstGeom prst="rect">
              <a:avLst/>
            </a:prstGeom>
            <a:ln w="0">
              <a:noFill/>
            </a:ln>
          </p:spPr>
        </p:pic>
        <p:sp>
          <p:nvSpPr>
            <p:cNvPr id="302" name="Obdélník 5"/>
            <p:cNvSpPr/>
            <p:nvPr/>
          </p:nvSpPr>
          <p:spPr>
            <a:xfrm>
              <a:off x="580680" y="4960080"/>
              <a:ext cx="2504160" cy="6786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Univers Com 45 Light"/>
              </a:endParaRPr>
            </a:p>
          </p:txBody>
        </p:sp>
      </p:grpSp>
      <p:sp>
        <p:nvSpPr>
          <p:cNvPr id="303" name="Vývojový diagram: postup 8"/>
          <p:cNvSpPr/>
          <p:nvPr/>
        </p:nvSpPr>
        <p:spPr>
          <a:xfrm>
            <a:off x="1593360" y="2575800"/>
            <a:ext cx="429480" cy="249120"/>
          </a:xfrm>
          <a:prstGeom prst="flowChartProcess">
            <a:avLst/>
          </a:prstGeom>
          <a:noFill/>
          <a:ln>
            <a:solidFill>
              <a:srgbClr val="CE3736"/>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Univers Com 45 Light"/>
            </a:endParaRPr>
          </a:p>
        </p:txBody>
      </p:sp>
      <p:cxnSp>
        <p:nvCxnSpPr>
          <p:cNvPr id="304" name="Přímá spojnice se šipkou 9"/>
          <p:cNvCxnSpPr>
            <a:stCxn id="303" idx="3"/>
          </p:cNvCxnSpPr>
          <p:nvPr/>
        </p:nvCxnSpPr>
        <p:spPr>
          <a:xfrm flipV="1">
            <a:off x="2022840" y="2240924"/>
            <a:ext cx="1673397" cy="459436"/>
          </a:xfrm>
          <a:prstGeom prst="straightConnector1">
            <a:avLst/>
          </a:prstGeom>
          <a:ln>
            <a:solidFill>
              <a:srgbClr val="CE3736"/>
            </a:solidFill>
            <a:tailEnd type="triangle" w="med" len="med"/>
          </a:ln>
        </p:spPr>
      </p:cxnSp>
      <p:sp>
        <p:nvSpPr>
          <p:cNvPr id="305" name="Obdélník 11"/>
          <p:cNvSpPr/>
          <p:nvPr/>
        </p:nvSpPr>
        <p:spPr>
          <a:xfrm>
            <a:off x="6474780" y="6400440"/>
            <a:ext cx="40431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cs-CZ" sz="1800" b="0" strike="noStrike" spc="-1" dirty="0">
                <a:solidFill>
                  <a:srgbClr val="000000"/>
                </a:solidFill>
                <a:latin typeface="Times New Roman" panose="02020603050405020304" pitchFamily="18" charset="0"/>
                <a:cs typeface="Times New Roman" panose="02020603050405020304" pitchFamily="18" charset="0"/>
              </a:rPr>
              <a:t>Bibliografický záznam</a:t>
            </a:r>
          </a:p>
        </p:txBody>
      </p:sp>
      <p:sp>
        <p:nvSpPr>
          <p:cNvPr id="306" name="Vývojový diagram: postup 12"/>
          <p:cNvSpPr/>
          <p:nvPr/>
        </p:nvSpPr>
        <p:spPr>
          <a:xfrm>
            <a:off x="3489480" y="4286250"/>
            <a:ext cx="7863840" cy="1743075"/>
          </a:xfrm>
          <a:prstGeom prst="flowChartProcess">
            <a:avLst/>
          </a:prstGeom>
          <a:noFill/>
          <a:ln>
            <a:solidFill>
              <a:srgbClr val="CE3736"/>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Univers Com 45 Light"/>
            </a:endParaRPr>
          </a:p>
        </p:txBody>
      </p:sp>
      <p:cxnSp>
        <p:nvCxnSpPr>
          <p:cNvPr id="307" name="Přímá spojnice se šipkou 13"/>
          <p:cNvCxnSpPr/>
          <p:nvPr/>
        </p:nvCxnSpPr>
        <p:spPr>
          <a:xfrm>
            <a:off x="4991100" y="6029325"/>
            <a:ext cx="1483680" cy="590715"/>
          </a:xfrm>
          <a:prstGeom prst="straightConnector1">
            <a:avLst/>
          </a:prstGeom>
          <a:ln>
            <a:solidFill>
              <a:srgbClr val="CE3736"/>
            </a:solidFill>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 name="Skupina 7"/>
          <p:cNvGrpSpPr/>
          <p:nvPr/>
        </p:nvGrpSpPr>
        <p:grpSpPr>
          <a:xfrm>
            <a:off x="304920" y="1537920"/>
            <a:ext cx="3277800" cy="4596120"/>
            <a:chOff x="304920" y="1537920"/>
            <a:chExt cx="3277800" cy="4596120"/>
          </a:xfrm>
        </p:grpSpPr>
        <p:pic>
          <p:nvPicPr>
            <p:cNvPr id="309" name="Picture 2" descr="https://lh4.googleusercontent.com/KH0wMBWV6xR6J0VuvVVL5QI1owZ-0ulh9aeKRNZ5e_NCekp1XUKpvQGztZMz7n2LvU8_XwWsnOymQ_bXSYg0N3ykG-GlaaONNC-QzqqvF2sFBihO0qB8YB1u-0d30csPjyrDK7vq3cU"/>
            <p:cNvPicPr/>
            <p:nvPr/>
          </p:nvPicPr>
          <p:blipFill>
            <a:blip r:embed="rId2"/>
            <a:stretch/>
          </p:blipFill>
          <p:spPr>
            <a:xfrm>
              <a:off x="304920" y="1537920"/>
              <a:ext cx="3277800" cy="4596120"/>
            </a:xfrm>
            <a:prstGeom prst="rect">
              <a:avLst/>
            </a:prstGeom>
            <a:ln w="0">
              <a:noFill/>
            </a:ln>
          </p:spPr>
        </p:pic>
        <p:sp>
          <p:nvSpPr>
            <p:cNvPr id="310" name="Obdélník 9"/>
            <p:cNvSpPr/>
            <p:nvPr/>
          </p:nvSpPr>
          <p:spPr>
            <a:xfrm>
              <a:off x="580680" y="4960080"/>
              <a:ext cx="2504160" cy="6786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Univers Com 45 Light"/>
              </a:endParaRPr>
            </a:p>
          </p:txBody>
        </p:sp>
      </p:grpSp>
      <p:sp>
        <p:nvSpPr>
          <p:cNvPr id="311" name="PlaceHolder 1"/>
          <p:cNvSpPr>
            <a:spLocks noGrp="1"/>
          </p:cNvSpPr>
          <p:nvPr>
            <p:ph/>
          </p:nvPr>
        </p:nvSpPr>
        <p:spPr>
          <a:xfrm>
            <a:off x="3582720" y="1537920"/>
            <a:ext cx="8731876" cy="481788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cs-CZ" sz="2000" b="1" strike="noStrike" spc="-1" dirty="0">
                <a:solidFill>
                  <a:schemeClr val="dk1"/>
                </a:solidFill>
                <a:latin typeface="Times New Roman" panose="02020603050405020304" pitchFamily="18" charset="0"/>
                <a:cs typeface="Times New Roman" panose="02020603050405020304" pitchFamily="18" charset="0"/>
              </a:rPr>
              <a:t>Pozor </a:t>
            </a:r>
            <a:r>
              <a:rPr lang="cs-CZ" sz="2000" b="1" strike="noStrike" spc="-1" dirty="0" smtClean="0">
                <a:solidFill>
                  <a:schemeClr val="dk1"/>
                </a:solidFill>
                <a:latin typeface="Times New Roman" panose="02020603050405020304" pitchFamily="18" charset="0"/>
                <a:cs typeface="Times New Roman" panose="02020603050405020304" pitchFamily="18" charset="0"/>
              </a:rPr>
              <a:t>na:</a:t>
            </a:r>
            <a:endParaRPr lang="cs-CZ" sz="2000" b="0" strike="noStrike" spc="-1" dirty="0">
              <a:solidFill>
                <a:schemeClr val="dk1"/>
              </a:solidFill>
              <a:latin typeface="Times New Roman" panose="02020603050405020304" pitchFamily="18" charset="0"/>
              <a:cs typeface="Times New Roman" panose="02020603050405020304" pitchFamily="18" charset="0"/>
            </a:endParaRPr>
          </a:p>
          <a:p>
            <a:pPr marL="228600" indent="-228600" defTabSz="914400">
              <a:lnSpc>
                <a:spcPct val="90000"/>
              </a:lnSpc>
              <a:spcBef>
                <a:spcPts val="1001"/>
              </a:spcBef>
              <a:buClr>
                <a:srgbClr val="000000"/>
              </a:buClr>
              <a:buFont typeface="Arial"/>
              <a:buChar char="•"/>
              <a:tabLst>
                <a:tab pos="0" algn="l"/>
              </a:tabLst>
            </a:pPr>
            <a:r>
              <a:rPr lang="cs-CZ" sz="2000" b="0" strike="noStrike" spc="-1" dirty="0">
                <a:solidFill>
                  <a:schemeClr val="dk1"/>
                </a:solidFill>
                <a:latin typeface="Times New Roman" panose="02020603050405020304" pitchFamily="18" charset="0"/>
                <a:cs typeface="Times New Roman" panose="02020603050405020304" pitchFamily="18" charset="0"/>
              </a:rPr>
              <a:t>Uvádění čísel stránek:</a:t>
            </a:r>
          </a:p>
          <a:p>
            <a:pPr indent="0" defTabSz="914400">
              <a:lnSpc>
                <a:spcPct val="90000"/>
              </a:lnSpc>
              <a:spcBef>
                <a:spcPts val="1001"/>
              </a:spcBef>
              <a:buNone/>
              <a:tabLst>
                <a:tab pos="0" algn="l"/>
              </a:tabLst>
            </a:pPr>
            <a:r>
              <a:rPr lang="cs-CZ" sz="2000" b="1" strike="noStrike" spc="-1" dirty="0">
                <a:solidFill>
                  <a:schemeClr val="dk1"/>
                </a:solidFill>
                <a:latin typeface="Times New Roman" panose="02020603050405020304" pitchFamily="18" charset="0"/>
                <a:cs typeface="Times New Roman" panose="02020603050405020304" pitchFamily="18" charset="0"/>
              </a:rPr>
              <a:t>[50, s. 6] </a:t>
            </a:r>
            <a:r>
              <a:rPr lang="cs-CZ" sz="2000" b="0" strike="noStrike" spc="-1" dirty="0">
                <a:solidFill>
                  <a:schemeClr val="dk1"/>
                </a:solidFill>
                <a:latin typeface="Times New Roman" panose="02020603050405020304" pitchFamily="18" charset="0"/>
                <a:cs typeface="Times New Roman" panose="02020603050405020304" pitchFamily="18" charset="0"/>
              </a:rPr>
              <a:t>→ Je jasné, že jde o dokument č. 50, strana č. 6.</a:t>
            </a:r>
          </a:p>
          <a:p>
            <a:pPr indent="0" defTabSz="914400">
              <a:lnSpc>
                <a:spcPct val="90000"/>
              </a:lnSpc>
              <a:spcBef>
                <a:spcPts val="1001"/>
              </a:spcBef>
              <a:buNone/>
              <a:tabLst>
                <a:tab pos="0" algn="l"/>
              </a:tabLst>
            </a:pPr>
            <a:r>
              <a:rPr lang="cs-CZ" sz="2000" b="1" strike="noStrike" spc="-1" dirty="0">
                <a:solidFill>
                  <a:schemeClr val="dk1"/>
                </a:solidFill>
                <a:latin typeface="Times New Roman" panose="02020603050405020304" pitchFamily="18" charset="0"/>
                <a:cs typeface="Times New Roman" panose="02020603050405020304" pitchFamily="18" charset="0"/>
              </a:rPr>
              <a:t>[50, 6] </a:t>
            </a:r>
            <a:r>
              <a:rPr lang="cs-CZ" sz="2000" b="0" strike="noStrike" spc="-1" dirty="0">
                <a:solidFill>
                  <a:schemeClr val="dk1"/>
                </a:solidFill>
                <a:latin typeface="Times New Roman" panose="02020603050405020304" pitchFamily="18" charset="0"/>
                <a:cs typeface="Times New Roman" panose="02020603050405020304" pitchFamily="18" charset="0"/>
              </a:rPr>
              <a:t>→ Může znamenat, že jde o odkaz na zdroj č. 50 a zdroj č. 6.</a:t>
            </a:r>
          </a:p>
          <a:p>
            <a:pPr indent="0" defTabSz="914400">
              <a:lnSpc>
                <a:spcPct val="90000"/>
              </a:lnSpc>
              <a:spcBef>
                <a:spcPts val="1001"/>
              </a:spcBef>
              <a:buNone/>
              <a:tabLst>
                <a:tab pos="0" algn="l"/>
              </a:tabLst>
            </a:pPr>
            <a:endParaRPr lang="cs-CZ" sz="2000" b="0" strike="noStrike" spc="-1" dirty="0">
              <a:solidFill>
                <a:schemeClr val="dk1"/>
              </a:solidFill>
              <a:latin typeface="Times New Roman" panose="02020603050405020304" pitchFamily="18" charset="0"/>
              <a:cs typeface="Times New Roman" panose="02020603050405020304" pitchFamily="18" charset="0"/>
            </a:endParaRPr>
          </a:p>
          <a:p>
            <a:pPr marL="228600" indent="-228600" defTabSz="914400">
              <a:lnSpc>
                <a:spcPct val="90000"/>
              </a:lnSpc>
              <a:spcBef>
                <a:spcPts val="1001"/>
              </a:spcBef>
              <a:buClr>
                <a:srgbClr val="000000"/>
              </a:buClr>
              <a:buFont typeface="Arial"/>
              <a:buChar char="•"/>
              <a:tabLst>
                <a:tab pos="0" algn="l"/>
              </a:tabLst>
            </a:pPr>
            <a:r>
              <a:rPr lang="cs-CZ" sz="2000" b="0" strike="noStrike" spc="-1" dirty="0">
                <a:solidFill>
                  <a:schemeClr val="dk1"/>
                </a:solidFill>
                <a:latin typeface="Times New Roman" panose="02020603050405020304" pitchFamily="18" charset="0"/>
                <a:cs typeface="Times New Roman" panose="02020603050405020304" pitchFamily="18" charset="0"/>
              </a:rPr>
              <a:t>Více odkazů k jedné informaci ideálně: </a:t>
            </a:r>
          </a:p>
          <a:p>
            <a:pPr indent="0" defTabSz="914400">
              <a:lnSpc>
                <a:spcPct val="90000"/>
              </a:lnSpc>
              <a:spcBef>
                <a:spcPts val="1001"/>
              </a:spcBef>
              <a:buNone/>
              <a:tabLst>
                <a:tab pos="0" algn="l"/>
              </a:tabLst>
            </a:pPr>
            <a:r>
              <a:rPr lang="cs-CZ" sz="2000" b="1" strike="noStrike" spc="-1" dirty="0">
                <a:solidFill>
                  <a:schemeClr val="dk1"/>
                </a:solidFill>
                <a:latin typeface="Times New Roman" panose="02020603050405020304" pitchFamily="18" charset="0"/>
                <a:cs typeface="Times New Roman" panose="02020603050405020304" pitchFamily="18" charset="0"/>
              </a:rPr>
              <a:t>[50, s. 4] [6, s. 13] nebo [50, s. 4; 6, s. 13] </a:t>
            </a:r>
            <a:endParaRPr lang="cs-CZ" sz="20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001"/>
              </a:spcBef>
              <a:buNone/>
              <a:tabLst>
                <a:tab pos="0" algn="l"/>
              </a:tabLst>
            </a:pPr>
            <a:endParaRPr lang="cs-CZ" sz="2000" b="0" strike="noStrike" spc="-1" dirty="0">
              <a:solidFill>
                <a:schemeClr val="dk1"/>
              </a:solidFill>
              <a:latin typeface="Times New Roman" panose="02020603050405020304" pitchFamily="18" charset="0"/>
              <a:cs typeface="Times New Roman" panose="02020603050405020304" pitchFamily="18" charset="0"/>
            </a:endParaRPr>
          </a:p>
          <a:p>
            <a:pPr marL="228600" indent="-228600" defTabSz="914400">
              <a:lnSpc>
                <a:spcPct val="90000"/>
              </a:lnSpc>
              <a:spcBef>
                <a:spcPts val="1001"/>
              </a:spcBef>
              <a:buClr>
                <a:srgbClr val="000000"/>
              </a:buClr>
              <a:buFont typeface="Arial"/>
              <a:buChar char="•"/>
              <a:tabLst>
                <a:tab pos="0" algn="l"/>
              </a:tabLst>
            </a:pPr>
            <a:r>
              <a:rPr lang="cs-CZ" sz="2000" b="0" strike="noStrike" spc="-1" dirty="0">
                <a:solidFill>
                  <a:schemeClr val="dk1"/>
                </a:solidFill>
                <a:latin typeface="Times New Roman" panose="02020603050405020304" pitchFamily="18" charset="0"/>
                <a:cs typeface="Times New Roman" panose="02020603050405020304" pitchFamily="18" charset="0"/>
              </a:rPr>
              <a:t>Varianta alla Písmo Svaté: </a:t>
            </a:r>
            <a:r>
              <a:rPr lang="cs-CZ" sz="2000" b="1" strike="noStrike" spc="-1" dirty="0">
                <a:solidFill>
                  <a:schemeClr val="dk1"/>
                </a:solidFill>
                <a:latin typeface="Times New Roman" panose="02020603050405020304" pitchFamily="18" charset="0"/>
                <a:cs typeface="Times New Roman" panose="02020603050405020304" pitchFamily="18" charset="0"/>
              </a:rPr>
              <a:t>[50:4; 6:13] </a:t>
            </a:r>
            <a:endParaRPr lang="cs-CZ" sz="20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001"/>
              </a:spcBef>
              <a:buNone/>
              <a:tabLst>
                <a:tab pos="0" algn="l"/>
              </a:tabLst>
            </a:pPr>
            <a:endParaRPr lang="cs-CZ" sz="20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001"/>
              </a:spcBef>
              <a:buNone/>
              <a:tabLst>
                <a:tab pos="0" algn="l"/>
              </a:tabLst>
            </a:pPr>
            <a:r>
              <a:rPr lang="cs-CZ" sz="2000" b="0" strike="noStrike" spc="-1" dirty="0">
                <a:solidFill>
                  <a:schemeClr val="dk1"/>
                </a:solidFill>
                <a:latin typeface="Times New Roman" panose="02020603050405020304" pitchFamily="18" charset="0"/>
                <a:cs typeface="Times New Roman" panose="02020603050405020304" pitchFamily="18" charset="0"/>
              </a:rPr>
              <a:t>Dost často jsou odkazy prolinkované, je-li zvykem číst je v el. podobě.</a:t>
            </a:r>
          </a:p>
        </p:txBody>
      </p:sp>
      <p:sp>
        <p:nvSpPr>
          <p:cNvPr id="312" name="PlaceHolder 2"/>
          <p:cNvSpPr>
            <a:spLocks noGrp="1"/>
          </p:cNvSpPr>
          <p:nvPr>
            <p:ph type="title"/>
          </p:nvPr>
        </p:nvSpPr>
        <p:spPr>
          <a:xfrm>
            <a:off x="838080" y="365040"/>
            <a:ext cx="10515240" cy="1047960"/>
          </a:xfrm>
          <a:prstGeom prst="rect">
            <a:avLst/>
          </a:prstGeom>
          <a:noFill/>
          <a:ln w="0">
            <a:noFill/>
          </a:ln>
        </p:spPr>
        <p:txBody>
          <a:bodyPr anchor="ctr">
            <a:normAutofit/>
          </a:bodyPr>
          <a:lstStyle/>
          <a:p>
            <a:pPr indent="0" defTabSz="914400">
              <a:lnSpc>
                <a:spcPct val="90000"/>
              </a:lnSpc>
              <a:buNone/>
            </a:pPr>
            <a:r>
              <a:rPr lang="cs-CZ" sz="3200" b="0" strike="noStrike" spc="-1" dirty="0">
                <a:solidFill>
                  <a:srgbClr val="C00000"/>
                </a:solidFill>
                <a:latin typeface="Times New Roman" panose="02020603050405020304" pitchFamily="18" charset="0"/>
                <a:cs typeface="Times New Roman" panose="02020603050405020304" pitchFamily="18" charset="0"/>
              </a:rPr>
              <a:t>Metoda [číselný odkaz]</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PlaceHolder 1"/>
          <p:cNvSpPr>
            <a:spLocks noGrp="1"/>
          </p:cNvSpPr>
          <p:nvPr>
            <p:ph type="title"/>
          </p:nvPr>
        </p:nvSpPr>
        <p:spPr>
          <a:xfrm>
            <a:off x="792000" y="540000"/>
            <a:ext cx="6448680" cy="662040"/>
          </a:xfrm>
          <a:prstGeom prst="rect">
            <a:avLst/>
          </a:prstGeom>
          <a:noFill/>
          <a:ln w="0">
            <a:noFill/>
          </a:ln>
        </p:spPr>
        <p:txBody>
          <a:bodyPr lIns="0" tIns="0" rIns="0" bIns="0" anchor="t">
            <a:normAutofit/>
          </a:bodyPr>
          <a:lstStyle/>
          <a:p>
            <a:pPr indent="0" defTabSz="914400">
              <a:lnSpc>
                <a:spcPct val="90000"/>
              </a:lnSpc>
              <a:buNone/>
            </a:pPr>
            <a:r>
              <a:rPr lang="cs-CZ" sz="3200" b="0" strike="noStrike" spc="-1" dirty="0">
                <a:solidFill>
                  <a:srgbClr val="C00000"/>
                </a:solidFill>
                <a:latin typeface="Times New Roman" panose="02020603050405020304" pitchFamily="18" charset="0"/>
                <a:cs typeface="Times New Roman" panose="02020603050405020304" pitchFamily="18" charset="0"/>
              </a:rPr>
              <a:t>Citační styly</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314" name="PlaceHolder 2"/>
          <p:cNvSpPr>
            <a:spLocks noGrp="1"/>
          </p:cNvSpPr>
          <p:nvPr>
            <p:ph/>
          </p:nvPr>
        </p:nvSpPr>
        <p:spPr>
          <a:xfrm>
            <a:off x="792000" y="1123920"/>
            <a:ext cx="11075760" cy="5403240"/>
          </a:xfrm>
          <a:prstGeom prst="rect">
            <a:avLst/>
          </a:prstGeom>
          <a:noFill/>
          <a:ln w="0">
            <a:noFill/>
          </a:ln>
        </p:spPr>
        <p:txBody>
          <a:bodyPr anchor="t">
            <a:normAutofit fontScale="45704" lnSpcReduction="20000"/>
          </a:bodyPr>
          <a:lstStyle/>
          <a:p>
            <a:pPr marL="228600" indent="-228600" defTabSz="914400">
              <a:lnSpc>
                <a:spcPct val="120000"/>
              </a:lnSpc>
              <a:spcBef>
                <a:spcPts val="1199"/>
              </a:spcBef>
              <a:buClr>
                <a:srgbClr val="C00000"/>
              </a:buClr>
              <a:buFont typeface="Arial"/>
              <a:buChar char="•"/>
            </a:pPr>
            <a:r>
              <a:rPr lang="cs-CZ" sz="4000" b="0" strike="noStrike" spc="-1" dirty="0">
                <a:solidFill>
                  <a:schemeClr val="dk1"/>
                </a:solidFill>
                <a:latin typeface="Times New Roman" panose="02020603050405020304" pitchFamily="18" charset="0"/>
                <a:cs typeface="Times New Roman" panose="02020603050405020304" pitchFamily="18" charset="0"/>
              </a:rPr>
              <a:t>Styl a metoda musí být vždy konzistentní pro celý dokument</a:t>
            </a:r>
          </a:p>
          <a:p>
            <a:pPr marL="228600" indent="-228600" defTabSz="914400">
              <a:lnSpc>
                <a:spcPct val="120000"/>
              </a:lnSpc>
              <a:spcBef>
                <a:spcPts val="1199"/>
              </a:spcBef>
              <a:buClr>
                <a:srgbClr val="C00000"/>
              </a:buClr>
              <a:buFont typeface="Arial"/>
              <a:buChar char="•"/>
            </a:pPr>
            <a:r>
              <a:rPr lang="cs-CZ" sz="4000" b="0" strike="noStrike" spc="-1" dirty="0">
                <a:solidFill>
                  <a:schemeClr val="dk1"/>
                </a:solidFill>
                <a:latin typeface="Times New Roman" panose="02020603050405020304" pitchFamily="18" charset="0"/>
                <a:cs typeface="Times New Roman" panose="02020603050405020304" pitchFamily="18" charset="0"/>
              </a:rPr>
              <a:t>Nestresujte se zbytečně tím, kde má být tečka a kde čárka. Hlavní je, aby byl zdroj podle citačního záznamu </a:t>
            </a:r>
            <a:r>
              <a:rPr lang="cs-CZ" sz="4000" b="0" strike="noStrike" spc="-1" dirty="0" smtClean="0">
                <a:solidFill>
                  <a:schemeClr val="dk1"/>
                </a:solidFill>
                <a:latin typeface="Times New Roman" panose="02020603050405020304" pitchFamily="18" charset="0"/>
                <a:cs typeface="Times New Roman" panose="02020603050405020304" pitchFamily="18" charset="0"/>
              </a:rPr>
              <a:t>dohledatelný</a:t>
            </a:r>
          </a:p>
          <a:p>
            <a:pPr marL="228600" indent="-228600">
              <a:lnSpc>
                <a:spcPct val="120000"/>
              </a:lnSpc>
              <a:spcBef>
                <a:spcPts val="1199"/>
              </a:spcBef>
              <a:buClr>
                <a:srgbClr val="C00000"/>
              </a:buClr>
              <a:buFont typeface="Arial"/>
              <a:buChar char="•"/>
            </a:pPr>
            <a:r>
              <a:rPr lang="cs-CZ" sz="4000" i="1" spc="-1" dirty="0">
                <a:solidFill>
                  <a:schemeClr val="dk1"/>
                </a:solidFill>
                <a:latin typeface="Times New Roman" panose="02020603050405020304" pitchFamily="18" charset="0"/>
                <a:cs typeface="Times New Roman" panose="02020603050405020304" pitchFamily="18" charset="0"/>
              </a:rPr>
              <a:t>V této prezentaci si ukážeme příklady </a:t>
            </a:r>
            <a:r>
              <a:rPr lang="cs-CZ" sz="4000" i="1" spc="-1" dirty="0" smtClean="0">
                <a:latin typeface="Times New Roman" panose="02020603050405020304" pitchFamily="18" charset="0"/>
                <a:cs typeface="Times New Roman" panose="02020603050405020304" pitchFamily="18" charset="0"/>
              </a:rPr>
              <a:t>citování online </a:t>
            </a:r>
            <a:r>
              <a:rPr lang="cs-CZ" sz="4000" i="1" spc="-1" dirty="0">
                <a:solidFill>
                  <a:schemeClr val="dk1"/>
                </a:solidFill>
                <a:latin typeface="Times New Roman" panose="02020603050405020304" pitchFamily="18" charset="0"/>
                <a:cs typeface="Times New Roman" panose="02020603050405020304" pitchFamily="18" charset="0"/>
              </a:rPr>
              <a:t>zdrojů, které budou ve stylu ISO 690: 2011 a bude se jednat </a:t>
            </a:r>
            <a:r>
              <a:rPr lang="cs-CZ" sz="4000" i="1" spc="-1" dirty="0" smtClean="0">
                <a:solidFill>
                  <a:schemeClr val="dk1"/>
                </a:solidFill>
                <a:latin typeface="Times New Roman" panose="02020603050405020304" pitchFamily="18" charset="0"/>
                <a:cs typeface="Times New Roman" panose="02020603050405020304" pitchFamily="18" charset="0"/>
              </a:rPr>
              <a:t/>
            </a:r>
            <a:br>
              <a:rPr lang="cs-CZ" sz="4000" i="1" spc="-1" dirty="0" smtClean="0">
                <a:solidFill>
                  <a:schemeClr val="dk1"/>
                </a:solidFill>
                <a:latin typeface="Times New Roman" panose="02020603050405020304" pitchFamily="18" charset="0"/>
                <a:cs typeface="Times New Roman" panose="02020603050405020304" pitchFamily="18" charset="0"/>
              </a:rPr>
            </a:br>
            <a:r>
              <a:rPr lang="cs-CZ" sz="4000" i="1" spc="-1" dirty="0" smtClean="0">
                <a:solidFill>
                  <a:schemeClr val="dk1"/>
                </a:solidFill>
                <a:latin typeface="Times New Roman" panose="02020603050405020304" pitchFamily="18" charset="0"/>
                <a:cs typeface="Times New Roman" panose="02020603050405020304" pitchFamily="18" charset="0"/>
              </a:rPr>
              <a:t>o </a:t>
            </a:r>
            <a:r>
              <a:rPr lang="cs-CZ" sz="4000" i="1" spc="-1" dirty="0">
                <a:solidFill>
                  <a:schemeClr val="dk1"/>
                </a:solidFill>
                <a:latin typeface="Times New Roman" panose="02020603050405020304" pitchFamily="18" charset="0"/>
                <a:cs typeface="Times New Roman" panose="02020603050405020304" pitchFamily="18" charset="0"/>
              </a:rPr>
              <a:t>metodu autor, </a:t>
            </a:r>
            <a:r>
              <a:rPr lang="cs-CZ" sz="4000" i="1" spc="-1" dirty="0" smtClean="0">
                <a:solidFill>
                  <a:schemeClr val="dk1"/>
                </a:solidFill>
                <a:latin typeface="Times New Roman" panose="02020603050405020304" pitchFamily="18" charset="0"/>
                <a:cs typeface="Times New Roman" panose="02020603050405020304" pitchFamily="18" charset="0"/>
              </a:rPr>
              <a:t>datum</a:t>
            </a:r>
            <a:endParaRPr lang="cs-CZ" sz="40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199"/>
              </a:spcBef>
              <a:buNone/>
              <a:tabLst>
                <a:tab pos="0" algn="l"/>
              </a:tabLst>
            </a:pPr>
            <a:r>
              <a:rPr lang="en-US" sz="3300" b="1" u="sng" strike="noStrike" spc="-1" dirty="0">
                <a:solidFill>
                  <a:schemeClr val="dk1"/>
                </a:solidFill>
                <a:uFillTx/>
                <a:latin typeface="Times New Roman" panose="02020603050405020304" pitchFamily="18" charset="0"/>
                <a:cs typeface="Times New Roman" panose="02020603050405020304" pitchFamily="18" charset="0"/>
                <a:hlinkClick r:id="rId3"/>
              </a:rPr>
              <a:t>APA</a:t>
            </a:r>
            <a:r>
              <a:rPr lang="en-US" sz="3300" b="1" u="sng" strike="noStrike" spc="-1" dirty="0">
                <a:solidFill>
                  <a:schemeClr val="dk1"/>
                </a:solidFill>
                <a:uFillTx/>
                <a:latin typeface="Times New Roman" panose="02020603050405020304" pitchFamily="18" charset="0"/>
                <a:cs typeface="Times New Roman" panose="02020603050405020304" pitchFamily="18" charset="0"/>
                <a:hlinkClick r:id="rId4"/>
              </a:rPr>
              <a:t> </a:t>
            </a:r>
            <a:endParaRPr lang="cs-CZ" sz="33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199"/>
              </a:spcBef>
              <a:buNone/>
              <a:tabLst>
                <a:tab pos="0" algn="l"/>
              </a:tabLst>
            </a:pPr>
            <a:r>
              <a:rPr lang="en-US" sz="2900" b="0" strike="noStrike" spc="-1" dirty="0">
                <a:solidFill>
                  <a:schemeClr val="dk1"/>
                </a:solidFill>
                <a:latin typeface="Times New Roman" panose="02020603050405020304" pitchFamily="18" charset="0"/>
                <a:cs typeface="Times New Roman" panose="02020603050405020304" pitchFamily="18" charset="0"/>
              </a:rPr>
              <a:t>Banks, I. (1993). </a:t>
            </a:r>
            <a:r>
              <a:rPr lang="en-US" sz="2900" b="0" i="1" strike="noStrike" spc="-1" dirty="0">
                <a:solidFill>
                  <a:schemeClr val="dk1"/>
                </a:solidFill>
                <a:latin typeface="Times New Roman" panose="02020603050405020304" pitchFamily="18" charset="0"/>
                <a:cs typeface="Times New Roman" panose="02020603050405020304" pitchFamily="18" charset="0"/>
              </a:rPr>
              <a:t>The crow road</a:t>
            </a:r>
            <a:r>
              <a:rPr lang="en-US" sz="2900" b="0" strike="noStrike" spc="-1" dirty="0">
                <a:solidFill>
                  <a:schemeClr val="dk1"/>
                </a:solidFill>
                <a:latin typeface="Times New Roman" panose="02020603050405020304" pitchFamily="18" charset="0"/>
                <a:cs typeface="Times New Roman" panose="02020603050405020304" pitchFamily="18" charset="0"/>
              </a:rPr>
              <a:t>. Abacus.</a:t>
            </a:r>
            <a:endParaRPr lang="cs-CZ" sz="29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199"/>
              </a:spcBef>
              <a:buNone/>
              <a:tabLst>
                <a:tab pos="0" algn="l"/>
              </a:tabLst>
            </a:pPr>
            <a:r>
              <a:rPr lang="en-US" sz="3300" b="1" u="sng" strike="noStrike" spc="-1" dirty="0">
                <a:solidFill>
                  <a:schemeClr val="dk1"/>
                </a:solidFill>
                <a:uFillTx/>
                <a:latin typeface="Times New Roman" panose="02020603050405020304" pitchFamily="18" charset="0"/>
                <a:cs typeface="Times New Roman" panose="02020603050405020304" pitchFamily="18" charset="0"/>
                <a:hlinkClick r:id="rId5"/>
              </a:rPr>
              <a:t>Chicago</a:t>
            </a:r>
            <a:endParaRPr lang="cs-CZ" sz="33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199"/>
              </a:spcBef>
              <a:buNone/>
              <a:tabLst>
                <a:tab pos="0" algn="l"/>
              </a:tabLst>
            </a:pPr>
            <a:r>
              <a:rPr lang="en-US" sz="2900" b="0" strike="noStrike" spc="-1" dirty="0">
                <a:solidFill>
                  <a:schemeClr val="dk1"/>
                </a:solidFill>
                <a:latin typeface="Times New Roman" panose="02020603050405020304" pitchFamily="18" charset="0"/>
                <a:cs typeface="Times New Roman" panose="02020603050405020304" pitchFamily="18" charset="0"/>
              </a:rPr>
              <a:t>Banks, Iain. 1993. </a:t>
            </a:r>
            <a:r>
              <a:rPr lang="en-US" sz="2900" b="0" i="1" strike="noStrike" spc="-1" dirty="0">
                <a:solidFill>
                  <a:schemeClr val="dk1"/>
                </a:solidFill>
                <a:latin typeface="Times New Roman" panose="02020603050405020304" pitchFamily="18" charset="0"/>
                <a:cs typeface="Times New Roman" panose="02020603050405020304" pitchFamily="18" charset="0"/>
              </a:rPr>
              <a:t>The Crow Road</a:t>
            </a:r>
            <a:r>
              <a:rPr lang="en-US" sz="2900" b="0" strike="noStrike" spc="-1" dirty="0">
                <a:solidFill>
                  <a:schemeClr val="dk1"/>
                </a:solidFill>
                <a:latin typeface="Times New Roman" panose="02020603050405020304" pitchFamily="18" charset="0"/>
                <a:cs typeface="Times New Roman" panose="02020603050405020304" pitchFamily="18" charset="0"/>
              </a:rPr>
              <a:t>. London: Abacus.</a:t>
            </a:r>
            <a:endParaRPr lang="cs-CZ" sz="29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199"/>
              </a:spcBef>
              <a:buNone/>
              <a:tabLst>
                <a:tab pos="0" algn="l"/>
              </a:tabLst>
            </a:pPr>
            <a:r>
              <a:rPr lang="en-US" sz="3300" b="1" u="sng" strike="noStrike" spc="-1" dirty="0">
                <a:solidFill>
                  <a:schemeClr val="dk1"/>
                </a:solidFill>
                <a:uFillTx/>
                <a:latin typeface="Times New Roman" panose="02020603050405020304" pitchFamily="18" charset="0"/>
                <a:cs typeface="Times New Roman" panose="02020603050405020304" pitchFamily="18" charset="0"/>
                <a:hlinkClick r:id="rId6"/>
              </a:rPr>
              <a:t>ČSN ISO 690 </a:t>
            </a:r>
            <a:endParaRPr lang="cs-CZ" sz="33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199"/>
              </a:spcBef>
              <a:buNone/>
              <a:tabLst>
                <a:tab pos="0" algn="l"/>
              </a:tabLst>
            </a:pPr>
            <a:r>
              <a:rPr lang="en-US" sz="2900" b="0" strike="noStrike" spc="-1" dirty="0">
                <a:solidFill>
                  <a:schemeClr val="dk1"/>
                </a:solidFill>
                <a:latin typeface="Times New Roman" panose="02020603050405020304" pitchFamily="18" charset="0"/>
                <a:cs typeface="Times New Roman" panose="02020603050405020304" pitchFamily="18" charset="0"/>
              </a:rPr>
              <a:t>BANKS, Iain, 1993. </a:t>
            </a:r>
            <a:r>
              <a:rPr lang="en-US" sz="2900" b="0" i="1" strike="noStrike" spc="-1" dirty="0">
                <a:solidFill>
                  <a:schemeClr val="dk1"/>
                </a:solidFill>
                <a:latin typeface="Times New Roman" panose="02020603050405020304" pitchFamily="18" charset="0"/>
                <a:cs typeface="Times New Roman" panose="02020603050405020304" pitchFamily="18" charset="0"/>
              </a:rPr>
              <a:t>The crow road</a:t>
            </a:r>
            <a:r>
              <a:rPr lang="en-US" sz="2900" b="0" strike="noStrike" spc="-1" dirty="0">
                <a:solidFill>
                  <a:schemeClr val="dk1"/>
                </a:solidFill>
                <a:latin typeface="Times New Roman" panose="02020603050405020304" pitchFamily="18" charset="0"/>
                <a:cs typeface="Times New Roman" panose="02020603050405020304" pitchFamily="18" charset="0"/>
              </a:rPr>
              <a:t>. London: Abacus. ISBN 978-0-349-10323-5. </a:t>
            </a:r>
            <a:endParaRPr lang="cs-CZ" sz="29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199"/>
              </a:spcBef>
              <a:buNone/>
              <a:tabLst>
                <a:tab pos="0" algn="l"/>
              </a:tabLst>
            </a:pPr>
            <a:r>
              <a:rPr lang="cs-CZ" sz="3300" b="1" u="sng" strike="noStrike" spc="-1" dirty="0" smtClean="0">
                <a:solidFill>
                  <a:schemeClr val="dk1"/>
                </a:solidFill>
                <a:uFillTx/>
                <a:latin typeface="Times New Roman" panose="02020603050405020304" pitchFamily="18" charset="0"/>
                <a:cs typeface="Times New Roman" panose="02020603050405020304" pitchFamily="18" charset="0"/>
                <a:hlinkClick r:id="rId7"/>
              </a:rPr>
              <a:t>Harvard</a:t>
            </a:r>
            <a:endParaRPr lang="cs-CZ" sz="3300" spc="-1" dirty="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199"/>
              </a:spcBef>
              <a:buNone/>
              <a:tabLst>
                <a:tab pos="0" algn="l"/>
              </a:tabLst>
            </a:pPr>
            <a:r>
              <a:rPr lang="en-US" sz="2900" b="0" strike="noStrike" spc="-1" dirty="0" smtClean="0">
                <a:solidFill>
                  <a:srgbClr val="000000"/>
                </a:solidFill>
                <a:latin typeface="Times New Roman" panose="02020603050405020304" pitchFamily="18" charset="0"/>
                <a:cs typeface="Times New Roman" panose="02020603050405020304" pitchFamily="18" charset="0"/>
              </a:rPr>
              <a:t>Banks, I. (1993) </a:t>
            </a:r>
            <a:r>
              <a:rPr lang="en-US" sz="2900" b="0" i="1" strike="noStrike" spc="-1" dirty="0" smtClean="0">
                <a:solidFill>
                  <a:srgbClr val="000000"/>
                </a:solidFill>
                <a:latin typeface="Times New Roman" panose="02020603050405020304" pitchFamily="18" charset="0"/>
                <a:cs typeface="Times New Roman" panose="02020603050405020304" pitchFamily="18" charset="0"/>
              </a:rPr>
              <a:t>The crow road</a:t>
            </a:r>
            <a:r>
              <a:rPr lang="en-US" sz="2900" b="0" strike="noStrike" spc="-1" dirty="0" smtClean="0">
                <a:solidFill>
                  <a:srgbClr val="000000"/>
                </a:solidFill>
                <a:latin typeface="Times New Roman" panose="02020603050405020304" pitchFamily="18" charset="0"/>
                <a:cs typeface="Times New Roman" panose="02020603050405020304" pitchFamily="18" charset="0"/>
              </a:rPr>
              <a:t>. </a:t>
            </a:r>
            <a:r>
              <a:rPr lang="cs-CZ" sz="2900" b="0" strike="noStrike" spc="-1" dirty="0" smtClean="0">
                <a:solidFill>
                  <a:srgbClr val="000000"/>
                </a:solidFill>
                <a:latin typeface="Times New Roman" panose="02020603050405020304" pitchFamily="18" charset="0"/>
                <a:cs typeface="Times New Roman" panose="02020603050405020304" pitchFamily="18" charset="0"/>
              </a:rPr>
              <a:t>London: </a:t>
            </a:r>
            <a:r>
              <a:rPr lang="en-US" sz="2900" b="0" strike="noStrike" spc="-1" dirty="0" smtClean="0">
                <a:solidFill>
                  <a:srgbClr val="000000"/>
                </a:solidFill>
                <a:latin typeface="Times New Roman" panose="02020603050405020304" pitchFamily="18" charset="0"/>
                <a:cs typeface="Times New Roman" panose="02020603050405020304" pitchFamily="18" charset="0"/>
              </a:rPr>
              <a:t>Abacus.</a:t>
            </a:r>
            <a:endParaRPr lang="cs-CZ" sz="2900" b="0" strike="noStrike" spc="-1" dirty="0" smtClean="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199"/>
              </a:spcBef>
              <a:buNone/>
              <a:tabLst>
                <a:tab pos="0" algn="l"/>
              </a:tabLst>
            </a:pPr>
            <a:r>
              <a:rPr lang="en-US" sz="3300" b="1" u="sng" strike="noStrike" spc="-1" dirty="0" smtClean="0">
                <a:solidFill>
                  <a:schemeClr val="dk1"/>
                </a:solidFill>
                <a:uFillTx/>
                <a:latin typeface="Times New Roman" panose="02020603050405020304" pitchFamily="18" charset="0"/>
                <a:cs typeface="Times New Roman" panose="02020603050405020304" pitchFamily="18" charset="0"/>
                <a:hlinkClick r:id="rId8"/>
              </a:rPr>
              <a:t>IEEE</a:t>
            </a:r>
            <a:endParaRPr lang="cs-CZ" sz="33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199"/>
              </a:spcBef>
              <a:buNone/>
              <a:tabLst>
                <a:tab pos="0" algn="l"/>
              </a:tabLst>
            </a:pPr>
            <a:r>
              <a:rPr lang="en-US" sz="2900" b="0" strike="noStrike" spc="-1" dirty="0">
                <a:solidFill>
                  <a:schemeClr val="dk1"/>
                </a:solidFill>
                <a:latin typeface="Times New Roman" panose="02020603050405020304" pitchFamily="18" charset="0"/>
                <a:cs typeface="Times New Roman" panose="02020603050405020304" pitchFamily="18" charset="0"/>
              </a:rPr>
              <a:t>I. Banks, </a:t>
            </a:r>
            <a:r>
              <a:rPr lang="en-US" sz="2900" b="0" i="1" strike="noStrike" spc="-1" dirty="0">
                <a:solidFill>
                  <a:schemeClr val="dk1"/>
                </a:solidFill>
                <a:latin typeface="Times New Roman" panose="02020603050405020304" pitchFamily="18" charset="0"/>
                <a:cs typeface="Times New Roman" panose="02020603050405020304" pitchFamily="18" charset="0"/>
              </a:rPr>
              <a:t>The crow road</a:t>
            </a:r>
            <a:r>
              <a:rPr lang="en-US" sz="2900" b="0" strike="noStrike" spc="-1" dirty="0">
                <a:solidFill>
                  <a:schemeClr val="dk1"/>
                </a:solidFill>
                <a:latin typeface="Times New Roman" panose="02020603050405020304" pitchFamily="18" charset="0"/>
                <a:cs typeface="Times New Roman" panose="02020603050405020304" pitchFamily="18" charset="0"/>
              </a:rPr>
              <a:t>. London: Abacus, 1993.</a:t>
            </a:r>
            <a:endParaRPr lang="cs-CZ" sz="29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199"/>
              </a:spcBef>
              <a:buNone/>
              <a:tabLst>
                <a:tab pos="0" algn="l"/>
              </a:tabLst>
            </a:pPr>
            <a:r>
              <a:rPr lang="en-US" sz="3300" b="1" u="sng" strike="noStrike" spc="-1" dirty="0">
                <a:solidFill>
                  <a:schemeClr val="dk1"/>
                </a:solidFill>
                <a:uFillTx/>
                <a:latin typeface="Times New Roman" panose="02020603050405020304" pitchFamily="18" charset="0"/>
                <a:cs typeface="Times New Roman" panose="02020603050405020304" pitchFamily="18" charset="0"/>
                <a:hlinkClick r:id="rId9"/>
              </a:rPr>
              <a:t>MLA</a:t>
            </a:r>
            <a:endParaRPr lang="cs-CZ" sz="33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199"/>
              </a:spcBef>
              <a:buNone/>
              <a:tabLst>
                <a:tab pos="0" algn="l"/>
              </a:tabLst>
            </a:pPr>
            <a:r>
              <a:rPr lang="en-US" sz="2900" b="0" strike="noStrike" spc="-1" dirty="0">
                <a:solidFill>
                  <a:schemeClr val="dk1"/>
                </a:solidFill>
                <a:latin typeface="Times New Roman" panose="02020603050405020304" pitchFamily="18" charset="0"/>
                <a:cs typeface="Times New Roman" panose="02020603050405020304" pitchFamily="18" charset="0"/>
              </a:rPr>
              <a:t>Banks, Iain. </a:t>
            </a:r>
            <a:r>
              <a:rPr lang="en-US" sz="2900" b="0" i="1" strike="noStrike" spc="-1" dirty="0">
                <a:solidFill>
                  <a:schemeClr val="dk1"/>
                </a:solidFill>
                <a:latin typeface="Times New Roman" panose="02020603050405020304" pitchFamily="18" charset="0"/>
                <a:cs typeface="Times New Roman" panose="02020603050405020304" pitchFamily="18" charset="0"/>
              </a:rPr>
              <a:t>The Crow Road</a:t>
            </a:r>
            <a:r>
              <a:rPr lang="en-US" sz="2900" b="0" strike="noStrike" spc="-1" dirty="0">
                <a:solidFill>
                  <a:schemeClr val="dk1"/>
                </a:solidFill>
                <a:latin typeface="Times New Roman" panose="02020603050405020304" pitchFamily="18" charset="0"/>
                <a:cs typeface="Times New Roman" panose="02020603050405020304" pitchFamily="18" charset="0"/>
              </a:rPr>
              <a:t>. Abacus, 1993</a:t>
            </a:r>
            <a:endParaRPr lang="cs-CZ" sz="2900" b="0" strike="noStrike" spc="-1"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Obdélník 8"/>
          <p:cNvSpPr/>
          <p:nvPr/>
        </p:nvSpPr>
        <p:spPr>
          <a:xfrm>
            <a:off x="157680" y="2723400"/>
            <a:ext cx="5412240" cy="1756800"/>
          </a:xfrm>
          <a:prstGeom prst="rect">
            <a:avLst/>
          </a:prstGeom>
          <a:solidFill>
            <a:schemeClr val="accent4">
              <a:alpha val="10000"/>
            </a:schemeClr>
          </a:solidFill>
          <a:ln>
            <a:solidFill>
              <a:srgbClr val="FFC000">
                <a:lumMod val="20000"/>
                <a:lumOff val="80000"/>
              </a:srgbClr>
            </a:solidFill>
          </a:ln>
        </p:spPr>
        <p:style>
          <a:lnRef idx="1">
            <a:schemeClr val="accent4"/>
          </a:lnRef>
          <a:fillRef idx="2">
            <a:schemeClr val="accent4"/>
          </a:fillRef>
          <a:effectRef idx="1">
            <a:schemeClr val="accent4"/>
          </a:effectRef>
          <a:fontRef idx="minor"/>
        </p:style>
        <p:txBody>
          <a:bodyPr lIns="90000" tIns="45000" rIns="90000" bIns="45000" anchor="ctr">
            <a:noAutofit/>
          </a:bodyPr>
          <a:lstStyle/>
          <a:p>
            <a:pPr algn="ctr" defTabSz="914400">
              <a:lnSpc>
                <a:spcPct val="100000"/>
              </a:lnSpc>
            </a:pPr>
            <a:endParaRPr lang="cs-CZ" sz="1400" b="0" strike="noStrike" spc="-1">
              <a:solidFill>
                <a:schemeClr val="dk1"/>
              </a:solidFill>
              <a:latin typeface="Univers Com 45 Light"/>
            </a:endParaRPr>
          </a:p>
        </p:txBody>
      </p:sp>
      <p:sp>
        <p:nvSpPr>
          <p:cNvPr id="316" name="Obdélník 9"/>
          <p:cNvSpPr/>
          <p:nvPr/>
        </p:nvSpPr>
        <p:spPr>
          <a:xfrm>
            <a:off x="157680" y="5024520"/>
            <a:ext cx="11726280" cy="1497600"/>
          </a:xfrm>
          <a:prstGeom prst="rect">
            <a:avLst/>
          </a:prstGeom>
          <a:solidFill>
            <a:schemeClr val="accent4">
              <a:alpha val="10000"/>
            </a:schemeClr>
          </a:solidFill>
          <a:ln>
            <a:solidFill>
              <a:srgbClr val="FFC000">
                <a:lumMod val="20000"/>
                <a:lumOff val="80000"/>
              </a:srgbClr>
            </a:solidFill>
          </a:ln>
        </p:spPr>
        <p:style>
          <a:lnRef idx="1">
            <a:schemeClr val="accent4"/>
          </a:lnRef>
          <a:fillRef idx="2">
            <a:schemeClr val="accent4"/>
          </a:fillRef>
          <a:effectRef idx="1">
            <a:schemeClr val="accent4"/>
          </a:effectRef>
          <a:fontRef idx="minor"/>
        </p:style>
        <p:txBody>
          <a:bodyPr lIns="90000" tIns="45000" rIns="90000" bIns="45000" anchor="ctr">
            <a:noAutofit/>
          </a:bodyPr>
          <a:lstStyle/>
          <a:p>
            <a:pPr algn="ctr" defTabSz="914400">
              <a:lnSpc>
                <a:spcPct val="100000"/>
              </a:lnSpc>
            </a:pPr>
            <a:endParaRPr lang="cs-CZ" sz="1400" b="0" strike="noStrike" spc="-1">
              <a:solidFill>
                <a:schemeClr val="dk1"/>
              </a:solidFill>
              <a:latin typeface="Univers Com 45 Light"/>
            </a:endParaRPr>
          </a:p>
        </p:txBody>
      </p:sp>
      <p:sp>
        <p:nvSpPr>
          <p:cNvPr id="317" name="Obdélník 3"/>
          <p:cNvSpPr/>
          <p:nvPr/>
        </p:nvSpPr>
        <p:spPr>
          <a:xfrm>
            <a:off x="236880" y="5137560"/>
            <a:ext cx="12059394" cy="131890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cs-CZ" sz="2660" b="0" strike="noStrike" spc="-1" dirty="0">
                <a:solidFill>
                  <a:srgbClr val="FF0000"/>
                </a:solidFill>
                <a:latin typeface="Times New Roman" panose="02020603050405020304" pitchFamily="18" charset="0"/>
                <a:cs typeface="Times New Roman" panose="02020603050405020304" pitchFamily="18" charset="0"/>
              </a:rPr>
              <a:t>MAGRITTE, René</a:t>
            </a:r>
            <a:r>
              <a:rPr lang="cs-CZ" sz="2660" b="0" strike="noStrike" spc="-1" dirty="0">
                <a:solidFill>
                  <a:srgbClr val="000000"/>
                </a:solidFill>
                <a:latin typeface="Times New Roman" panose="02020603050405020304" pitchFamily="18" charset="0"/>
                <a:cs typeface="Times New Roman" panose="02020603050405020304" pitchFamily="18" charset="0"/>
              </a:rPr>
              <a:t>, </a:t>
            </a:r>
            <a:r>
              <a:rPr lang="cs-CZ" sz="2660" b="0" strike="noStrike" spc="-1" dirty="0">
                <a:solidFill>
                  <a:srgbClr val="ED7D31"/>
                </a:solidFill>
                <a:latin typeface="Times New Roman" panose="02020603050405020304" pitchFamily="18" charset="0"/>
                <a:cs typeface="Times New Roman" panose="02020603050405020304" pitchFamily="18" charset="0"/>
              </a:rPr>
              <a:t>1928</a:t>
            </a:r>
            <a:r>
              <a:rPr lang="cs-CZ" sz="2660" b="0" strike="noStrike" spc="-1" dirty="0">
                <a:solidFill>
                  <a:srgbClr val="000000"/>
                </a:solidFill>
                <a:latin typeface="Times New Roman" panose="02020603050405020304" pitchFamily="18" charset="0"/>
                <a:cs typeface="Times New Roman" panose="02020603050405020304" pitchFamily="18" charset="0"/>
              </a:rPr>
              <a:t>. </a:t>
            </a:r>
            <a:r>
              <a:rPr lang="cs-CZ" sz="2660" b="0" strike="noStrike" spc="-1" dirty="0">
                <a:solidFill>
                  <a:srgbClr val="70AD47"/>
                </a:solidFill>
                <a:latin typeface="Times New Roman" panose="02020603050405020304" pitchFamily="18" charset="0"/>
                <a:cs typeface="Times New Roman" panose="02020603050405020304" pitchFamily="18" charset="0"/>
              </a:rPr>
              <a:t>Milenci</a:t>
            </a:r>
            <a:r>
              <a:rPr lang="cs-CZ" sz="2660" b="0" i="1" strike="noStrike" spc="-1" dirty="0">
                <a:solidFill>
                  <a:srgbClr val="70AD47"/>
                </a:solidFill>
                <a:latin typeface="Times New Roman" panose="02020603050405020304" pitchFamily="18" charset="0"/>
                <a:cs typeface="Times New Roman" panose="02020603050405020304" pitchFamily="18" charset="0"/>
              </a:rPr>
              <a:t> </a:t>
            </a:r>
            <a:r>
              <a:rPr lang="cs-CZ" sz="2660" b="0" strike="noStrike" spc="-1" dirty="0">
                <a:solidFill>
                  <a:srgbClr val="000000"/>
                </a:solidFill>
                <a:latin typeface="Times New Roman" panose="02020603050405020304" pitchFamily="18" charset="0"/>
                <a:cs typeface="Times New Roman" panose="02020603050405020304" pitchFamily="18" charset="0"/>
              </a:rPr>
              <a:t>[malba / olej na plátně]. </a:t>
            </a:r>
            <a:r>
              <a:rPr lang="cs-CZ" sz="2660" b="0" strike="noStrike" spc="-1" dirty="0">
                <a:solidFill>
                  <a:srgbClr val="4472C4"/>
                </a:solidFill>
                <a:latin typeface="Times New Roman" panose="02020603050405020304" pitchFamily="18" charset="0"/>
                <a:cs typeface="Times New Roman" panose="02020603050405020304" pitchFamily="18" charset="0"/>
              </a:rPr>
              <a:t>In: </a:t>
            </a:r>
            <a:r>
              <a:rPr lang="cs-CZ" sz="2660" b="0" i="1" strike="noStrike" spc="-1" dirty="0" err="1">
                <a:solidFill>
                  <a:srgbClr val="4472C4"/>
                </a:solidFill>
                <a:latin typeface="Times New Roman" panose="02020603050405020304" pitchFamily="18" charset="0"/>
                <a:cs typeface="Times New Roman" panose="02020603050405020304" pitchFamily="18" charset="0"/>
              </a:rPr>
              <a:t>Artstor</a:t>
            </a:r>
            <a:r>
              <a:rPr lang="cs-CZ" sz="2660" b="0" strike="noStrike" spc="-1" dirty="0">
                <a:solidFill>
                  <a:srgbClr val="4472C4"/>
                </a:solidFill>
                <a:latin typeface="Times New Roman" panose="02020603050405020304" pitchFamily="18" charset="0"/>
                <a:cs typeface="Times New Roman" panose="02020603050405020304" pitchFamily="18" charset="0"/>
              </a:rPr>
              <a:t> </a:t>
            </a:r>
            <a:r>
              <a:rPr lang="en-US" sz="2660" b="0" strike="noStrike" spc="-1" dirty="0">
                <a:solidFill>
                  <a:srgbClr val="4472C4"/>
                </a:solidFill>
                <a:latin typeface="Times New Roman" panose="02020603050405020304" pitchFamily="18" charset="0"/>
                <a:cs typeface="Times New Roman" panose="02020603050405020304" pitchFamily="18" charset="0"/>
              </a:rPr>
              <a:t>[</a:t>
            </a:r>
            <a:r>
              <a:rPr lang="cs-CZ" sz="2660" b="0" strike="noStrike" spc="-1" dirty="0">
                <a:solidFill>
                  <a:srgbClr val="4472C4"/>
                </a:solidFill>
                <a:latin typeface="Times New Roman" panose="02020603050405020304" pitchFamily="18" charset="0"/>
                <a:cs typeface="Times New Roman" panose="02020603050405020304" pitchFamily="18" charset="0"/>
              </a:rPr>
              <a:t>online</a:t>
            </a:r>
            <a:r>
              <a:rPr lang="en-US" sz="2660" b="0" strike="noStrike" spc="-1" dirty="0">
                <a:solidFill>
                  <a:srgbClr val="4472C4"/>
                </a:solidFill>
                <a:latin typeface="Times New Roman" panose="02020603050405020304" pitchFamily="18" charset="0"/>
                <a:cs typeface="Times New Roman" panose="02020603050405020304" pitchFamily="18" charset="0"/>
              </a:rPr>
              <a:t>]</a:t>
            </a:r>
            <a:r>
              <a:rPr lang="cs-CZ" sz="2660" b="0" strike="noStrike" spc="-1" dirty="0">
                <a:solidFill>
                  <a:srgbClr val="000000"/>
                </a:solidFill>
                <a:latin typeface="Times New Roman" panose="02020603050405020304" pitchFamily="18" charset="0"/>
                <a:cs typeface="Times New Roman" panose="02020603050405020304" pitchFamily="18" charset="0"/>
              </a:rPr>
              <a:t> </a:t>
            </a:r>
            <a:r>
              <a:rPr lang="cs-CZ" sz="2660" b="0" strike="noStrike" spc="-1" dirty="0">
                <a:solidFill>
                  <a:srgbClr val="7030A0"/>
                </a:solidFill>
                <a:latin typeface="Times New Roman" panose="02020603050405020304" pitchFamily="18" charset="0"/>
                <a:ea typeface="DejaVu Sans"/>
                <a:cs typeface="Times New Roman" panose="02020603050405020304" pitchFamily="18" charset="0"/>
              </a:rPr>
              <a:t>[cit. 2018-02-13]</a:t>
            </a:r>
            <a:r>
              <a:rPr lang="cs-CZ" sz="2660" b="0" strike="noStrike" spc="-1" dirty="0">
                <a:solidFill>
                  <a:srgbClr val="000000"/>
                </a:solidFill>
                <a:latin typeface="Times New Roman" panose="02020603050405020304" pitchFamily="18" charset="0"/>
                <a:ea typeface="DejaVu Sans"/>
                <a:cs typeface="Times New Roman" panose="02020603050405020304" pitchFamily="18" charset="0"/>
              </a:rPr>
              <a:t>.</a:t>
            </a:r>
            <a:r>
              <a:rPr lang="cs-CZ" sz="2660" b="0" strike="noStrike" spc="-1" dirty="0">
                <a:solidFill>
                  <a:srgbClr val="7030A0"/>
                </a:solidFill>
                <a:latin typeface="Times New Roman" panose="02020603050405020304" pitchFamily="18" charset="0"/>
                <a:ea typeface="DejaVu Sans"/>
                <a:cs typeface="Times New Roman" panose="02020603050405020304" pitchFamily="18" charset="0"/>
              </a:rPr>
              <a:t> </a:t>
            </a:r>
            <a:r>
              <a:rPr lang="cs-CZ" sz="2660" b="0" strike="noStrike" spc="-1" dirty="0">
                <a:solidFill>
                  <a:srgbClr val="000000"/>
                </a:solidFill>
                <a:latin typeface="Times New Roman" panose="02020603050405020304" pitchFamily="18" charset="0"/>
                <a:ea typeface="DejaVu Sans"/>
                <a:cs typeface="Times New Roman" panose="02020603050405020304" pitchFamily="18" charset="0"/>
              </a:rPr>
              <a:t>Dostupné </a:t>
            </a:r>
            <a:r>
              <a:rPr lang="cs-CZ" sz="2660" b="0" strike="noStrike" spc="-1" dirty="0" smtClean="0">
                <a:solidFill>
                  <a:srgbClr val="000000"/>
                </a:solidFill>
                <a:latin typeface="Times New Roman" panose="02020603050405020304" pitchFamily="18" charset="0"/>
                <a:ea typeface="DejaVu Sans"/>
                <a:cs typeface="Times New Roman" panose="02020603050405020304" pitchFamily="18" charset="0"/>
              </a:rPr>
              <a:t>z</a:t>
            </a:r>
            <a:r>
              <a:rPr lang="cs-CZ" sz="266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cs-CZ" sz="2660" b="0" u="sng" strike="noStrike" spc="-1" dirty="0">
                <a:solidFill>
                  <a:srgbClr val="0563C1"/>
                </a:solidFill>
                <a:uFillTx/>
                <a:latin typeface="Times New Roman" panose="02020603050405020304" pitchFamily="18" charset="0"/>
                <a:ea typeface="DejaVu Sans"/>
                <a:cs typeface="Times New Roman" panose="02020603050405020304" pitchFamily="18" charset="0"/>
                <a:hlinkClick r:id="rId3"/>
              </a:rPr>
              <a:t>https://library.artstor.org/asset</a:t>
            </a:r>
            <a:r>
              <a:rPr lang="cs-CZ" sz="2660" b="0" u="sng" strike="noStrike" spc="-1" dirty="0" smtClean="0">
                <a:solidFill>
                  <a:srgbClr val="0563C1"/>
                </a:solidFill>
                <a:uFillTx/>
                <a:latin typeface="Times New Roman" panose="02020603050405020304" pitchFamily="18" charset="0"/>
                <a:ea typeface="DejaVu Sans"/>
                <a:cs typeface="Times New Roman" panose="02020603050405020304" pitchFamily="18" charset="0"/>
                <a:hlinkClick r:id="rId3"/>
              </a:rPr>
              <a:t>/</a:t>
            </a:r>
            <a:br>
              <a:rPr lang="cs-CZ" sz="2660" b="0" u="sng" strike="noStrike" spc="-1" dirty="0" smtClean="0">
                <a:solidFill>
                  <a:srgbClr val="0563C1"/>
                </a:solidFill>
                <a:uFillTx/>
                <a:latin typeface="Times New Roman" panose="02020603050405020304" pitchFamily="18" charset="0"/>
                <a:ea typeface="DejaVu Sans"/>
                <a:cs typeface="Times New Roman" panose="02020603050405020304" pitchFamily="18" charset="0"/>
                <a:hlinkClick r:id="rId3"/>
              </a:rPr>
            </a:br>
            <a:r>
              <a:rPr lang="cs-CZ" sz="2660" b="0" u="sng" strike="noStrike" spc="-1" dirty="0" smtClean="0">
                <a:solidFill>
                  <a:srgbClr val="0563C1"/>
                </a:solidFill>
                <a:uFillTx/>
                <a:latin typeface="Times New Roman" panose="02020603050405020304" pitchFamily="18" charset="0"/>
                <a:ea typeface="DejaVu Sans"/>
                <a:cs typeface="Times New Roman" panose="02020603050405020304" pitchFamily="18" charset="0"/>
                <a:hlinkClick r:id="rId3"/>
              </a:rPr>
              <a:t>AMOMA_10312310510</a:t>
            </a:r>
            <a:r>
              <a:rPr lang="cs-CZ" sz="2660" b="0" strike="noStrike" spc="-1" dirty="0">
                <a:solidFill>
                  <a:srgbClr val="000000"/>
                </a:solidFill>
                <a:latin typeface="Times New Roman" panose="02020603050405020304" pitchFamily="18" charset="0"/>
                <a:ea typeface="DejaVu Sans"/>
                <a:cs typeface="Times New Roman" panose="02020603050405020304" pitchFamily="18" charset="0"/>
              </a:rPr>
              <a:t>. </a:t>
            </a:r>
            <a:endParaRPr lang="cs-CZ" sz="266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18" name="PlaceHolder 1"/>
          <p:cNvSpPr>
            <a:spLocks noGrp="1"/>
          </p:cNvSpPr>
          <p:nvPr>
            <p:ph/>
          </p:nvPr>
        </p:nvSpPr>
        <p:spPr>
          <a:xfrm>
            <a:off x="323280" y="1740600"/>
            <a:ext cx="5334570" cy="2968200"/>
          </a:xfrm>
          <a:prstGeom prst="rect">
            <a:avLst/>
          </a:prstGeom>
          <a:noFill/>
          <a:ln w="0">
            <a:noFill/>
          </a:ln>
        </p:spPr>
        <p:txBody>
          <a:bodyPr anchor="t">
            <a:normAutofit/>
          </a:bodyPr>
          <a:lstStyle/>
          <a:p>
            <a:pPr marL="228600" indent="-228600" defTabSz="914400">
              <a:lnSpc>
                <a:spcPct val="90000"/>
              </a:lnSpc>
              <a:spcBef>
                <a:spcPts val="1001"/>
              </a:spcBef>
              <a:buClr>
                <a:srgbClr val="000000"/>
              </a:buClr>
              <a:buFont typeface="Arial"/>
              <a:buChar char="•"/>
            </a:pPr>
            <a:r>
              <a:rPr lang="cs-CZ" sz="2660" b="1" strike="noStrike" spc="-1" dirty="0">
                <a:solidFill>
                  <a:schemeClr val="dk1"/>
                </a:solidFill>
                <a:latin typeface="Times New Roman" panose="02020603050405020304" pitchFamily="18" charset="0"/>
                <a:cs typeface="Times New Roman" panose="02020603050405020304" pitchFamily="18" charset="0"/>
              </a:rPr>
              <a:t>Obrázky</a:t>
            </a:r>
            <a:endParaRPr lang="cs-CZ" sz="266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001"/>
              </a:spcBef>
              <a:buNone/>
              <a:tabLst>
                <a:tab pos="0" algn="l"/>
              </a:tabLst>
            </a:pPr>
            <a:endParaRPr lang="cs-CZ" sz="28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332"/>
              </a:spcBef>
              <a:buNone/>
              <a:tabLst>
                <a:tab pos="0" algn="l"/>
              </a:tabLst>
            </a:pPr>
            <a:r>
              <a:rPr lang="cs-CZ" sz="2660" b="0" strike="noStrike" spc="-1" dirty="0">
                <a:solidFill>
                  <a:srgbClr val="FF0000"/>
                </a:solidFill>
                <a:latin typeface="Times New Roman" panose="02020603050405020304" pitchFamily="18" charset="0"/>
                <a:cs typeface="Times New Roman" panose="02020603050405020304" pitchFamily="18" charset="0"/>
              </a:rPr>
              <a:t>Tvůrce</a:t>
            </a:r>
            <a:r>
              <a:rPr lang="cs-CZ" sz="2660" b="0" strike="noStrike" spc="-1" dirty="0">
                <a:solidFill>
                  <a:srgbClr val="000000"/>
                </a:solidFill>
                <a:latin typeface="Times New Roman" panose="02020603050405020304" pitchFamily="18" charset="0"/>
                <a:cs typeface="Times New Roman" panose="02020603050405020304" pitchFamily="18" charset="0"/>
              </a:rPr>
              <a:t>, </a:t>
            </a:r>
            <a:r>
              <a:rPr lang="cs-CZ" sz="2660" b="0" strike="noStrike" spc="-1" dirty="0">
                <a:solidFill>
                  <a:srgbClr val="ED7D31"/>
                </a:solidFill>
                <a:latin typeface="Times New Roman" panose="02020603050405020304" pitchFamily="18" charset="0"/>
                <a:cs typeface="Times New Roman" panose="02020603050405020304" pitchFamily="18" charset="0"/>
              </a:rPr>
              <a:t>rok</a:t>
            </a:r>
            <a:r>
              <a:rPr lang="cs-CZ" sz="2660" b="0" strike="noStrike" spc="-1" dirty="0">
                <a:solidFill>
                  <a:srgbClr val="000000"/>
                </a:solidFill>
                <a:latin typeface="Times New Roman" panose="02020603050405020304" pitchFamily="18" charset="0"/>
                <a:cs typeface="Times New Roman" panose="02020603050405020304" pitchFamily="18" charset="0"/>
              </a:rPr>
              <a:t>. </a:t>
            </a:r>
            <a:r>
              <a:rPr lang="cs-CZ" sz="2660" b="0" strike="noStrike" spc="-1" dirty="0">
                <a:solidFill>
                  <a:srgbClr val="70AD47"/>
                </a:solidFill>
                <a:latin typeface="Times New Roman" panose="02020603050405020304" pitchFamily="18" charset="0"/>
                <a:cs typeface="Times New Roman" panose="02020603050405020304" pitchFamily="18" charset="0"/>
              </a:rPr>
              <a:t>Název díla </a:t>
            </a:r>
            <a:r>
              <a:rPr lang="cs-CZ" sz="2660" b="0" strike="noStrike" spc="-1" dirty="0">
                <a:solidFill>
                  <a:srgbClr val="000000"/>
                </a:solidFill>
                <a:latin typeface="Times New Roman" panose="02020603050405020304" pitchFamily="18" charset="0"/>
                <a:cs typeface="Times New Roman" panose="02020603050405020304" pitchFamily="18" charset="0"/>
              </a:rPr>
              <a:t>[médium/technika]. </a:t>
            </a:r>
            <a:r>
              <a:rPr lang="cs-CZ" sz="2660" b="0" strike="noStrike" spc="-1" dirty="0">
                <a:solidFill>
                  <a:srgbClr val="4472C4"/>
                </a:solidFill>
                <a:latin typeface="Times New Roman" panose="02020603050405020304" pitchFamily="18" charset="0"/>
                <a:cs typeface="Times New Roman" panose="02020603050405020304" pitchFamily="18" charset="0"/>
              </a:rPr>
              <a:t>In: </a:t>
            </a:r>
            <a:r>
              <a:rPr lang="cs-CZ" sz="2660" b="0" i="1" strike="noStrike" spc="-1" dirty="0">
                <a:solidFill>
                  <a:srgbClr val="4472C4"/>
                </a:solidFill>
                <a:latin typeface="Times New Roman" panose="02020603050405020304" pitchFamily="18" charset="0"/>
                <a:cs typeface="Times New Roman" panose="02020603050405020304" pitchFamily="18" charset="0"/>
              </a:rPr>
              <a:t>Název webového sídla </a:t>
            </a:r>
            <a:r>
              <a:rPr lang="en-US" sz="2660" b="0" strike="noStrike" spc="-1" dirty="0">
                <a:solidFill>
                  <a:srgbClr val="4472C4"/>
                </a:solidFill>
                <a:latin typeface="Times New Roman" panose="02020603050405020304" pitchFamily="18" charset="0"/>
                <a:cs typeface="Times New Roman" panose="02020603050405020304" pitchFamily="18" charset="0"/>
              </a:rPr>
              <a:t>[</a:t>
            </a:r>
            <a:r>
              <a:rPr lang="cs-CZ" sz="2660" b="0" strike="noStrike" spc="-1" dirty="0">
                <a:solidFill>
                  <a:srgbClr val="4472C4"/>
                </a:solidFill>
                <a:latin typeface="Times New Roman" panose="02020603050405020304" pitchFamily="18" charset="0"/>
                <a:cs typeface="Times New Roman" panose="02020603050405020304" pitchFamily="18" charset="0"/>
              </a:rPr>
              <a:t>online</a:t>
            </a:r>
            <a:r>
              <a:rPr lang="en-US" sz="2660" b="0" strike="noStrike" spc="-1" dirty="0">
                <a:solidFill>
                  <a:srgbClr val="4472C4"/>
                </a:solidFill>
                <a:latin typeface="Times New Roman" panose="02020603050405020304" pitchFamily="18" charset="0"/>
                <a:cs typeface="Times New Roman" panose="02020603050405020304" pitchFamily="18" charset="0"/>
              </a:rPr>
              <a:t>]</a:t>
            </a:r>
            <a:r>
              <a:rPr lang="cs-CZ" sz="2660" b="0" strike="noStrike" spc="-1" dirty="0">
                <a:solidFill>
                  <a:srgbClr val="000000"/>
                </a:solidFill>
                <a:latin typeface="Times New Roman" panose="02020603050405020304" pitchFamily="18" charset="0"/>
                <a:cs typeface="Times New Roman" panose="02020603050405020304" pitchFamily="18" charset="0"/>
              </a:rPr>
              <a:t> </a:t>
            </a:r>
            <a:r>
              <a:rPr lang="cs-CZ" sz="2660" b="0" strike="noStrike" spc="-1" dirty="0">
                <a:solidFill>
                  <a:srgbClr val="7030A0"/>
                </a:solidFill>
                <a:latin typeface="Times New Roman" panose="02020603050405020304" pitchFamily="18" charset="0"/>
                <a:cs typeface="Times New Roman" panose="02020603050405020304" pitchFamily="18" charset="0"/>
              </a:rPr>
              <a:t>[Datum citování].</a:t>
            </a:r>
            <a:r>
              <a:rPr lang="cs-CZ" sz="2660" b="0" strike="noStrike" spc="-1" dirty="0">
                <a:solidFill>
                  <a:srgbClr val="000000"/>
                </a:solidFill>
                <a:latin typeface="Times New Roman" panose="02020603050405020304" pitchFamily="18" charset="0"/>
                <a:cs typeface="Times New Roman" panose="02020603050405020304" pitchFamily="18" charset="0"/>
              </a:rPr>
              <a:t> Dostupné z: </a:t>
            </a:r>
            <a:r>
              <a:rPr lang="cs-CZ" sz="2660" b="0" u="sng" strike="noStrike" spc="-1" dirty="0">
                <a:solidFill>
                  <a:srgbClr val="4472C4"/>
                </a:solidFill>
                <a:uFillTx/>
                <a:latin typeface="Times New Roman" panose="02020603050405020304" pitchFamily="18" charset="0"/>
                <a:cs typeface="Times New Roman" panose="02020603050405020304" pitchFamily="18" charset="0"/>
              </a:rPr>
              <a:t>URL</a:t>
            </a:r>
            <a:r>
              <a:rPr lang="cs-CZ" sz="2660" b="0" strike="noStrike" spc="-1" dirty="0">
                <a:solidFill>
                  <a:srgbClr val="000000"/>
                </a:solidFill>
                <a:latin typeface="Times New Roman" panose="02020603050405020304" pitchFamily="18" charset="0"/>
                <a:cs typeface="Times New Roman" panose="02020603050405020304" pitchFamily="18" charset="0"/>
              </a:rPr>
              <a:t>.</a:t>
            </a:r>
            <a:endParaRPr lang="cs-CZ" sz="2660" b="0" strike="noStrike" spc="-1" dirty="0">
              <a:solidFill>
                <a:schemeClr val="dk1"/>
              </a:solidFill>
              <a:latin typeface="Times New Roman" panose="02020603050405020304" pitchFamily="18" charset="0"/>
              <a:cs typeface="Times New Roman" panose="02020603050405020304" pitchFamily="18" charset="0"/>
            </a:endParaRPr>
          </a:p>
        </p:txBody>
      </p:sp>
      <p:pic>
        <p:nvPicPr>
          <p:cNvPr id="319" name="Obrázek 1"/>
          <p:cNvPicPr/>
          <p:nvPr/>
        </p:nvPicPr>
        <p:blipFill>
          <a:blip r:embed="rId4"/>
          <a:stretch/>
        </p:blipFill>
        <p:spPr>
          <a:xfrm>
            <a:off x="5779080" y="56520"/>
            <a:ext cx="6327000" cy="4652280"/>
          </a:xfrm>
          <a:prstGeom prst="rect">
            <a:avLst/>
          </a:prstGeom>
          <a:ln w="0">
            <a:noFill/>
          </a:ln>
        </p:spPr>
      </p:pic>
      <p:sp>
        <p:nvSpPr>
          <p:cNvPr id="320" name="PlaceHolder 2"/>
          <p:cNvSpPr>
            <a:spLocks noGrp="1"/>
          </p:cNvSpPr>
          <p:nvPr>
            <p:ph type="title"/>
          </p:nvPr>
        </p:nvSpPr>
        <p:spPr>
          <a:xfrm>
            <a:off x="792000" y="540000"/>
            <a:ext cx="8559000" cy="738000"/>
          </a:xfrm>
          <a:prstGeom prst="rect">
            <a:avLst/>
          </a:prstGeom>
          <a:noFill/>
          <a:ln w="0">
            <a:noFill/>
          </a:ln>
        </p:spPr>
        <p:txBody>
          <a:bodyPr lIns="0" tIns="0" rIns="0" bIns="0" anchor="t">
            <a:normAutofit/>
          </a:bodyPr>
          <a:lstStyle/>
          <a:p>
            <a:pPr indent="0" defTabSz="914400">
              <a:lnSpc>
                <a:spcPct val="90000"/>
              </a:lnSpc>
              <a:buNone/>
            </a:pPr>
            <a:r>
              <a:rPr lang="cs-CZ" sz="3200" b="0" strike="noStrike" spc="-1" dirty="0">
                <a:solidFill>
                  <a:srgbClr val="C00000"/>
                </a:solidFill>
                <a:latin typeface="Times New Roman" panose="02020603050405020304" pitchFamily="18" charset="0"/>
                <a:cs typeface="Times New Roman" panose="02020603050405020304" pitchFamily="18" charset="0"/>
              </a:rPr>
              <a:t>Citujeme…</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792000" y="540000"/>
            <a:ext cx="8012520" cy="561600"/>
          </a:xfrm>
          <a:prstGeom prst="rect">
            <a:avLst/>
          </a:prstGeom>
          <a:noFill/>
          <a:ln w="0">
            <a:noFill/>
          </a:ln>
        </p:spPr>
        <p:txBody>
          <a:bodyPr lIns="0" tIns="0" rIns="0" bIns="0" anchor="t">
            <a:normAutofit/>
          </a:bodyPr>
          <a:lstStyle/>
          <a:p>
            <a:pPr indent="0" defTabSz="914400">
              <a:lnSpc>
                <a:spcPct val="90000"/>
              </a:lnSpc>
              <a:buNone/>
            </a:pPr>
            <a:r>
              <a:rPr lang="cs-CZ" sz="3200" b="0" strike="noStrike" spc="-1" dirty="0">
                <a:solidFill>
                  <a:srgbClr val="C00000"/>
                </a:solidFill>
                <a:latin typeface="Times New Roman" panose="02020603050405020304" pitchFamily="18" charset="0"/>
                <a:cs typeface="Times New Roman" panose="02020603050405020304" pitchFamily="18" charset="0"/>
              </a:rPr>
              <a:t>O čem bude řeč? </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215" name="PlaceHolder 2"/>
          <p:cNvSpPr>
            <a:spLocks noGrp="1"/>
          </p:cNvSpPr>
          <p:nvPr>
            <p:ph/>
          </p:nvPr>
        </p:nvSpPr>
        <p:spPr>
          <a:xfrm>
            <a:off x="1076400" y="1784880"/>
            <a:ext cx="8568720" cy="3658680"/>
          </a:xfrm>
          <a:prstGeom prst="rect">
            <a:avLst/>
          </a:prstGeom>
          <a:noFill/>
          <a:ln w="0">
            <a:noFill/>
          </a:ln>
        </p:spPr>
        <p:txBody>
          <a:bodyPr anchor="t">
            <a:normAutofit/>
          </a:bodyPr>
          <a:lstStyle/>
          <a:p>
            <a:pPr marL="228600" indent="-228600" defTabSz="914400">
              <a:lnSpc>
                <a:spcPct val="90000"/>
              </a:lnSpc>
              <a:spcBef>
                <a:spcPts val="1199"/>
              </a:spcBef>
              <a:buClr>
                <a:srgbClr val="C00000"/>
              </a:buClr>
              <a:buFont typeface="Arial"/>
              <a:buChar char="•"/>
            </a:pPr>
            <a:r>
              <a:rPr lang="cs-CZ" sz="2800" b="0" strike="noStrike" spc="-1" dirty="0">
                <a:solidFill>
                  <a:schemeClr val="dk1"/>
                </a:solidFill>
                <a:latin typeface="Times New Roman" panose="02020603050405020304" pitchFamily="18" charset="0"/>
                <a:cs typeface="Times New Roman" panose="02020603050405020304" pitchFamily="18" charset="0"/>
              </a:rPr>
              <a:t>Struktura práce</a:t>
            </a:r>
          </a:p>
          <a:p>
            <a:pPr marL="228600" indent="-228600" defTabSz="914400">
              <a:lnSpc>
                <a:spcPct val="90000"/>
              </a:lnSpc>
              <a:spcBef>
                <a:spcPts val="1199"/>
              </a:spcBef>
              <a:buClr>
                <a:srgbClr val="C00000"/>
              </a:buClr>
              <a:buFont typeface="Arial"/>
              <a:buChar char="•"/>
            </a:pPr>
            <a:r>
              <a:rPr lang="cs-CZ" sz="2800" b="0" strike="noStrike" spc="-1" dirty="0">
                <a:solidFill>
                  <a:schemeClr val="dk1"/>
                </a:solidFill>
                <a:latin typeface="Times New Roman" panose="02020603050405020304" pitchFamily="18" charset="0"/>
                <a:cs typeface="Times New Roman" panose="02020603050405020304" pitchFamily="18" charset="0"/>
              </a:rPr>
              <a:t>Proč citovat?</a:t>
            </a:r>
          </a:p>
          <a:p>
            <a:pPr marL="228600" indent="-228600" defTabSz="914400">
              <a:lnSpc>
                <a:spcPct val="90000"/>
              </a:lnSpc>
              <a:spcBef>
                <a:spcPts val="1199"/>
              </a:spcBef>
              <a:buClr>
                <a:srgbClr val="C00000"/>
              </a:buClr>
              <a:buFont typeface="Arial"/>
              <a:buChar char="•"/>
            </a:pPr>
            <a:r>
              <a:rPr lang="cs-CZ" sz="2800" b="0" strike="noStrike" spc="-1" dirty="0">
                <a:solidFill>
                  <a:schemeClr val="dk1"/>
                </a:solidFill>
                <a:latin typeface="Times New Roman" panose="02020603050405020304" pitchFamily="18" charset="0"/>
                <a:cs typeface="Times New Roman" panose="02020603050405020304" pitchFamily="18" charset="0"/>
              </a:rPr>
              <a:t>Citace vs. parafráze</a:t>
            </a:r>
          </a:p>
          <a:p>
            <a:pPr marL="228600" indent="-228600" defTabSz="914400">
              <a:lnSpc>
                <a:spcPct val="90000"/>
              </a:lnSpc>
              <a:spcBef>
                <a:spcPts val="1199"/>
              </a:spcBef>
              <a:buClr>
                <a:srgbClr val="C00000"/>
              </a:buClr>
              <a:buFont typeface="Arial"/>
              <a:buChar char="•"/>
            </a:pPr>
            <a:r>
              <a:rPr lang="cs-CZ" sz="2800" b="0" strike="noStrike" spc="-1" dirty="0">
                <a:solidFill>
                  <a:schemeClr val="dk1"/>
                </a:solidFill>
                <a:latin typeface="Times New Roman" panose="02020603050405020304" pitchFamily="18" charset="0"/>
                <a:cs typeface="Times New Roman" panose="02020603050405020304" pitchFamily="18" charset="0"/>
              </a:rPr>
              <a:t>Co a jak citovat?</a:t>
            </a:r>
          </a:p>
          <a:p>
            <a:pPr marL="228600" indent="-228600" defTabSz="914400">
              <a:lnSpc>
                <a:spcPct val="90000"/>
              </a:lnSpc>
              <a:spcBef>
                <a:spcPts val="1199"/>
              </a:spcBef>
              <a:buClr>
                <a:srgbClr val="C00000"/>
              </a:buClr>
              <a:buFont typeface="Arial"/>
              <a:buChar char="•"/>
            </a:pPr>
            <a:r>
              <a:rPr lang="cs-CZ" sz="2800" b="0" strike="noStrike" spc="-1" dirty="0">
                <a:solidFill>
                  <a:schemeClr val="dk1"/>
                </a:solidFill>
                <a:latin typeface="Times New Roman" panose="02020603050405020304" pitchFamily="18" charset="0"/>
                <a:cs typeface="Times New Roman" panose="02020603050405020304" pitchFamily="18" charset="0"/>
              </a:rPr>
              <a:t>Citační metody a styly</a:t>
            </a:r>
          </a:p>
          <a:p>
            <a:pPr marL="228600" indent="-228600" defTabSz="914400">
              <a:lnSpc>
                <a:spcPct val="90000"/>
              </a:lnSpc>
              <a:spcBef>
                <a:spcPts val="1199"/>
              </a:spcBef>
              <a:buClr>
                <a:srgbClr val="C00000"/>
              </a:buClr>
              <a:buFont typeface="Arial"/>
              <a:buChar char="•"/>
            </a:pPr>
            <a:r>
              <a:rPr lang="cs-CZ" sz="2800" b="0" strike="noStrike" spc="-1" dirty="0">
                <a:solidFill>
                  <a:schemeClr val="dk1"/>
                </a:solidFill>
                <a:latin typeface="Times New Roman" panose="02020603050405020304" pitchFamily="18" charset="0"/>
                <a:cs typeface="Times New Roman" panose="02020603050405020304" pitchFamily="18" charset="0"/>
              </a:rPr>
              <a:t>Citační manažery</a:t>
            </a:r>
          </a:p>
          <a:p>
            <a:pPr indent="0" defTabSz="914400">
              <a:lnSpc>
                <a:spcPct val="90000"/>
              </a:lnSpc>
              <a:spcBef>
                <a:spcPts val="1199"/>
              </a:spcBef>
              <a:buNone/>
            </a:pPr>
            <a:endParaRPr lang="cs-CZ" sz="2400" b="0" strike="noStrike" spc="-1" dirty="0">
              <a:solidFill>
                <a:schemeClr val="dk1"/>
              </a:solidFill>
              <a:latin typeface="Univers Com 45 Light"/>
            </a:endParaRPr>
          </a:p>
          <a:p>
            <a:pPr indent="0" defTabSz="914400">
              <a:lnSpc>
                <a:spcPct val="90000"/>
              </a:lnSpc>
              <a:spcBef>
                <a:spcPts val="1199"/>
              </a:spcBef>
              <a:buNone/>
            </a:pPr>
            <a:endParaRPr lang="cs-CZ" sz="2400" b="0" strike="noStrike" spc="-1" dirty="0">
              <a:solidFill>
                <a:schemeClr val="dk1"/>
              </a:solidFill>
              <a:latin typeface="Univers Com 45 Light"/>
            </a:endParaRPr>
          </a:p>
          <a:p>
            <a:pPr indent="0" defTabSz="914400">
              <a:lnSpc>
                <a:spcPct val="90000"/>
              </a:lnSpc>
              <a:spcBef>
                <a:spcPts val="1199"/>
              </a:spcBef>
              <a:buNone/>
            </a:pPr>
            <a:endParaRPr lang="cs-CZ" sz="2400" b="0" strike="noStrike" spc="-1" dirty="0">
              <a:solidFill>
                <a:schemeClr val="dk1"/>
              </a:solidFill>
              <a:latin typeface="Univers Com 45 Light"/>
            </a:endParaRPr>
          </a:p>
          <a:p>
            <a:pPr indent="0" defTabSz="914400">
              <a:lnSpc>
                <a:spcPct val="90000"/>
              </a:lnSpc>
              <a:spcBef>
                <a:spcPts val="1199"/>
              </a:spcBef>
              <a:buNone/>
              <a:tabLst>
                <a:tab pos="0" algn="l"/>
              </a:tabLst>
            </a:pPr>
            <a:endParaRPr lang="cs-CZ" sz="2400" b="0" strike="noStrike" spc="-1" dirty="0">
              <a:solidFill>
                <a:schemeClr val="dk1"/>
              </a:solidFill>
              <a:latin typeface="Univers Com 45 Light"/>
            </a:endParaRPr>
          </a:p>
          <a:p>
            <a:pPr indent="0" defTabSz="914400">
              <a:lnSpc>
                <a:spcPct val="90000"/>
              </a:lnSpc>
              <a:spcBef>
                <a:spcPts val="1199"/>
              </a:spcBef>
              <a:buNone/>
              <a:tabLst>
                <a:tab pos="0" algn="l"/>
              </a:tabLst>
            </a:pPr>
            <a:endParaRPr lang="cs-CZ" sz="2000" b="0" strike="noStrike" spc="-1" dirty="0">
              <a:solidFill>
                <a:schemeClr val="dk1"/>
              </a:solidFill>
              <a:latin typeface="Univers Com 45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bdélník 8"/>
          <p:cNvSpPr/>
          <p:nvPr/>
        </p:nvSpPr>
        <p:spPr>
          <a:xfrm>
            <a:off x="266040" y="5855760"/>
            <a:ext cx="11581200" cy="752760"/>
          </a:xfrm>
          <a:prstGeom prst="rect">
            <a:avLst/>
          </a:prstGeom>
          <a:solidFill>
            <a:schemeClr val="accent4">
              <a:alpha val="10000"/>
            </a:schemeClr>
          </a:solidFill>
          <a:ln>
            <a:solidFill>
              <a:srgbClr val="FFC000">
                <a:lumMod val="20000"/>
                <a:lumOff val="80000"/>
              </a:srgbClr>
            </a:solidFill>
          </a:ln>
        </p:spPr>
        <p:style>
          <a:lnRef idx="1">
            <a:schemeClr val="accent4"/>
          </a:lnRef>
          <a:fillRef idx="2">
            <a:schemeClr val="accent4"/>
          </a:fillRef>
          <a:effectRef idx="1">
            <a:schemeClr val="accent4"/>
          </a:effectRef>
          <a:fontRef idx="minor"/>
        </p:style>
        <p:txBody>
          <a:bodyPr lIns="90000" tIns="45000" rIns="90000" bIns="45000" anchor="ctr">
            <a:noAutofit/>
          </a:bodyPr>
          <a:lstStyle/>
          <a:p>
            <a:pPr algn="ctr" defTabSz="914400">
              <a:lnSpc>
                <a:spcPct val="100000"/>
              </a:lnSpc>
            </a:pPr>
            <a:endParaRPr lang="cs-CZ" sz="1800" b="0" strike="noStrike" spc="-1">
              <a:solidFill>
                <a:schemeClr val="dk1"/>
              </a:solidFill>
              <a:latin typeface="Univers Com 45 Light"/>
            </a:endParaRPr>
          </a:p>
        </p:txBody>
      </p:sp>
      <p:sp>
        <p:nvSpPr>
          <p:cNvPr id="322" name="Obdélník 6"/>
          <p:cNvSpPr/>
          <p:nvPr/>
        </p:nvSpPr>
        <p:spPr>
          <a:xfrm>
            <a:off x="266040" y="2333520"/>
            <a:ext cx="5108760" cy="1449360"/>
          </a:xfrm>
          <a:prstGeom prst="rect">
            <a:avLst/>
          </a:prstGeom>
          <a:solidFill>
            <a:schemeClr val="accent4">
              <a:alpha val="10000"/>
            </a:schemeClr>
          </a:solidFill>
          <a:ln>
            <a:solidFill>
              <a:srgbClr val="FFC000">
                <a:lumMod val="20000"/>
                <a:lumOff val="80000"/>
              </a:srgbClr>
            </a:solidFill>
          </a:ln>
        </p:spPr>
        <p:style>
          <a:lnRef idx="1">
            <a:schemeClr val="accent4"/>
          </a:lnRef>
          <a:fillRef idx="2">
            <a:schemeClr val="accent4"/>
          </a:fillRef>
          <a:effectRef idx="1">
            <a:schemeClr val="accent4"/>
          </a:effectRef>
          <a:fontRef idx="minor"/>
        </p:style>
        <p:txBody>
          <a:bodyPr lIns="90000" tIns="45000" rIns="90000" bIns="45000" anchor="ctr">
            <a:noAutofit/>
          </a:bodyPr>
          <a:lstStyle/>
          <a:p>
            <a:pPr algn="ctr" defTabSz="914400">
              <a:lnSpc>
                <a:spcPct val="100000"/>
              </a:lnSpc>
            </a:pPr>
            <a:endParaRPr lang="cs-CZ" sz="1800" b="0" strike="noStrike" spc="-1">
              <a:solidFill>
                <a:schemeClr val="dk1"/>
              </a:solidFill>
              <a:latin typeface="Univers Com 45 Light"/>
            </a:endParaRPr>
          </a:p>
        </p:txBody>
      </p:sp>
      <p:sp>
        <p:nvSpPr>
          <p:cNvPr id="323" name="PlaceHolder 1"/>
          <p:cNvSpPr>
            <a:spLocks noGrp="1"/>
          </p:cNvSpPr>
          <p:nvPr>
            <p:ph/>
          </p:nvPr>
        </p:nvSpPr>
        <p:spPr>
          <a:xfrm>
            <a:off x="266040" y="5855760"/>
            <a:ext cx="11581200" cy="1001880"/>
          </a:xfrm>
          <a:prstGeom prst="rect">
            <a:avLst/>
          </a:prstGeom>
          <a:noFill/>
          <a:ln w="9360">
            <a:solidFill>
              <a:schemeClr val="lt1"/>
            </a:solidFill>
            <a:round/>
          </a:ln>
        </p:spPr>
        <p:txBody>
          <a:bodyPr anchor="t">
            <a:noAutofit/>
          </a:bodyPr>
          <a:lstStyle/>
          <a:p>
            <a:pPr indent="0" defTabSz="914400">
              <a:lnSpc>
                <a:spcPct val="90000"/>
              </a:lnSpc>
              <a:spcBef>
                <a:spcPts val="1001"/>
              </a:spcBef>
              <a:buNone/>
              <a:tabLst>
                <a:tab pos="0" algn="l"/>
              </a:tabLst>
            </a:pPr>
            <a:r>
              <a:rPr lang="en-US" sz="2000" b="0" strike="noStrike" spc="-1" dirty="0">
                <a:solidFill>
                  <a:schemeClr val="accent6"/>
                </a:solidFill>
                <a:latin typeface="Times New Roman" panose="02020603050405020304" pitchFamily="18" charset="0"/>
                <a:cs typeface="Times New Roman" panose="02020603050405020304" pitchFamily="18" charset="0"/>
              </a:rPr>
              <a:t>Inside the mind of a master procrastinator | Tim Urban</a:t>
            </a:r>
            <a:r>
              <a:rPr lang="cs-CZ" sz="2000" b="0" strike="noStrike" spc="-1" dirty="0">
                <a:solidFill>
                  <a:schemeClr val="accent6"/>
                </a:solidFill>
                <a:latin typeface="Times New Roman" panose="02020603050405020304" pitchFamily="18" charset="0"/>
                <a:cs typeface="Times New Roman" panose="02020603050405020304" pitchFamily="18" charset="0"/>
              </a:rPr>
              <a:t>,</a:t>
            </a:r>
            <a:r>
              <a:rPr lang="cs-CZ" sz="2000" b="0" strike="noStrike" spc="-1" dirty="0">
                <a:solidFill>
                  <a:schemeClr val="accent1"/>
                </a:solidFill>
                <a:latin typeface="Times New Roman" panose="02020603050405020304" pitchFamily="18" charset="0"/>
                <a:cs typeface="Times New Roman" panose="02020603050405020304" pitchFamily="18" charset="0"/>
              </a:rPr>
              <a:t> </a:t>
            </a:r>
            <a:r>
              <a:rPr lang="cs-CZ" sz="2000" b="0" strike="noStrike" spc="-1" dirty="0">
                <a:solidFill>
                  <a:schemeClr val="accent2"/>
                </a:solidFill>
                <a:latin typeface="Times New Roman" panose="02020603050405020304" pitchFamily="18" charset="0"/>
                <a:cs typeface="Times New Roman" panose="02020603050405020304" pitchFamily="18" charset="0"/>
              </a:rPr>
              <a:t>2016</a:t>
            </a:r>
            <a:r>
              <a:rPr lang="cs-CZ" sz="2000" b="0" strike="noStrike" spc="-1" dirty="0">
                <a:solidFill>
                  <a:schemeClr val="accent1"/>
                </a:solidFill>
                <a:latin typeface="Times New Roman" panose="02020603050405020304" pitchFamily="18" charset="0"/>
                <a:cs typeface="Times New Roman" panose="02020603050405020304" pitchFamily="18" charset="0"/>
              </a:rPr>
              <a:t>. </a:t>
            </a:r>
            <a:r>
              <a:rPr lang="cs-CZ" sz="2000" b="0" strike="noStrike" spc="-1" dirty="0">
                <a:solidFill>
                  <a:schemeClr val="accent5"/>
                </a:solidFill>
                <a:latin typeface="Times New Roman" panose="02020603050405020304" pitchFamily="18" charset="0"/>
                <a:cs typeface="Times New Roman" panose="02020603050405020304" pitchFamily="18" charset="0"/>
              </a:rPr>
              <a:t>In: </a:t>
            </a:r>
            <a:r>
              <a:rPr lang="cs-CZ" sz="2000" b="0" i="1" strike="noStrike" spc="-1" dirty="0" err="1">
                <a:solidFill>
                  <a:schemeClr val="accent5"/>
                </a:solidFill>
                <a:latin typeface="Times New Roman" panose="02020603050405020304" pitchFamily="18" charset="0"/>
                <a:cs typeface="Times New Roman" panose="02020603050405020304" pitchFamily="18" charset="0"/>
              </a:rPr>
              <a:t>YouTube</a:t>
            </a:r>
            <a:r>
              <a:rPr lang="cs-CZ" sz="2000" b="0" strike="noStrike" spc="-1" dirty="0">
                <a:solidFill>
                  <a:schemeClr val="accent5"/>
                </a:solidFill>
                <a:latin typeface="Times New Roman" panose="02020603050405020304" pitchFamily="18" charset="0"/>
                <a:cs typeface="Times New Roman" panose="02020603050405020304" pitchFamily="18" charset="0"/>
              </a:rPr>
              <a:t> </a:t>
            </a:r>
            <a:r>
              <a:rPr lang="en-US" sz="2000" b="0" strike="noStrike" spc="-1" dirty="0">
                <a:solidFill>
                  <a:srgbClr val="7030A0"/>
                </a:solidFill>
                <a:latin typeface="Times New Roman" panose="02020603050405020304" pitchFamily="18" charset="0"/>
                <a:cs typeface="Times New Roman" panose="02020603050405020304" pitchFamily="18" charset="0"/>
              </a:rPr>
              <a:t>[</a:t>
            </a:r>
            <a:r>
              <a:rPr lang="cs-CZ" sz="2000" b="0" strike="noStrike" spc="-1" dirty="0">
                <a:solidFill>
                  <a:srgbClr val="7030A0"/>
                </a:solidFill>
                <a:latin typeface="Times New Roman" panose="02020603050405020304" pitchFamily="18" charset="0"/>
                <a:cs typeface="Times New Roman" panose="02020603050405020304" pitchFamily="18" charset="0"/>
              </a:rPr>
              <a:t>online</a:t>
            </a:r>
            <a:r>
              <a:rPr lang="en-US" sz="2000" b="0" strike="noStrike" spc="-1" dirty="0">
                <a:solidFill>
                  <a:srgbClr val="7030A0"/>
                </a:solidFill>
                <a:latin typeface="Times New Roman" panose="02020603050405020304" pitchFamily="18" charset="0"/>
                <a:cs typeface="Times New Roman" panose="02020603050405020304" pitchFamily="18" charset="0"/>
              </a:rPr>
              <a:t>]</a:t>
            </a:r>
            <a:r>
              <a:rPr lang="cs-CZ" sz="2000" b="0" strike="noStrike" spc="-1" dirty="0">
                <a:solidFill>
                  <a:srgbClr val="7030A0"/>
                </a:solidFill>
                <a:latin typeface="Times New Roman" panose="02020603050405020304" pitchFamily="18" charset="0"/>
                <a:cs typeface="Times New Roman" panose="02020603050405020304" pitchFamily="18" charset="0"/>
              </a:rPr>
              <a:t>. </a:t>
            </a:r>
            <a:r>
              <a:rPr lang="cs-CZ" sz="2000" b="0" strike="noStrike" spc="-1" dirty="0">
                <a:solidFill>
                  <a:schemeClr val="accent2"/>
                </a:solidFill>
                <a:latin typeface="Times New Roman" panose="02020603050405020304" pitchFamily="18" charset="0"/>
                <a:cs typeface="Times New Roman" panose="02020603050405020304" pitchFamily="18" charset="0"/>
              </a:rPr>
              <a:t>6.4.2016</a:t>
            </a:r>
            <a:r>
              <a:rPr lang="en-US" sz="2000" b="0" strike="noStrike" spc="-1" dirty="0">
                <a:solidFill>
                  <a:srgbClr val="7030A0"/>
                </a:solidFill>
                <a:latin typeface="Times New Roman" panose="02020603050405020304" pitchFamily="18" charset="0"/>
                <a:cs typeface="Times New Roman" panose="02020603050405020304" pitchFamily="18" charset="0"/>
              </a:rPr>
              <a:t> [2017-03-22].</a:t>
            </a:r>
            <a:r>
              <a:rPr lang="cs-CZ" sz="2000" b="0" strike="noStrike" spc="-1" dirty="0">
                <a:solidFill>
                  <a:srgbClr val="7030A0"/>
                </a:solidFill>
                <a:latin typeface="Times New Roman" panose="02020603050405020304" pitchFamily="18" charset="0"/>
                <a:cs typeface="Times New Roman" panose="02020603050405020304" pitchFamily="18" charset="0"/>
              </a:rPr>
              <a:t> </a:t>
            </a:r>
            <a:r>
              <a:rPr lang="cs-CZ" sz="2000" b="0" strike="noStrike" spc="-1" dirty="0">
                <a:solidFill>
                  <a:schemeClr val="dk1"/>
                </a:solidFill>
                <a:latin typeface="Times New Roman" panose="02020603050405020304" pitchFamily="18" charset="0"/>
                <a:cs typeface="Times New Roman" panose="02020603050405020304" pitchFamily="18" charset="0"/>
              </a:rPr>
              <a:t>Dostupné</a:t>
            </a:r>
            <a:r>
              <a:rPr lang="en-US" sz="2000" b="0" strike="noStrike" spc="-1" dirty="0">
                <a:solidFill>
                  <a:schemeClr val="dk1"/>
                </a:solidFill>
                <a:latin typeface="Times New Roman" panose="02020603050405020304" pitchFamily="18" charset="0"/>
                <a:cs typeface="Times New Roman" panose="02020603050405020304" pitchFamily="18" charset="0"/>
              </a:rPr>
              <a:t> z: </a:t>
            </a:r>
            <a:r>
              <a:rPr lang="en-US" sz="2000" b="0" u="sng" strike="noStrike" spc="-1" dirty="0">
                <a:solidFill>
                  <a:schemeClr val="dk1"/>
                </a:solidFill>
                <a:uFillTx/>
                <a:latin typeface="Times New Roman" panose="02020603050405020304" pitchFamily="18" charset="0"/>
                <a:cs typeface="Times New Roman" panose="02020603050405020304" pitchFamily="18" charset="0"/>
                <a:hlinkClick r:id="rId3"/>
              </a:rPr>
              <a:t>https://www.youtube.com/watch?v=arj7oStGLkU</a:t>
            </a:r>
            <a:r>
              <a:rPr lang="cs-CZ" sz="2000" b="0" u="sng" strike="noStrike" spc="-1" dirty="0">
                <a:solidFill>
                  <a:schemeClr val="dk1"/>
                </a:solidFill>
                <a:uFillTx/>
                <a:latin typeface="Times New Roman" panose="02020603050405020304" pitchFamily="18" charset="0"/>
                <a:cs typeface="Times New Roman" panose="02020603050405020304" pitchFamily="18" charset="0"/>
                <a:hlinkClick r:id="rId3"/>
              </a:rPr>
              <a:t> </a:t>
            </a:r>
            <a:r>
              <a:rPr lang="cs-CZ" sz="2000" b="0" strike="noStrike" spc="-1" dirty="0">
                <a:solidFill>
                  <a:schemeClr val="dk1"/>
                </a:solidFill>
                <a:latin typeface="Times New Roman" panose="02020603050405020304" pitchFamily="18" charset="0"/>
                <a:cs typeface="Times New Roman" panose="02020603050405020304" pitchFamily="18" charset="0"/>
              </a:rPr>
              <a:t>. </a:t>
            </a:r>
            <a:r>
              <a:rPr lang="cs-CZ" sz="2000" b="0" strike="noStrike" spc="-1" dirty="0">
                <a:solidFill>
                  <a:srgbClr val="FF0000"/>
                </a:solidFill>
                <a:latin typeface="Times New Roman" panose="02020603050405020304" pitchFamily="18" charset="0"/>
                <a:cs typeface="Times New Roman" panose="02020603050405020304" pitchFamily="18" charset="0"/>
              </a:rPr>
              <a:t>Kanál uživatele T</a:t>
            </a:r>
            <a:r>
              <a:rPr lang="en-US" sz="2000" b="0" strike="noStrike" spc="-1" dirty="0">
                <a:solidFill>
                  <a:srgbClr val="FF0000"/>
                </a:solidFill>
                <a:latin typeface="Times New Roman" panose="02020603050405020304" pitchFamily="18" charset="0"/>
                <a:cs typeface="Times New Roman" panose="02020603050405020304" pitchFamily="18" charset="0"/>
              </a:rPr>
              <a:t>ED</a:t>
            </a:r>
            <a:r>
              <a:rPr lang="cs-CZ" sz="2000" b="0" strike="noStrike" spc="-1" dirty="0">
                <a:solidFill>
                  <a:srgbClr val="FF0000"/>
                </a:solidFill>
                <a:latin typeface="Times New Roman" panose="02020603050405020304" pitchFamily="18" charset="0"/>
                <a:cs typeface="Times New Roman" panose="02020603050405020304" pitchFamily="18" charset="0"/>
              </a:rPr>
              <a:t> </a:t>
            </a:r>
            <a:r>
              <a:rPr lang="cs-CZ" sz="2000" b="0" strike="noStrike" spc="-1" dirty="0" err="1">
                <a:solidFill>
                  <a:srgbClr val="FF0000"/>
                </a:solidFill>
                <a:latin typeface="Times New Roman" panose="02020603050405020304" pitchFamily="18" charset="0"/>
                <a:cs typeface="Times New Roman" panose="02020603050405020304" pitchFamily="18" charset="0"/>
              </a:rPr>
              <a:t>Talks</a:t>
            </a:r>
            <a:r>
              <a:rPr lang="cs-CZ" sz="2000" b="0" strike="noStrike" spc="-1" dirty="0">
                <a:solidFill>
                  <a:srgbClr val="FF0000"/>
                </a:solidFill>
                <a:latin typeface="Times New Roman" panose="02020603050405020304" pitchFamily="18" charset="0"/>
                <a:cs typeface="Times New Roman" panose="02020603050405020304" pitchFamily="18" charset="0"/>
              </a:rPr>
              <a:t>.</a:t>
            </a:r>
            <a:endParaRPr lang="cs-CZ" sz="20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324" name="Obdélník 2"/>
          <p:cNvSpPr/>
          <p:nvPr/>
        </p:nvSpPr>
        <p:spPr>
          <a:xfrm>
            <a:off x="266040" y="1278360"/>
            <a:ext cx="5108760" cy="29224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marL="285840" indent="-285840" defTabSz="914400">
              <a:lnSpc>
                <a:spcPct val="100000"/>
              </a:lnSpc>
              <a:buClr>
                <a:srgbClr val="C00000"/>
              </a:buClr>
              <a:buFont typeface="Arial"/>
              <a:buChar char="•"/>
            </a:pPr>
            <a:r>
              <a:rPr lang="cs-CZ" sz="2800" b="1" strike="noStrike" spc="-1" dirty="0" err="1">
                <a:solidFill>
                  <a:schemeClr val="dk1"/>
                </a:solidFill>
                <a:latin typeface="Times New Roman" panose="02020603050405020304" pitchFamily="18" charset="0"/>
                <a:cs typeface="Times New Roman" panose="02020603050405020304" pitchFamily="18" charset="0"/>
              </a:rPr>
              <a:t>YouTube</a:t>
            </a:r>
            <a:r>
              <a:rPr lang="cs-CZ" sz="2800" b="1" strike="noStrike" spc="-1" dirty="0">
                <a:solidFill>
                  <a:schemeClr val="dk1"/>
                </a:solidFill>
                <a:latin typeface="Times New Roman" panose="02020603050405020304" pitchFamily="18" charset="0"/>
                <a:cs typeface="Times New Roman" panose="02020603050405020304" pitchFamily="18" charset="0"/>
              </a:rPr>
              <a:t> video</a:t>
            </a:r>
            <a:endParaRPr lang="cs-CZ" sz="28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pPr>
            <a:endParaRPr lang="cs-CZ" sz="18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pPr>
            <a:r>
              <a:rPr lang="cs-CZ" sz="2400" b="0" strike="noStrike" spc="-1" dirty="0">
                <a:solidFill>
                  <a:schemeClr val="accent6"/>
                </a:solidFill>
                <a:latin typeface="Times New Roman" panose="02020603050405020304" pitchFamily="18" charset="0"/>
                <a:cs typeface="Times New Roman" panose="02020603050405020304" pitchFamily="18" charset="0"/>
              </a:rPr>
              <a:t>Název videa</a:t>
            </a:r>
            <a:r>
              <a:rPr lang="en-US" sz="2400" b="0" strike="noStrike" spc="-1" dirty="0">
                <a:solidFill>
                  <a:schemeClr val="accent6"/>
                </a:solidFill>
                <a:latin typeface="Times New Roman" panose="02020603050405020304" pitchFamily="18" charset="0"/>
                <a:cs typeface="Times New Roman" panose="02020603050405020304" pitchFamily="18" charset="0"/>
              </a:rPr>
              <a:t>,</a:t>
            </a:r>
            <a:r>
              <a:rPr lang="cs-CZ" sz="2400" b="0" strike="noStrike" spc="-1" dirty="0">
                <a:solidFill>
                  <a:schemeClr val="accent6"/>
                </a:solidFill>
                <a:latin typeface="Times New Roman" panose="02020603050405020304" pitchFamily="18" charset="0"/>
                <a:cs typeface="Times New Roman" panose="02020603050405020304" pitchFamily="18" charset="0"/>
              </a:rPr>
              <a:t> </a:t>
            </a:r>
            <a:r>
              <a:rPr lang="cs-CZ" sz="2400" b="0" strike="noStrike" spc="-1" dirty="0">
                <a:solidFill>
                  <a:schemeClr val="accent2"/>
                </a:solidFill>
                <a:latin typeface="Times New Roman" panose="02020603050405020304" pitchFamily="18" charset="0"/>
                <a:cs typeface="Times New Roman" panose="02020603050405020304" pitchFamily="18" charset="0"/>
              </a:rPr>
              <a:t>rok</a:t>
            </a:r>
            <a:r>
              <a:rPr lang="cs-CZ" sz="2400" b="0" strike="noStrike" spc="-1" dirty="0">
                <a:solidFill>
                  <a:schemeClr val="accent6"/>
                </a:solidFill>
                <a:latin typeface="Times New Roman" panose="02020603050405020304" pitchFamily="18" charset="0"/>
                <a:cs typeface="Times New Roman" panose="02020603050405020304" pitchFamily="18" charset="0"/>
              </a:rPr>
              <a:t>. </a:t>
            </a:r>
            <a:r>
              <a:rPr lang="cs-CZ" sz="2400" b="0" strike="noStrike" spc="-1" dirty="0">
                <a:solidFill>
                  <a:schemeClr val="accent5"/>
                </a:solidFill>
                <a:latin typeface="Times New Roman" panose="02020603050405020304" pitchFamily="18" charset="0"/>
                <a:cs typeface="Times New Roman" panose="02020603050405020304" pitchFamily="18" charset="0"/>
              </a:rPr>
              <a:t>In:</a:t>
            </a:r>
            <a:r>
              <a:rPr lang="en-US" sz="2400" b="0" strike="noStrike" spc="-1" dirty="0">
                <a:solidFill>
                  <a:schemeClr val="accent5"/>
                </a:solidFill>
                <a:latin typeface="Times New Roman" panose="02020603050405020304" pitchFamily="18" charset="0"/>
                <a:cs typeface="Times New Roman" panose="02020603050405020304" pitchFamily="18" charset="0"/>
              </a:rPr>
              <a:t> </a:t>
            </a:r>
            <a:r>
              <a:rPr lang="cs-CZ" sz="2400" b="0" i="1" strike="noStrike" spc="-1" dirty="0">
                <a:solidFill>
                  <a:schemeClr val="accent5"/>
                </a:solidFill>
                <a:latin typeface="Times New Roman" panose="02020603050405020304" pitchFamily="18" charset="0"/>
                <a:cs typeface="Times New Roman" panose="02020603050405020304" pitchFamily="18" charset="0"/>
              </a:rPr>
              <a:t>Název stránky</a:t>
            </a:r>
            <a:r>
              <a:rPr lang="en-US" sz="2400" b="0" strike="noStrike" spc="-1" dirty="0">
                <a:solidFill>
                  <a:schemeClr val="accent5"/>
                </a:solidFill>
                <a:latin typeface="Times New Roman" panose="02020603050405020304" pitchFamily="18" charset="0"/>
                <a:cs typeface="Times New Roman" panose="02020603050405020304" pitchFamily="18" charset="0"/>
              </a:rPr>
              <a:t> </a:t>
            </a:r>
            <a:r>
              <a:rPr lang="en-US" sz="2400" b="0" strike="noStrike" spc="-1" dirty="0">
                <a:solidFill>
                  <a:srgbClr val="7030A0"/>
                </a:solidFill>
                <a:latin typeface="Times New Roman" panose="02020603050405020304" pitchFamily="18" charset="0"/>
                <a:cs typeface="Times New Roman" panose="02020603050405020304" pitchFamily="18" charset="0"/>
              </a:rPr>
              <a:t>[</a:t>
            </a:r>
            <a:r>
              <a:rPr lang="cs-CZ" sz="2400" b="0" strike="noStrike" spc="-1" dirty="0">
                <a:solidFill>
                  <a:srgbClr val="7030A0"/>
                </a:solidFill>
                <a:latin typeface="Times New Roman" panose="02020603050405020304" pitchFamily="18" charset="0"/>
                <a:cs typeface="Times New Roman" panose="02020603050405020304" pitchFamily="18" charset="0"/>
              </a:rPr>
              <a:t>online</a:t>
            </a:r>
            <a:r>
              <a:rPr lang="en-US" sz="2400" b="0" strike="noStrike" spc="-1" dirty="0">
                <a:solidFill>
                  <a:srgbClr val="7030A0"/>
                </a:solidFill>
                <a:latin typeface="Times New Roman" panose="02020603050405020304" pitchFamily="18" charset="0"/>
                <a:cs typeface="Times New Roman" panose="02020603050405020304" pitchFamily="18" charset="0"/>
              </a:rPr>
              <a:t>]</a:t>
            </a:r>
            <a:r>
              <a:rPr lang="en-US" sz="2400" b="0" strike="noStrike" spc="-1" dirty="0">
                <a:solidFill>
                  <a:schemeClr val="accent2"/>
                </a:solidFill>
                <a:latin typeface="Times New Roman" panose="02020603050405020304" pitchFamily="18" charset="0"/>
                <a:cs typeface="Times New Roman" panose="02020603050405020304" pitchFamily="18" charset="0"/>
              </a:rPr>
              <a:t>. </a:t>
            </a:r>
            <a:r>
              <a:rPr lang="cs-CZ" sz="2400" b="0" strike="noStrike" spc="-1" dirty="0">
                <a:solidFill>
                  <a:schemeClr val="accent2"/>
                </a:solidFill>
                <a:latin typeface="Times New Roman" panose="02020603050405020304" pitchFamily="18" charset="0"/>
                <a:cs typeface="Times New Roman" panose="02020603050405020304" pitchFamily="18" charset="0"/>
              </a:rPr>
              <a:t>Datum publikování </a:t>
            </a:r>
            <a:r>
              <a:rPr lang="en-US" sz="2400" b="0" strike="noStrike" spc="-1" dirty="0">
                <a:solidFill>
                  <a:srgbClr val="7030A0"/>
                </a:solidFill>
                <a:latin typeface="Times New Roman" panose="02020603050405020304" pitchFamily="18" charset="0"/>
                <a:cs typeface="Times New Roman" panose="02020603050405020304" pitchFamily="18" charset="0"/>
              </a:rPr>
              <a:t>[</a:t>
            </a:r>
            <a:r>
              <a:rPr lang="cs-CZ" sz="2400" b="0" strike="noStrike" spc="-1" dirty="0">
                <a:solidFill>
                  <a:srgbClr val="7030A0"/>
                </a:solidFill>
                <a:latin typeface="Times New Roman" panose="02020603050405020304" pitchFamily="18" charset="0"/>
                <a:cs typeface="Times New Roman" panose="02020603050405020304" pitchFamily="18" charset="0"/>
              </a:rPr>
              <a:t>Datum citování</a:t>
            </a:r>
            <a:r>
              <a:rPr lang="en-US" sz="2400" b="0" strike="noStrike" spc="-1" dirty="0">
                <a:solidFill>
                  <a:srgbClr val="7030A0"/>
                </a:solidFill>
                <a:latin typeface="Times New Roman" panose="02020603050405020304" pitchFamily="18" charset="0"/>
                <a:cs typeface="Times New Roman" panose="02020603050405020304" pitchFamily="18" charset="0"/>
              </a:rPr>
              <a:t>].</a:t>
            </a:r>
            <a:r>
              <a:rPr lang="cs-CZ" sz="2400" b="0" strike="noStrike" spc="-1" dirty="0">
                <a:solidFill>
                  <a:srgbClr val="7030A0"/>
                </a:solidFill>
                <a:latin typeface="Times New Roman" panose="02020603050405020304" pitchFamily="18" charset="0"/>
                <a:cs typeface="Times New Roman" panose="02020603050405020304" pitchFamily="18" charset="0"/>
              </a:rPr>
              <a:t> </a:t>
            </a:r>
            <a:r>
              <a:rPr lang="cs-CZ" sz="2400" b="0" strike="noStrike" spc="-1" dirty="0">
                <a:solidFill>
                  <a:schemeClr val="dk1"/>
                </a:solidFill>
                <a:latin typeface="Times New Roman" panose="02020603050405020304" pitchFamily="18" charset="0"/>
                <a:cs typeface="Times New Roman" panose="02020603050405020304" pitchFamily="18" charset="0"/>
              </a:rPr>
              <a:t>Dostupné z</a:t>
            </a:r>
            <a:r>
              <a:rPr lang="en-US" sz="2400" b="0" strike="noStrike" spc="-1" dirty="0">
                <a:solidFill>
                  <a:schemeClr val="dk1"/>
                </a:solidFill>
                <a:latin typeface="Times New Roman" panose="02020603050405020304" pitchFamily="18" charset="0"/>
                <a:cs typeface="Times New Roman" panose="02020603050405020304" pitchFamily="18" charset="0"/>
              </a:rPr>
              <a:t>: </a:t>
            </a:r>
            <a:r>
              <a:rPr lang="cs-CZ" sz="2400" b="0" u="sng" strike="noStrike" spc="-1" dirty="0">
                <a:solidFill>
                  <a:schemeClr val="accent1"/>
                </a:solidFill>
                <a:uFillTx/>
                <a:latin typeface="Times New Roman" panose="02020603050405020304" pitchFamily="18" charset="0"/>
                <a:cs typeface="Times New Roman" panose="02020603050405020304" pitchFamily="18" charset="0"/>
              </a:rPr>
              <a:t>URL</a:t>
            </a:r>
            <a:r>
              <a:rPr lang="cs-CZ" sz="2400" b="0" strike="noStrike" spc="-1" dirty="0">
                <a:solidFill>
                  <a:schemeClr val="dk1"/>
                </a:solidFill>
                <a:latin typeface="Times New Roman" panose="02020603050405020304" pitchFamily="18" charset="0"/>
                <a:cs typeface="Times New Roman" panose="02020603050405020304" pitchFamily="18" charset="0"/>
              </a:rPr>
              <a:t>.</a:t>
            </a:r>
            <a:r>
              <a:rPr lang="en-US" sz="2400" b="0" strike="noStrike" spc="-1" dirty="0">
                <a:solidFill>
                  <a:schemeClr val="dk1"/>
                </a:solidFill>
                <a:latin typeface="Times New Roman" panose="02020603050405020304" pitchFamily="18" charset="0"/>
                <a:cs typeface="Times New Roman" panose="02020603050405020304" pitchFamily="18" charset="0"/>
              </a:rPr>
              <a:t> </a:t>
            </a:r>
            <a:r>
              <a:rPr lang="cs-CZ" sz="2400" b="0" strike="noStrike" spc="-1" dirty="0">
                <a:solidFill>
                  <a:srgbClr val="FF0000"/>
                </a:solidFill>
                <a:latin typeface="Times New Roman" panose="02020603050405020304" pitchFamily="18" charset="0"/>
                <a:cs typeface="Times New Roman" panose="02020603050405020304" pitchFamily="18" charset="0"/>
              </a:rPr>
              <a:t>Kanál uživatele XY.</a:t>
            </a: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pPr>
            <a:endParaRPr lang="cs-CZ" sz="1800" b="0" strike="noStrike" spc="-1" dirty="0">
              <a:solidFill>
                <a:srgbClr val="000000"/>
              </a:solidFill>
              <a:latin typeface="Times New Roman" panose="02020603050405020304" pitchFamily="18" charset="0"/>
              <a:cs typeface="Times New Roman" panose="02020603050405020304" pitchFamily="18" charset="0"/>
            </a:endParaRPr>
          </a:p>
        </p:txBody>
      </p:sp>
      <p:pic>
        <p:nvPicPr>
          <p:cNvPr id="325" name="Obrázek 3"/>
          <p:cNvPicPr/>
          <p:nvPr/>
        </p:nvPicPr>
        <p:blipFill>
          <a:blip r:embed="rId4"/>
          <a:stretch/>
        </p:blipFill>
        <p:spPr>
          <a:xfrm>
            <a:off x="5634720" y="304560"/>
            <a:ext cx="6212880" cy="5238360"/>
          </a:xfrm>
          <a:prstGeom prst="rect">
            <a:avLst/>
          </a:prstGeom>
          <a:ln w="0">
            <a:noFill/>
          </a:ln>
        </p:spPr>
      </p:pic>
      <p:sp>
        <p:nvSpPr>
          <p:cNvPr id="326" name="Šipka doprava 7"/>
          <p:cNvSpPr/>
          <p:nvPr/>
        </p:nvSpPr>
        <p:spPr>
          <a:xfrm>
            <a:off x="4749120" y="4627800"/>
            <a:ext cx="812880" cy="383040"/>
          </a:xfrm>
          <a:prstGeom prst="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Univers Com 45 Light"/>
            </a:endParaRPr>
          </a:p>
        </p:txBody>
      </p:sp>
      <p:sp>
        <p:nvSpPr>
          <p:cNvPr id="327" name="PlaceHolder 2"/>
          <p:cNvSpPr>
            <a:spLocks noGrp="1"/>
          </p:cNvSpPr>
          <p:nvPr>
            <p:ph type="title"/>
          </p:nvPr>
        </p:nvSpPr>
        <p:spPr>
          <a:xfrm>
            <a:off x="792000" y="540000"/>
            <a:ext cx="8559000" cy="738000"/>
          </a:xfrm>
          <a:prstGeom prst="rect">
            <a:avLst/>
          </a:prstGeom>
          <a:noFill/>
          <a:ln w="0">
            <a:noFill/>
          </a:ln>
        </p:spPr>
        <p:txBody>
          <a:bodyPr lIns="0" tIns="0" rIns="0" bIns="0" anchor="t">
            <a:normAutofit/>
          </a:bodyPr>
          <a:lstStyle/>
          <a:p>
            <a:pPr indent="0" defTabSz="914400">
              <a:lnSpc>
                <a:spcPct val="90000"/>
              </a:lnSpc>
              <a:buNone/>
            </a:pPr>
            <a:r>
              <a:rPr lang="cs-CZ" sz="3200" b="0" strike="noStrike" spc="-1" dirty="0">
                <a:solidFill>
                  <a:srgbClr val="C00000"/>
                </a:solidFill>
                <a:latin typeface="Times New Roman" panose="02020603050405020304" pitchFamily="18" charset="0"/>
                <a:cs typeface="Times New Roman" panose="02020603050405020304" pitchFamily="18" charset="0"/>
              </a:rPr>
              <a:t>Citujeme…</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Obdélník 6"/>
          <p:cNvSpPr/>
          <p:nvPr/>
        </p:nvSpPr>
        <p:spPr>
          <a:xfrm>
            <a:off x="266040" y="2217600"/>
            <a:ext cx="6516720" cy="2135160"/>
          </a:xfrm>
          <a:prstGeom prst="rect">
            <a:avLst/>
          </a:prstGeom>
          <a:solidFill>
            <a:schemeClr val="accent4">
              <a:alpha val="10000"/>
            </a:schemeClr>
          </a:solidFill>
          <a:ln>
            <a:solidFill>
              <a:srgbClr val="FFC000">
                <a:lumMod val="20000"/>
                <a:lumOff val="80000"/>
              </a:srgbClr>
            </a:solidFill>
          </a:ln>
        </p:spPr>
        <p:style>
          <a:lnRef idx="1">
            <a:schemeClr val="accent4"/>
          </a:lnRef>
          <a:fillRef idx="2">
            <a:schemeClr val="accent4"/>
          </a:fillRef>
          <a:effectRef idx="1">
            <a:schemeClr val="accent4"/>
          </a:effectRef>
          <a:fontRef idx="minor"/>
        </p:style>
        <p:txBody>
          <a:bodyPr lIns="90000" tIns="45000" rIns="90000" bIns="45000" anchor="ctr">
            <a:noAutofit/>
          </a:bodyPr>
          <a:lstStyle/>
          <a:p>
            <a:pPr algn="ctr" defTabSz="914400">
              <a:lnSpc>
                <a:spcPct val="100000"/>
              </a:lnSpc>
            </a:pPr>
            <a:endParaRPr lang="cs-CZ" sz="1400" b="0" strike="noStrike" spc="-1">
              <a:solidFill>
                <a:schemeClr val="dk1"/>
              </a:solidFill>
              <a:latin typeface="Univers Com 45 Light"/>
            </a:endParaRPr>
          </a:p>
        </p:txBody>
      </p:sp>
      <p:sp>
        <p:nvSpPr>
          <p:cNvPr id="329" name="Obdélník 2"/>
          <p:cNvSpPr/>
          <p:nvPr/>
        </p:nvSpPr>
        <p:spPr>
          <a:xfrm>
            <a:off x="459360" y="1278360"/>
            <a:ext cx="6168600" cy="231302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marL="285840" indent="-285840" defTabSz="914400">
              <a:lnSpc>
                <a:spcPct val="100000"/>
              </a:lnSpc>
              <a:buClr>
                <a:srgbClr val="000000"/>
              </a:buClr>
              <a:buFont typeface="Arial"/>
              <a:buChar char="•"/>
            </a:pPr>
            <a:r>
              <a:rPr lang="cs-CZ" sz="2660" b="1" strike="noStrike" spc="-1" dirty="0" err="1">
                <a:solidFill>
                  <a:schemeClr val="dk1"/>
                </a:solidFill>
                <a:latin typeface="Times New Roman" panose="02020603050405020304" pitchFamily="18" charset="0"/>
                <a:cs typeface="Times New Roman" panose="02020603050405020304" pitchFamily="18" charset="0"/>
              </a:rPr>
              <a:t>Podcast</a:t>
            </a:r>
            <a:endParaRPr lang="cs-CZ" sz="266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pPr>
            <a:endParaRPr lang="cs-CZ" sz="14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pPr>
            <a:r>
              <a:rPr lang="cs-CZ" sz="2660" b="0" strike="noStrike" spc="-1" dirty="0">
                <a:solidFill>
                  <a:srgbClr val="FF0000"/>
                </a:solidFill>
                <a:latin typeface="Times New Roman" panose="02020603050405020304" pitchFamily="18" charset="0"/>
                <a:cs typeface="Times New Roman" panose="02020603050405020304" pitchFamily="18" charset="0"/>
              </a:rPr>
              <a:t>Moderátor,</a:t>
            </a:r>
            <a:r>
              <a:rPr lang="cs-CZ" sz="2660" b="0" strike="noStrike" spc="-1" dirty="0">
                <a:solidFill>
                  <a:srgbClr val="70AD47"/>
                </a:solidFill>
                <a:latin typeface="Times New Roman" panose="02020603050405020304" pitchFamily="18" charset="0"/>
                <a:cs typeface="Times New Roman" panose="02020603050405020304" pitchFamily="18" charset="0"/>
              </a:rPr>
              <a:t> </a:t>
            </a:r>
            <a:r>
              <a:rPr lang="cs-CZ" sz="2660" b="0" strike="noStrike" spc="-1" dirty="0">
                <a:solidFill>
                  <a:srgbClr val="ED7D31"/>
                </a:solidFill>
                <a:latin typeface="Times New Roman" panose="02020603050405020304" pitchFamily="18" charset="0"/>
                <a:cs typeface="Times New Roman" panose="02020603050405020304" pitchFamily="18" charset="0"/>
              </a:rPr>
              <a:t>rok</a:t>
            </a:r>
            <a:r>
              <a:rPr lang="cs-CZ" sz="2660" b="0" strike="noStrike" spc="-1" dirty="0">
                <a:solidFill>
                  <a:schemeClr val="accent1"/>
                </a:solidFill>
                <a:latin typeface="Times New Roman" panose="02020603050405020304" pitchFamily="18" charset="0"/>
                <a:cs typeface="Times New Roman" panose="02020603050405020304" pitchFamily="18" charset="0"/>
              </a:rPr>
              <a:t>.</a:t>
            </a:r>
            <a:r>
              <a:rPr lang="cs-CZ" sz="2660" b="0" strike="noStrike" spc="-1" dirty="0">
                <a:solidFill>
                  <a:srgbClr val="70AD47"/>
                </a:solidFill>
                <a:latin typeface="Times New Roman" panose="02020603050405020304" pitchFamily="18" charset="0"/>
                <a:cs typeface="Times New Roman" panose="02020603050405020304" pitchFamily="18" charset="0"/>
              </a:rPr>
              <a:t> Název/číslo dílu. </a:t>
            </a:r>
            <a:r>
              <a:rPr lang="cs-CZ" sz="2660" b="0" strike="noStrike" spc="-1" dirty="0">
                <a:solidFill>
                  <a:srgbClr val="4472C4"/>
                </a:solidFill>
                <a:latin typeface="Times New Roman" panose="02020603050405020304" pitchFamily="18" charset="0"/>
                <a:cs typeface="Times New Roman" panose="02020603050405020304" pitchFamily="18" charset="0"/>
              </a:rPr>
              <a:t>In:</a:t>
            </a:r>
            <a:r>
              <a:rPr lang="en-US" sz="2660" b="0" strike="noStrike" spc="-1" dirty="0">
                <a:solidFill>
                  <a:srgbClr val="4472C4"/>
                </a:solidFill>
                <a:latin typeface="Times New Roman" panose="02020603050405020304" pitchFamily="18" charset="0"/>
                <a:cs typeface="Times New Roman" panose="02020603050405020304" pitchFamily="18" charset="0"/>
              </a:rPr>
              <a:t> </a:t>
            </a:r>
            <a:r>
              <a:rPr lang="cs-CZ" sz="2660" b="0" i="1" strike="noStrike" spc="-1" dirty="0">
                <a:solidFill>
                  <a:srgbClr val="4472C4"/>
                </a:solidFill>
                <a:latin typeface="Times New Roman" panose="02020603050405020304" pitchFamily="18" charset="0"/>
                <a:cs typeface="Times New Roman" panose="02020603050405020304" pitchFamily="18" charset="0"/>
              </a:rPr>
              <a:t>Název stránky</a:t>
            </a:r>
            <a:r>
              <a:rPr lang="en-US" sz="2660" b="0" strike="noStrike" spc="-1" dirty="0">
                <a:solidFill>
                  <a:srgbClr val="4472C4"/>
                </a:solidFill>
                <a:latin typeface="Times New Roman" panose="02020603050405020304" pitchFamily="18" charset="0"/>
                <a:cs typeface="Times New Roman" panose="02020603050405020304" pitchFamily="18" charset="0"/>
              </a:rPr>
              <a:t> [</a:t>
            </a:r>
            <a:r>
              <a:rPr lang="cs-CZ" sz="2660" b="0" strike="noStrike" spc="-1" dirty="0" err="1">
                <a:solidFill>
                  <a:srgbClr val="4472C4"/>
                </a:solidFill>
                <a:latin typeface="Times New Roman" panose="02020603050405020304" pitchFamily="18" charset="0"/>
                <a:cs typeface="Times New Roman" panose="02020603050405020304" pitchFamily="18" charset="0"/>
              </a:rPr>
              <a:t>podcast</a:t>
            </a:r>
            <a:r>
              <a:rPr lang="en-US" sz="2660" b="0" strike="noStrike" spc="-1" dirty="0">
                <a:solidFill>
                  <a:srgbClr val="4472C4"/>
                </a:solidFill>
                <a:latin typeface="Times New Roman" panose="02020603050405020304" pitchFamily="18" charset="0"/>
                <a:cs typeface="Times New Roman" panose="02020603050405020304" pitchFamily="18" charset="0"/>
              </a:rPr>
              <a:t>]</a:t>
            </a:r>
            <a:r>
              <a:rPr lang="en-US" sz="2660" b="0" strike="noStrike" spc="-1" dirty="0">
                <a:solidFill>
                  <a:srgbClr val="000000"/>
                </a:solidFill>
                <a:latin typeface="Times New Roman" panose="02020603050405020304" pitchFamily="18" charset="0"/>
                <a:cs typeface="Times New Roman" panose="02020603050405020304" pitchFamily="18" charset="0"/>
              </a:rPr>
              <a:t>. </a:t>
            </a:r>
            <a:r>
              <a:rPr lang="cs-CZ" sz="2660" b="0" strike="noStrike" spc="-1" dirty="0">
                <a:solidFill>
                  <a:srgbClr val="ED7D31"/>
                </a:solidFill>
                <a:latin typeface="Times New Roman" panose="02020603050405020304" pitchFamily="18" charset="0"/>
                <a:cs typeface="Times New Roman" panose="02020603050405020304" pitchFamily="18" charset="0"/>
              </a:rPr>
              <a:t>Datum publikování </a:t>
            </a:r>
            <a:r>
              <a:rPr lang="en-US" sz="2660" b="0" strike="noStrike" spc="-1" dirty="0">
                <a:solidFill>
                  <a:srgbClr val="7030A0"/>
                </a:solidFill>
                <a:latin typeface="Times New Roman" panose="02020603050405020304" pitchFamily="18" charset="0"/>
                <a:cs typeface="Times New Roman" panose="02020603050405020304" pitchFamily="18" charset="0"/>
              </a:rPr>
              <a:t>[</a:t>
            </a:r>
            <a:r>
              <a:rPr lang="cs-CZ" sz="2660" b="0" strike="noStrike" spc="-1" dirty="0">
                <a:solidFill>
                  <a:srgbClr val="7030A0"/>
                </a:solidFill>
                <a:latin typeface="Times New Roman" panose="02020603050405020304" pitchFamily="18" charset="0"/>
                <a:cs typeface="Times New Roman" panose="02020603050405020304" pitchFamily="18" charset="0"/>
              </a:rPr>
              <a:t>Datum citování</a:t>
            </a:r>
            <a:r>
              <a:rPr lang="en-US" sz="2660" b="0" strike="noStrike" spc="-1" dirty="0">
                <a:solidFill>
                  <a:srgbClr val="7030A0"/>
                </a:solidFill>
                <a:latin typeface="Times New Roman" panose="02020603050405020304" pitchFamily="18" charset="0"/>
                <a:cs typeface="Times New Roman" panose="02020603050405020304" pitchFamily="18" charset="0"/>
              </a:rPr>
              <a:t>].</a:t>
            </a:r>
            <a:r>
              <a:rPr lang="cs-CZ" sz="2660" b="0" strike="noStrike" spc="-1" dirty="0">
                <a:solidFill>
                  <a:srgbClr val="7030A0"/>
                </a:solidFill>
                <a:latin typeface="Times New Roman" panose="02020603050405020304" pitchFamily="18" charset="0"/>
                <a:cs typeface="Times New Roman" panose="02020603050405020304" pitchFamily="18" charset="0"/>
              </a:rPr>
              <a:t> </a:t>
            </a:r>
            <a:r>
              <a:rPr lang="cs-CZ" sz="2660" b="0" strike="noStrike" spc="-1" dirty="0">
                <a:solidFill>
                  <a:srgbClr val="000000"/>
                </a:solidFill>
                <a:latin typeface="Times New Roman" panose="02020603050405020304" pitchFamily="18" charset="0"/>
                <a:cs typeface="Times New Roman" panose="02020603050405020304" pitchFamily="18" charset="0"/>
              </a:rPr>
              <a:t>Dostupné z</a:t>
            </a:r>
            <a:r>
              <a:rPr lang="en-US" sz="2660" b="0" strike="noStrike" spc="-1" dirty="0">
                <a:solidFill>
                  <a:srgbClr val="000000"/>
                </a:solidFill>
                <a:latin typeface="Times New Roman" panose="02020603050405020304" pitchFamily="18" charset="0"/>
                <a:cs typeface="Times New Roman" panose="02020603050405020304" pitchFamily="18" charset="0"/>
              </a:rPr>
              <a:t>: </a:t>
            </a:r>
            <a:r>
              <a:rPr lang="cs-CZ" sz="2660" b="0" u="sng" strike="noStrike" spc="-1" dirty="0">
                <a:solidFill>
                  <a:srgbClr val="5B9BD5"/>
                </a:solidFill>
                <a:uFillTx/>
                <a:latin typeface="Times New Roman" panose="02020603050405020304" pitchFamily="18" charset="0"/>
                <a:cs typeface="Times New Roman" panose="02020603050405020304" pitchFamily="18" charset="0"/>
              </a:rPr>
              <a:t>URL</a:t>
            </a:r>
            <a:r>
              <a:rPr lang="cs-CZ" sz="2660" b="0" strike="noStrike" spc="-1" dirty="0">
                <a:solidFill>
                  <a:srgbClr val="000000"/>
                </a:solidFill>
                <a:latin typeface="Times New Roman" panose="02020603050405020304" pitchFamily="18" charset="0"/>
                <a:cs typeface="Times New Roman" panose="02020603050405020304" pitchFamily="18" charset="0"/>
              </a:rPr>
              <a:t>.</a:t>
            </a:r>
          </a:p>
        </p:txBody>
      </p:sp>
      <p:sp>
        <p:nvSpPr>
          <p:cNvPr id="330" name="Obdélník 8"/>
          <p:cNvSpPr/>
          <p:nvPr/>
        </p:nvSpPr>
        <p:spPr>
          <a:xfrm>
            <a:off x="266040" y="5292000"/>
            <a:ext cx="11581200" cy="1250640"/>
          </a:xfrm>
          <a:prstGeom prst="rect">
            <a:avLst/>
          </a:prstGeom>
          <a:solidFill>
            <a:schemeClr val="accent4">
              <a:alpha val="10000"/>
            </a:schemeClr>
          </a:solidFill>
          <a:ln>
            <a:solidFill>
              <a:srgbClr val="FFC000">
                <a:lumMod val="20000"/>
                <a:lumOff val="80000"/>
              </a:srgbClr>
            </a:solidFill>
          </a:ln>
        </p:spPr>
        <p:style>
          <a:lnRef idx="1">
            <a:schemeClr val="accent4"/>
          </a:lnRef>
          <a:fillRef idx="2">
            <a:schemeClr val="accent4"/>
          </a:fillRef>
          <a:effectRef idx="1">
            <a:schemeClr val="accent4"/>
          </a:effectRef>
          <a:fontRef idx="minor"/>
        </p:style>
        <p:txBody>
          <a:bodyPr lIns="90000" tIns="45000" rIns="90000" bIns="45000" anchor="ctr">
            <a:noAutofit/>
          </a:bodyPr>
          <a:lstStyle/>
          <a:p>
            <a:pPr algn="ctr" defTabSz="914400">
              <a:lnSpc>
                <a:spcPct val="100000"/>
              </a:lnSpc>
            </a:pPr>
            <a:endParaRPr lang="cs-CZ" sz="1400" b="0" strike="noStrike" spc="-1">
              <a:solidFill>
                <a:schemeClr val="dk1"/>
              </a:solidFill>
              <a:latin typeface="Univers Com 45 Light"/>
            </a:endParaRPr>
          </a:p>
        </p:txBody>
      </p:sp>
      <p:sp>
        <p:nvSpPr>
          <p:cNvPr id="331" name="PlaceHolder 1"/>
          <p:cNvSpPr>
            <a:spLocks noGrp="1"/>
          </p:cNvSpPr>
          <p:nvPr>
            <p:ph/>
          </p:nvPr>
        </p:nvSpPr>
        <p:spPr>
          <a:xfrm>
            <a:off x="266040" y="5355000"/>
            <a:ext cx="11581200" cy="1187640"/>
          </a:xfrm>
          <a:prstGeom prst="rect">
            <a:avLst/>
          </a:prstGeom>
          <a:noFill/>
          <a:ln w="9360">
            <a:noFill/>
          </a:ln>
        </p:spPr>
        <p:txBody>
          <a:bodyPr anchor="t">
            <a:noAutofit/>
          </a:bodyPr>
          <a:lstStyle/>
          <a:p>
            <a:pPr indent="0" defTabSz="914400">
              <a:lnSpc>
                <a:spcPct val="90000"/>
              </a:lnSpc>
              <a:spcBef>
                <a:spcPts val="1332"/>
              </a:spcBef>
              <a:buNone/>
              <a:tabLst>
                <a:tab pos="0" algn="l"/>
              </a:tabLst>
            </a:pPr>
            <a:r>
              <a:rPr lang="cs-CZ" sz="2130" b="0" strike="noStrike" spc="-1" dirty="0">
                <a:solidFill>
                  <a:srgbClr val="FF0000"/>
                </a:solidFill>
                <a:latin typeface="Times New Roman" panose="02020603050405020304" pitchFamily="18" charset="0"/>
                <a:cs typeface="Times New Roman" panose="02020603050405020304" pitchFamily="18" charset="0"/>
              </a:rPr>
              <a:t>HOLLAND, Tom a </a:t>
            </a:r>
            <a:r>
              <a:rPr lang="cs-CZ" sz="2130" b="0" strike="noStrike" spc="-1" dirty="0" err="1">
                <a:solidFill>
                  <a:srgbClr val="FF0000"/>
                </a:solidFill>
                <a:latin typeface="Times New Roman" panose="02020603050405020304" pitchFamily="18" charset="0"/>
                <a:cs typeface="Times New Roman" panose="02020603050405020304" pitchFamily="18" charset="0"/>
              </a:rPr>
              <a:t>Dominic</a:t>
            </a:r>
            <a:r>
              <a:rPr lang="cs-CZ" sz="2130" b="0" strike="noStrike" spc="-1" dirty="0">
                <a:solidFill>
                  <a:srgbClr val="FF0000"/>
                </a:solidFill>
                <a:latin typeface="Times New Roman" panose="02020603050405020304" pitchFamily="18" charset="0"/>
                <a:cs typeface="Times New Roman" panose="02020603050405020304" pitchFamily="18" charset="0"/>
              </a:rPr>
              <a:t> SANDBROOK,</a:t>
            </a:r>
            <a:r>
              <a:rPr lang="cs-CZ" sz="2130" b="0" strike="noStrike" spc="-1" dirty="0">
                <a:solidFill>
                  <a:srgbClr val="ED7D31"/>
                </a:solidFill>
                <a:latin typeface="Times New Roman" panose="02020603050405020304" pitchFamily="18" charset="0"/>
                <a:cs typeface="Times New Roman" panose="02020603050405020304" pitchFamily="18" charset="0"/>
              </a:rPr>
              <a:t> 2021.</a:t>
            </a:r>
            <a:r>
              <a:rPr lang="cs-CZ" sz="2130" b="0" strike="noStrike" spc="-1" dirty="0">
                <a:solidFill>
                  <a:srgbClr val="FF0000"/>
                </a:solidFill>
                <a:latin typeface="Times New Roman" panose="02020603050405020304" pitchFamily="18" charset="0"/>
                <a:cs typeface="Times New Roman" panose="02020603050405020304" pitchFamily="18" charset="0"/>
              </a:rPr>
              <a:t> </a:t>
            </a:r>
            <a:r>
              <a:rPr lang="cs-CZ" sz="2130" b="0" strike="noStrike" spc="-1" dirty="0">
                <a:solidFill>
                  <a:srgbClr val="70AD47"/>
                </a:solidFill>
                <a:latin typeface="Times New Roman" panose="02020603050405020304" pitchFamily="18" charset="0"/>
                <a:cs typeface="Times New Roman" panose="02020603050405020304" pitchFamily="18" charset="0"/>
              </a:rPr>
              <a:t>45. Top Ten </a:t>
            </a:r>
            <a:r>
              <a:rPr lang="cs-CZ" sz="2130" b="0" strike="noStrike" spc="-1" dirty="0" err="1">
                <a:solidFill>
                  <a:srgbClr val="70AD47"/>
                </a:solidFill>
                <a:latin typeface="Times New Roman" panose="02020603050405020304" pitchFamily="18" charset="0"/>
                <a:cs typeface="Times New Roman" panose="02020603050405020304" pitchFamily="18" charset="0"/>
              </a:rPr>
              <a:t>Eunuchs</a:t>
            </a:r>
            <a:r>
              <a:rPr lang="cs-CZ" sz="2130" b="0" strike="noStrike" spc="-1" dirty="0">
                <a:solidFill>
                  <a:srgbClr val="5B9BD5"/>
                </a:solidFill>
                <a:latin typeface="Times New Roman" panose="02020603050405020304" pitchFamily="18" charset="0"/>
                <a:cs typeface="Times New Roman" panose="02020603050405020304" pitchFamily="18" charset="0"/>
              </a:rPr>
              <a:t>. </a:t>
            </a:r>
            <a:r>
              <a:rPr lang="cs-CZ" sz="2130" b="0" strike="noStrike" spc="-1" dirty="0">
                <a:solidFill>
                  <a:srgbClr val="4472C4"/>
                </a:solidFill>
                <a:latin typeface="Times New Roman" panose="02020603050405020304" pitchFamily="18" charset="0"/>
                <a:cs typeface="Times New Roman" panose="02020603050405020304" pitchFamily="18" charset="0"/>
              </a:rPr>
              <a:t>In: </a:t>
            </a:r>
            <a:r>
              <a:rPr lang="cs-CZ" sz="2130" b="0" i="1" strike="noStrike" spc="-1" dirty="0" err="1">
                <a:solidFill>
                  <a:srgbClr val="4472C4"/>
                </a:solidFill>
                <a:latin typeface="Times New Roman" panose="02020603050405020304" pitchFamily="18" charset="0"/>
                <a:cs typeface="Times New Roman" panose="02020603050405020304" pitchFamily="18" charset="0"/>
              </a:rPr>
              <a:t>The</a:t>
            </a:r>
            <a:r>
              <a:rPr lang="cs-CZ" sz="2130" b="0" i="1" strike="noStrike" spc="-1" dirty="0">
                <a:solidFill>
                  <a:srgbClr val="4472C4"/>
                </a:solidFill>
                <a:latin typeface="Times New Roman" panose="02020603050405020304" pitchFamily="18" charset="0"/>
                <a:cs typeface="Times New Roman" panose="02020603050405020304" pitchFamily="18" charset="0"/>
              </a:rPr>
              <a:t> Rest </a:t>
            </a:r>
            <a:r>
              <a:rPr lang="cs-CZ" sz="2130" b="0" i="1" strike="noStrike" spc="-1" dirty="0" err="1">
                <a:solidFill>
                  <a:srgbClr val="4472C4"/>
                </a:solidFill>
                <a:latin typeface="Times New Roman" panose="02020603050405020304" pitchFamily="18" charset="0"/>
                <a:cs typeface="Times New Roman" panose="02020603050405020304" pitchFamily="18" charset="0"/>
              </a:rPr>
              <a:t>Is</a:t>
            </a:r>
            <a:r>
              <a:rPr lang="cs-CZ" sz="2130" b="0" i="1" strike="noStrike" spc="-1" dirty="0">
                <a:solidFill>
                  <a:srgbClr val="4472C4"/>
                </a:solidFill>
                <a:latin typeface="Times New Roman" panose="02020603050405020304" pitchFamily="18" charset="0"/>
                <a:cs typeface="Times New Roman" panose="02020603050405020304" pitchFamily="18" charset="0"/>
              </a:rPr>
              <a:t> </a:t>
            </a:r>
            <a:r>
              <a:rPr lang="cs-CZ" sz="2130" b="0" i="1" strike="noStrike" spc="-1" dirty="0" err="1">
                <a:solidFill>
                  <a:srgbClr val="4472C4"/>
                </a:solidFill>
                <a:latin typeface="Times New Roman" panose="02020603050405020304" pitchFamily="18" charset="0"/>
                <a:cs typeface="Times New Roman" panose="02020603050405020304" pitchFamily="18" charset="0"/>
              </a:rPr>
              <a:t>History</a:t>
            </a:r>
            <a:r>
              <a:rPr lang="cs-CZ" sz="2130" b="0" strike="noStrike" spc="-1" dirty="0">
                <a:solidFill>
                  <a:srgbClr val="4472C4"/>
                </a:solidFill>
                <a:latin typeface="Times New Roman" panose="02020603050405020304" pitchFamily="18" charset="0"/>
                <a:cs typeface="Times New Roman" panose="02020603050405020304" pitchFamily="18" charset="0"/>
              </a:rPr>
              <a:t> </a:t>
            </a:r>
            <a:r>
              <a:rPr lang="en-US" sz="2130" b="0" strike="noStrike" spc="-1" dirty="0">
                <a:solidFill>
                  <a:srgbClr val="4472C4"/>
                </a:solidFill>
                <a:latin typeface="Times New Roman" panose="02020603050405020304" pitchFamily="18" charset="0"/>
                <a:cs typeface="Times New Roman" panose="02020603050405020304" pitchFamily="18" charset="0"/>
              </a:rPr>
              <a:t>[</a:t>
            </a:r>
            <a:r>
              <a:rPr lang="cs-CZ" sz="2130" b="0" strike="noStrike" spc="-1" dirty="0" err="1">
                <a:solidFill>
                  <a:srgbClr val="4472C4"/>
                </a:solidFill>
                <a:latin typeface="Times New Roman" panose="02020603050405020304" pitchFamily="18" charset="0"/>
                <a:cs typeface="Times New Roman" panose="02020603050405020304" pitchFamily="18" charset="0"/>
              </a:rPr>
              <a:t>podcast</a:t>
            </a:r>
            <a:r>
              <a:rPr lang="en-US" sz="2130" b="0" strike="noStrike" spc="-1" dirty="0">
                <a:solidFill>
                  <a:srgbClr val="4472C4"/>
                </a:solidFill>
                <a:latin typeface="Times New Roman" panose="02020603050405020304" pitchFamily="18" charset="0"/>
                <a:cs typeface="Times New Roman" panose="02020603050405020304" pitchFamily="18" charset="0"/>
              </a:rPr>
              <a:t>]</a:t>
            </a:r>
            <a:r>
              <a:rPr lang="cs-CZ" sz="2130" b="0" strike="noStrike" spc="-1" dirty="0">
                <a:solidFill>
                  <a:srgbClr val="7030A0"/>
                </a:solidFill>
                <a:latin typeface="Times New Roman" panose="02020603050405020304" pitchFamily="18" charset="0"/>
                <a:cs typeface="Times New Roman" panose="02020603050405020304" pitchFamily="18" charset="0"/>
              </a:rPr>
              <a:t>. </a:t>
            </a:r>
            <a:r>
              <a:rPr lang="cs-CZ" sz="2130" b="0" strike="noStrike" spc="-1" dirty="0">
                <a:solidFill>
                  <a:srgbClr val="ED7D31"/>
                </a:solidFill>
                <a:latin typeface="Times New Roman" panose="02020603050405020304" pitchFamily="18" charset="0"/>
                <a:cs typeface="Times New Roman" panose="02020603050405020304" pitchFamily="18" charset="0"/>
              </a:rPr>
              <a:t>22.4.2021</a:t>
            </a:r>
            <a:r>
              <a:rPr lang="en-US" sz="2130" b="0" strike="noStrike" spc="-1" dirty="0">
                <a:solidFill>
                  <a:srgbClr val="7030A0"/>
                </a:solidFill>
                <a:latin typeface="Times New Roman" panose="02020603050405020304" pitchFamily="18" charset="0"/>
                <a:cs typeface="Times New Roman" panose="02020603050405020304" pitchFamily="18" charset="0"/>
              </a:rPr>
              <a:t> [</a:t>
            </a:r>
            <a:r>
              <a:rPr lang="cs-CZ" sz="2130" b="0" strike="noStrike" spc="-1" dirty="0">
                <a:solidFill>
                  <a:srgbClr val="7030A0"/>
                </a:solidFill>
                <a:latin typeface="Times New Roman" panose="02020603050405020304" pitchFamily="18" charset="0"/>
                <a:cs typeface="Times New Roman" panose="02020603050405020304" pitchFamily="18" charset="0"/>
              </a:rPr>
              <a:t>cit. </a:t>
            </a:r>
            <a:r>
              <a:rPr lang="en-US" sz="2130" b="0" strike="noStrike" spc="-1" dirty="0">
                <a:solidFill>
                  <a:srgbClr val="7030A0"/>
                </a:solidFill>
                <a:latin typeface="Times New Roman" panose="02020603050405020304" pitchFamily="18" charset="0"/>
                <a:cs typeface="Times New Roman" panose="02020603050405020304" pitchFamily="18" charset="0"/>
              </a:rPr>
              <a:t>20</a:t>
            </a:r>
            <a:r>
              <a:rPr lang="cs-CZ" sz="2130" b="0" strike="noStrike" spc="-1" dirty="0">
                <a:solidFill>
                  <a:srgbClr val="7030A0"/>
                </a:solidFill>
                <a:latin typeface="Times New Roman" panose="02020603050405020304" pitchFamily="18" charset="0"/>
                <a:cs typeface="Times New Roman" panose="02020603050405020304" pitchFamily="18" charset="0"/>
              </a:rPr>
              <a:t>22</a:t>
            </a:r>
            <a:r>
              <a:rPr lang="en-US" sz="2130" b="0" strike="noStrike" spc="-1" dirty="0">
                <a:solidFill>
                  <a:srgbClr val="7030A0"/>
                </a:solidFill>
                <a:latin typeface="Times New Roman" panose="02020603050405020304" pitchFamily="18" charset="0"/>
                <a:cs typeface="Times New Roman" panose="02020603050405020304" pitchFamily="18" charset="0"/>
              </a:rPr>
              <a:t>-0</a:t>
            </a:r>
            <a:r>
              <a:rPr lang="cs-CZ" sz="2130" b="0" strike="noStrike" spc="-1" dirty="0">
                <a:solidFill>
                  <a:srgbClr val="7030A0"/>
                </a:solidFill>
                <a:latin typeface="Times New Roman" panose="02020603050405020304" pitchFamily="18" charset="0"/>
                <a:cs typeface="Times New Roman" panose="02020603050405020304" pitchFamily="18" charset="0"/>
              </a:rPr>
              <a:t>2</a:t>
            </a:r>
            <a:r>
              <a:rPr lang="en-US" sz="2130" b="0" strike="noStrike" spc="-1" dirty="0">
                <a:solidFill>
                  <a:srgbClr val="7030A0"/>
                </a:solidFill>
                <a:latin typeface="Times New Roman" panose="02020603050405020304" pitchFamily="18" charset="0"/>
                <a:cs typeface="Times New Roman" panose="02020603050405020304" pitchFamily="18" charset="0"/>
              </a:rPr>
              <a:t>-</a:t>
            </a:r>
            <a:r>
              <a:rPr lang="cs-CZ" sz="2130" b="0" strike="noStrike" spc="-1" dirty="0">
                <a:solidFill>
                  <a:srgbClr val="7030A0"/>
                </a:solidFill>
                <a:latin typeface="Times New Roman" panose="02020603050405020304" pitchFamily="18" charset="0"/>
                <a:cs typeface="Times New Roman" panose="02020603050405020304" pitchFamily="18" charset="0"/>
              </a:rPr>
              <a:t>0</a:t>
            </a:r>
            <a:r>
              <a:rPr lang="en-US" sz="2130" b="0" strike="noStrike" spc="-1" dirty="0">
                <a:solidFill>
                  <a:srgbClr val="7030A0"/>
                </a:solidFill>
                <a:latin typeface="Times New Roman" panose="02020603050405020304" pitchFamily="18" charset="0"/>
                <a:cs typeface="Times New Roman" panose="02020603050405020304" pitchFamily="18" charset="0"/>
              </a:rPr>
              <a:t>2].</a:t>
            </a:r>
            <a:r>
              <a:rPr lang="cs-CZ" sz="2130" b="0" strike="noStrike" spc="-1" dirty="0">
                <a:solidFill>
                  <a:srgbClr val="7030A0"/>
                </a:solidFill>
                <a:latin typeface="Times New Roman" panose="02020603050405020304" pitchFamily="18" charset="0"/>
                <a:cs typeface="Times New Roman" panose="02020603050405020304" pitchFamily="18" charset="0"/>
              </a:rPr>
              <a:t> </a:t>
            </a:r>
            <a:r>
              <a:rPr lang="cs-CZ" sz="2130" b="0" strike="noStrike" spc="-1" dirty="0">
                <a:solidFill>
                  <a:srgbClr val="000000"/>
                </a:solidFill>
                <a:latin typeface="Times New Roman" panose="02020603050405020304" pitchFamily="18" charset="0"/>
                <a:cs typeface="Times New Roman" panose="02020603050405020304" pitchFamily="18" charset="0"/>
              </a:rPr>
              <a:t>Dostupné</a:t>
            </a:r>
            <a:r>
              <a:rPr lang="en-US" sz="2130" b="0" strike="noStrike" spc="-1" dirty="0">
                <a:solidFill>
                  <a:srgbClr val="000000"/>
                </a:solidFill>
                <a:latin typeface="Times New Roman" panose="02020603050405020304" pitchFamily="18" charset="0"/>
                <a:cs typeface="Times New Roman" panose="02020603050405020304" pitchFamily="18" charset="0"/>
              </a:rPr>
              <a:t> z:  </a:t>
            </a:r>
            <a:r>
              <a:rPr lang="en-US" sz="2130" b="0" u="sng" strike="noStrike" spc="-1" dirty="0">
                <a:solidFill>
                  <a:srgbClr val="0563C1"/>
                </a:solidFill>
                <a:uFillTx/>
                <a:latin typeface="Times New Roman" panose="02020603050405020304" pitchFamily="18" charset="0"/>
                <a:cs typeface="Times New Roman" panose="02020603050405020304" pitchFamily="18" charset="0"/>
                <a:hlinkClick r:id="rId3"/>
              </a:rPr>
              <a:t>https://play.acast.com/s/the-rest-is-history-podcast/45.topteneunuchs</a:t>
            </a:r>
            <a:r>
              <a:rPr lang="cs-CZ" sz="2130" b="0" strike="noStrike" spc="-1" dirty="0">
                <a:solidFill>
                  <a:srgbClr val="000000"/>
                </a:solidFill>
                <a:latin typeface="Times New Roman" panose="02020603050405020304" pitchFamily="18" charset="0"/>
                <a:cs typeface="Times New Roman" panose="02020603050405020304" pitchFamily="18" charset="0"/>
              </a:rPr>
              <a:t>. </a:t>
            </a:r>
            <a:endParaRPr lang="cs-CZ" sz="2130" b="0" strike="noStrike" spc="-1" dirty="0">
              <a:solidFill>
                <a:schemeClr val="dk1"/>
              </a:solidFill>
              <a:latin typeface="Times New Roman" panose="02020603050405020304" pitchFamily="18" charset="0"/>
              <a:cs typeface="Times New Roman" panose="02020603050405020304" pitchFamily="18" charset="0"/>
            </a:endParaRPr>
          </a:p>
        </p:txBody>
      </p:sp>
      <p:pic>
        <p:nvPicPr>
          <p:cNvPr id="332" name="Obrázek 1"/>
          <p:cNvPicPr/>
          <p:nvPr/>
        </p:nvPicPr>
        <p:blipFill>
          <a:blip r:embed="rId4"/>
          <a:stretch/>
        </p:blipFill>
        <p:spPr>
          <a:xfrm>
            <a:off x="7097760" y="369360"/>
            <a:ext cx="4622400" cy="4622400"/>
          </a:xfrm>
          <a:prstGeom prst="rect">
            <a:avLst/>
          </a:prstGeom>
          <a:ln w="0">
            <a:noFill/>
          </a:ln>
        </p:spPr>
      </p:pic>
      <p:sp>
        <p:nvSpPr>
          <p:cNvPr id="333" name="PlaceHolder 2"/>
          <p:cNvSpPr>
            <a:spLocks noGrp="1"/>
          </p:cNvSpPr>
          <p:nvPr>
            <p:ph type="title"/>
          </p:nvPr>
        </p:nvSpPr>
        <p:spPr>
          <a:xfrm>
            <a:off x="792000" y="540000"/>
            <a:ext cx="8559000" cy="738000"/>
          </a:xfrm>
          <a:prstGeom prst="rect">
            <a:avLst/>
          </a:prstGeom>
          <a:noFill/>
          <a:ln w="0">
            <a:noFill/>
          </a:ln>
        </p:spPr>
        <p:txBody>
          <a:bodyPr lIns="0" tIns="0" rIns="0" bIns="0" anchor="t">
            <a:normAutofit/>
          </a:bodyPr>
          <a:lstStyle/>
          <a:p>
            <a:pPr indent="0" defTabSz="914400">
              <a:lnSpc>
                <a:spcPct val="90000"/>
              </a:lnSpc>
              <a:buNone/>
            </a:pPr>
            <a:r>
              <a:rPr lang="cs-CZ" sz="3200" b="0" strike="noStrike" spc="-1" dirty="0">
                <a:solidFill>
                  <a:srgbClr val="C00000"/>
                </a:solidFill>
                <a:latin typeface="Times New Roman" panose="02020603050405020304" pitchFamily="18" charset="0"/>
                <a:cs typeface="Times New Roman" panose="02020603050405020304" pitchFamily="18" charset="0"/>
              </a:rPr>
              <a:t>Citujeme…</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Obdélník 7"/>
          <p:cNvSpPr/>
          <p:nvPr/>
        </p:nvSpPr>
        <p:spPr>
          <a:xfrm>
            <a:off x="261360" y="4794480"/>
            <a:ext cx="11581200" cy="1517760"/>
          </a:xfrm>
          <a:prstGeom prst="rect">
            <a:avLst/>
          </a:prstGeom>
          <a:solidFill>
            <a:schemeClr val="accent4">
              <a:alpha val="10000"/>
            </a:schemeClr>
          </a:solidFill>
          <a:ln>
            <a:solidFill>
              <a:srgbClr val="FFC000">
                <a:lumMod val="20000"/>
                <a:lumOff val="80000"/>
              </a:srgbClr>
            </a:solidFill>
          </a:ln>
        </p:spPr>
        <p:style>
          <a:lnRef idx="1">
            <a:schemeClr val="accent4"/>
          </a:lnRef>
          <a:fillRef idx="2">
            <a:schemeClr val="accent4"/>
          </a:fillRef>
          <a:effectRef idx="1">
            <a:schemeClr val="accent4"/>
          </a:effectRef>
          <a:fontRef idx="minor"/>
        </p:style>
        <p:txBody>
          <a:bodyPr lIns="90000" tIns="45000" rIns="90000" bIns="45000" anchor="ctr">
            <a:noAutofit/>
          </a:bodyPr>
          <a:lstStyle/>
          <a:p>
            <a:pPr algn="ctr" defTabSz="914400">
              <a:lnSpc>
                <a:spcPct val="100000"/>
              </a:lnSpc>
            </a:pPr>
            <a:endParaRPr lang="cs-CZ" sz="1400" b="0" strike="noStrike" spc="-1">
              <a:solidFill>
                <a:schemeClr val="dk1"/>
              </a:solidFill>
              <a:latin typeface="Univers Com 45 Light"/>
            </a:endParaRPr>
          </a:p>
        </p:txBody>
      </p:sp>
      <p:sp>
        <p:nvSpPr>
          <p:cNvPr id="335" name="Obdélník 2"/>
          <p:cNvSpPr/>
          <p:nvPr/>
        </p:nvSpPr>
        <p:spPr>
          <a:xfrm>
            <a:off x="266040" y="1065240"/>
            <a:ext cx="5197680" cy="239920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marL="285840" indent="-285840" defTabSz="914400">
              <a:lnSpc>
                <a:spcPct val="100000"/>
              </a:lnSpc>
              <a:buClr>
                <a:srgbClr val="C00000"/>
              </a:buClr>
              <a:buFont typeface="Arial"/>
              <a:buChar char="•"/>
            </a:pPr>
            <a:r>
              <a:rPr lang="cs-CZ" sz="2800" b="1" strike="noStrike" spc="-1" dirty="0">
                <a:solidFill>
                  <a:schemeClr val="dk1"/>
                </a:solidFill>
                <a:latin typeface="Times New Roman" panose="02020603050405020304" pitchFamily="18" charset="0"/>
                <a:cs typeface="Times New Roman" panose="02020603050405020304" pitchFamily="18" charset="0"/>
              </a:rPr>
              <a:t>Webové stránky</a:t>
            </a:r>
            <a:endParaRPr lang="cs-CZ" sz="28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pPr>
            <a:endParaRPr lang="cs-CZ" sz="18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pPr>
            <a:r>
              <a:rPr lang="cs-CZ" sz="2000" b="0" strike="noStrike" spc="-1" dirty="0">
                <a:solidFill>
                  <a:srgbClr val="FF0000"/>
                </a:solidFill>
                <a:latin typeface="Times New Roman" panose="02020603050405020304" pitchFamily="18" charset="0"/>
                <a:cs typeface="Times New Roman" panose="02020603050405020304" pitchFamily="18" charset="0"/>
              </a:rPr>
              <a:t>Jméno tvůrce</a:t>
            </a:r>
            <a:r>
              <a:rPr lang="cs-CZ" sz="2000" b="0" strike="noStrike" spc="-1" dirty="0">
                <a:solidFill>
                  <a:schemeClr val="dk1"/>
                </a:solidFill>
                <a:latin typeface="Times New Roman" panose="02020603050405020304" pitchFamily="18" charset="0"/>
                <a:cs typeface="Times New Roman" panose="02020603050405020304" pitchFamily="18" charset="0"/>
              </a:rPr>
              <a:t>. </a:t>
            </a:r>
            <a:r>
              <a:rPr lang="cs-CZ" sz="2000" b="0" strike="noStrike" spc="-1" dirty="0">
                <a:solidFill>
                  <a:schemeClr val="accent2"/>
                </a:solidFill>
                <a:latin typeface="Times New Roman" panose="02020603050405020304" pitchFamily="18" charset="0"/>
                <a:cs typeface="Times New Roman" panose="02020603050405020304" pitchFamily="18" charset="0"/>
              </a:rPr>
              <a:t>Rok publikování/aktualizace</a:t>
            </a:r>
            <a:r>
              <a:rPr lang="cs-CZ" sz="2000" b="0" strike="noStrike" spc="-1" dirty="0">
                <a:solidFill>
                  <a:schemeClr val="dk1"/>
                </a:solidFill>
                <a:latin typeface="Times New Roman" panose="02020603050405020304" pitchFamily="18" charset="0"/>
                <a:cs typeface="Times New Roman" panose="02020603050405020304" pitchFamily="18" charset="0"/>
              </a:rPr>
              <a:t>. </a:t>
            </a:r>
            <a:r>
              <a:rPr lang="cs-CZ" sz="2000" b="0" strike="noStrike" spc="-1" dirty="0">
                <a:solidFill>
                  <a:schemeClr val="accent6"/>
                </a:solidFill>
                <a:latin typeface="Times New Roman" panose="02020603050405020304" pitchFamily="18" charset="0"/>
                <a:cs typeface="Times New Roman" panose="02020603050405020304" pitchFamily="18" charset="0"/>
              </a:rPr>
              <a:t>Název webové stránky</a:t>
            </a:r>
            <a:r>
              <a:rPr lang="cs-CZ" sz="2000" b="0" strike="noStrike" spc="-1" dirty="0">
                <a:solidFill>
                  <a:schemeClr val="dk1"/>
                </a:solidFill>
                <a:latin typeface="Times New Roman" panose="02020603050405020304" pitchFamily="18" charset="0"/>
                <a:cs typeface="Times New Roman" panose="02020603050405020304" pitchFamily="18" charset="0"/>
              </a:rPr>
              <a:t>. </a:t>
            </a:r>
            <a:r>
              <a:rPr lang="cs-CZ" sz="2000" b="0" strike="noStrike" spc="-1" dirty="0">
                <a:solidFill>
                  <a:schemeClr val="accent5"/>
                </a:solidFill>
                <a:latin typeface="Times New Roman" panose="02020603050405020304" pitchFamily="18" charset="0"/>
                <a:cs typeface="Times New Roman" panose="02020603050405020304" pitchFamily="18" charset="0"/>
              </a:rPr>
              <a:t>In: </a:t>
            </a:r>
            <a:r>
              <a:rPr lang="cs-CZ" sz="2000" b="0" i="1" strike="noStrike" spc="-1" dirty="0">
                <a:solidFill>
                  <a:schemeClr val="accent5"/>
                </a:solidFill>
                <a:latin typeface="Times New Roman" panose="02020603050405020304" pitchFamily="18" charset="0"/>
                <a:cs typeface="Times New Roman" panose="02020603050405020304" pitchFamily="18" charset="0"/>
              </a:rPr>
              <a:t>Název webového sídla</a:t>
            </a:r>
            <a:r>
              <a:rPr lang="cs-CZ" sz="2000" b="0" strike="noStrike" spc="-1" dirty="0">
                <a:solidFill>
                  <a:schemeClr val="accent5"/>
                </a:solidFill>
                <a:latin typeface="Times New Roman" panose="02020603050405020304" pitchFamily="18" charset="0"/>
                <a:cs typeface="Times New Roman" panose="02020603050405020304" pitchFamily="18" charset="0"/>
              </a:rPr>
              <a:t>.</a:t>
            </a:r>
            <a:r>
              <a:rPr lang="cs-CZ" sz="2000" b="0" strike="noStrike" spc="-1" dirty="0">
                <a:solidFill>
                  <a:schemeClr val="dk1"/>
                </a:solidFill>
                <a:latin typeface="Times New Roman" panose="02020603050405020304" pitchFamily="18" charset="0"/>
                <a:cs typeface="Times New Roman" panose="02020603050405020304" pitchFamily="18" charset="0"/>
              </a:rPr>
              <a:t> </a:t>
            </a:r>
            <a:r>
              <a:rPr lang="cs-CZ" sz="2000" b="0" strike="noStrike" spc="-1" dirty="0">
                <a:solidFill>
                  <a:srgbClr val="7030A0"/>
                </a:solidFill>
                <a:latin typeface="Times New Roman" panose="02020603050405020304" pitchFamily="18" charset="0"/>
                <a:cs typeface="Times New Roman" panose="02020603050405020304" pitchFamily="18" charset="0"/>
              </a:rPr>
              <a:t>[online]</a:t>
            </a:r>
            <a:r>
              <a:rPr lang="cs-CZ" sz="2000" b="0" strike="noStrike" spc="-1" dirty="0">
                <a:solidFill>
                  <a:schemeClr val="dk1"/>
                </a:solidFill>
                <a:latin typeface="Times New Roman" panose="02020603050405020304" pitchFamily="18" charset="0"/>
                <a:cs typeface="Times New Roman" panose="02020603050405020304" pitchFamily="18" charset="0"/>
              </a:rPr>
              <a:t>. </a:t>
            </a:r>
            <a:r>
              <a:rPr lang="cs-CZ" sz="2000" b="0" strike="noStrike" spc="-1" dirty="0">
                <a:solidFill>
                  <a:schemeClr val="accent2"/>
                </a:solidFill>
                <a:latin typeface="Times New Roman" panose="02020603050405020304" pitchFamily="18" charset="0"/>
                <a:cs typeface="Times New Roman" panose="02020603050405020304" pitchFamily="18" charset="0"/>
              </a:rPr>
              <a:t>Datum publikování/aktualizace </a:t>
            </a:r>
            <a:r>
              <a:rPr lang="cs-CZ" sz="2000" b="0" strike="noStrike" spc="-1" dirty="0">
                <a:solidFill>
                  <a:srgbClr val="7030A0"/>
                </a:solidFill>
                <a:latin typeface="Times New Roman" panose="02020603050405020304" pitchFamily="18" charset="0"/>
                <a:cs typeface="Times New Roman" panose="02020603050405020304" pitchFamily="18" charset="0"/>
              </a:rPr>
              <a:t>[Datum citování]</a:t>
            </a:r>
            <a:r>
              <a:rPr lang="cs-CZ" sz="2000" b="0" strike="noStrike" spc="-1" dirty="0">
                <a:solidFill>
                  <a:schemeClr val="dk1"/>
                </a:solidFill>
                <a:latin typeface="Times New Roman" panose="02020603050405020304" pitchFamily="18" charset="0"/>
                <a:cs typeface="Times New Roman" panose="02020603050405020304" pitchFamily="18" charset="0"/>
              </a:rPr>
              <a:t>. Dostupné z: URL. </a:t>
            </a:r>
            <a:endParaRPr lang="cs-CZ" sz="20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36" name="PlaceHolder 1"/>
          <p:cNvSpPr>
            <a:spLocks noGrp="1"/>
          </p:cNvSpPr>
          <p:nvPr>
            <p:ph type="title"/>
          </p:nvPr>
        </p:nvSpPr>
        <p:spPr>
          <a:xfrm>
            <a:off x="792000" y="540000"/>
            <a:ext cx="8559000" cy="738000"/>
          </a:xfrm>
          <a:prstGeom prst="rect">
            <a:avLst/>
          </a:prstGeom>
          <a:noFill/>
          <a:ln w="0">
            <a:noFill/>
          </a:ln>
        </p:spPr>
        <p:txBody>
          <a:bodyPr lIns="0" tIns="0" rIns="0" bIns="0" anchor="t">
            <a:normAutofit/>
          </a:bodyPr>
          <a:lstStyle/>
          <a:p>
            <a:pPr indent="0" defTabSz="914400">
              <a:lnSpc>
                <a:spcPct val="90000"/>
              </a:lnSpc>
              <a:buNone/>
            </a:pPr>
            <a:r>
              <a:rPr lang="cs-CZ" sz="3200" b="0" strike="noStrike" spc="-1" dirty="0">
                <a:solidFill>
                  <a:srgbClr val="C00000"/>
                </a:solidFill>
                <a:latin typeface="Times New Roman" panose="02020603050405020304" pitchFamily="18" charset="0"/>
                <a:cs typeface="Times New Roman" panose="02020603050405020304" pitchFamily="18" charset="0"/>
              </a:rPr>
              <a:t>Citujeme…</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337" name="CustomShape 1"/>
          <p:cNvSpPr/>
          <p:nvPr/>
        </p:nvSpPr>
        <p:spPr>
          <a:xfrm>
            <a:off x="266040" y="4914000"/>
            <a:ext cx="11183400" cy="139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cs-CZ" sz="2400" b="0" strike="noStrike" spc="-1" dirty="0">
                <a:solidFill>
                  <a:srgbClr val="FF0000"/>
                </a:solidFill>
                <a:latin typeface="Times New Roman" panose="02020603050405020304" pitchFamily="18" charset="0"/>
                <a:ea typeface="DejaVu Sans"/>
                <a:cs typeface="Times New Roman" panose="02020603050405020304" pitchFamily="18" charset="0"/>
              </a:rPr>
              <a:t>RAZÍM, Tomáš, </a:t>
            </a:r>
            <a:r>
              <a:rPr lang="cs-CZ" sz="2400" b="0" strike="noStrike" spc="-1" dirty="0" err="1">
                <a:solidFill>
                  <a:srgbClr val="FF0000"/>
                </a:solidFill>
                <a:latin typeface="Times New Roman" panose="02020603050405020304" pitchFamily="18" charset="0"/>
                <a:ea typeface="DejaVu Sans"/>
                <a:cs typeface="Times New Roman" panose="02020603050405020304" pitchFamily="18" charset="0"/>
              </a:rPr>
              <a:t>ed</a:t>
            </a:r>
            <a:r>
              <a:rPr lang="cs-CZ" sz="2400" b="0" strike="noStrike" spc="-1" dirty="0">
                <a:solidFill>
                  <a:srgbClr val="FF0000"/>
                </a:solidFill>
                <a:latin typeface="Times New Roman" panose="02020603050405020304" pitchFamily="18" charset="0"/>
                <a:ea typeface="DejaVu Sans"/>
                <a:cs typeface="Times New Roman" panose="02020603050405020304" pitchFamily="18" charset="0"/>
              </a:rPr>
              <a:t>.</a:t>
            </a:r>
            <a:r>
              <a:rPr lang="cs-CZ" sz="24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cs-CZ" sz="2400" b="0" strike="noStrike" spc="-1" dirty="0">
                <a:solidFill>
                  <a:schemeClr val="accent2"/>
                </a:solidFill>
                <a:latin typeface="Times New Roman" panose="02020603050405020304" pitchFamily="18" charset="0"/>
                <a:ea typeface="DejaVu Sans"/>
                <a:cs typeface="Times New Roman" panose="02020603050405020304" pitchFamily="18" charset="0"/>
              </a:rPr>
              <a:t>2022</a:t>
            </a:r>
            <a:r>
              <a:rPr lang="cs-CZ" sz="24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cs-CZ" sz="2400" b="0" strike="noStrike" spc="-1" dirty="0">
                <a:solidFill>
                  <a:schemeClr val="accent6"/>
                </a:solidFill>
                <a:latin typeface="Times New Roman" panose="02020603050405020304" pitchFamily="18" charset="0"/>
                <a:ea typeface="DejaVu Sans"/>
                <a:cs typeface="Times New Roman" panose="02020603050405020304" pitchFamily="18" charset="0"/>
              </a:rPr>
              <a:t>Informační podpora pro studenty a pedagogy středních škol</a:t>
            </a:r>
            <a:r>
              <a:rPr lang="cs-CZ" sz="24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cs-CZ" sz="2400" b="0" strike="noStrike" spc="-1" dirty="0">
                <a:solidFill>
                  <a:schemeClr val="accent5"/>
                </a:solidFill>
                <a:latin typeface="Times New Roman" panose="02020603050405020304" pitchFamily="18" charset="0"/>
                <a:ea typeface="DejaVu Sans"/>
                <a:cs typeface="Times New Roman" panose="02020603050405020304" pitchFamily="18" charset="0"/>
              </a:rPr>
              <a:t>In: </a:t>
            </a:r>
            <a:r>
              <a:rPr lang="cs-CZ" sz="2400" b="0" i="1" strike="noStrike" spc="-1" dirty="0">
                <a:solidFill>
                  <a:schemeClr val="accent5"/>
                </a:solidFill>
                <a:latin typeface="Times New Roman" panose="02020603050405020304" pitchFamily="18" charset="0"/>
                <a:ea typeface="DejaVu Sans"/>
                <a:cs typeface="Times New Roman" panose="02020603050405020304" pitchFamily="18" charset="0"/>
              </a:rPr>
              <a:t>Národní technická knihovna</a:t>
            </a:r>
            <a:r>
              <a:rPr lang="cs-CZ" sz="2400" b="0" i="1" strike="noStrike" spc="-1" dirty="0">
                <a:solidFill>
                  <a:srgbClr val="000000"/>
                </a:solidFill>
                <a:latin typeface="Times New Roman" panose="02020603050405020304" pitchFamily="18" charset="0"/>
                <a:ea typeface="DejaVu Sans"/>
                <a:cs typeface="Times New Roman" panose="02020603050405020304" pitchFamily="18" charset="0"/>
              </a:rPr>
              <a:t> </a:t>
            </a:r>
            <a:r>
              <a:rPr lang="cs-CZ" sz="2400" b="0" strike="noStrike" spc="-1" dirty="0">
                <a:solidFill>
                  <a:srgbClr val="7030A0"/>
                </a:solidFill>
                <a:latin typeface="Times New Roman" panose="02020603050405020304" pitchFamily="18" charset="0"/>
                <a:ea typeface="DejaVu Sans"/>
                <a:cs typeface="Times New Roman" panose="02020603050405020304" pitchFamily="18" charset="0"/>
              </a:rPr>
              <a:t>[online]</a:t>
            </a:r>
            <a:r>
              <a:rPr lang="cs-CZ" sz="24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cs-CZ" sz="2400" b="0" strike="noStrike" spc="-1" dirty="0">
                <a:solidFill>
                  <a:schemeClr val="accent2"/>
                </a:solidFill>
                <a:latin typeface="Times New Roman" panose="02020603050405020304" pitchFamily="18" charset="0"/>
                <a:ea typeface="DejaVu Sans"/>
                <a:cs typeface="Times New Roman" panose="02020603050405020304" pitchFamily="18" charset="0"/>
              </a:rPr>
              <a:t>18.8.2022</a:t>
            </a:r>
            <a:r>
              <a:rPr lang="cs-CZ" sz="24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cs-CZ" sz="2400" b="0" strike="noStrike" spc="-1" dirty="0">
                <a:solidFill>
                  <a:srgbClr val="7030A0"/>
                </a:solidFill>
                <a:latin typeface="Times New Roman" panose="02020603050405020304" pitchFamily="18" charset="0"/>
                <a:ea typeface="DejaVu Sans"/>
                <a:cs typeface="Times New Roman" panose="02020603050405020304" pitchFamily="18" charset="0"/>
              </a:rPr>
              <a:t>[cit. 2022-12-02]</a:t>
            </a:r>
            <a:r>
              <a:rPr lang="cs-CZ" sz="2400" b="0" strike="noStrike" spc="-1" dirty="0">
                <a:solidFill>
                  <a:srgbClr val="000000"/>
                </a:solidFill>
                <a:latin typeface="Times New Roman" panose="02020603050405020304" pitchFamily="18" charset="0"/>
                <a:ea typeface="DejaVu Sans"/>
                <a:cs typeface="Times New Roman" panose="02020603050405020304" pitchFamily="18" charset="0"/>
              </a:rPr>
              <a:t>. </a:t>
            </a: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pPr>
            <a:r>
              <a:rPr lang="cs-CZ" sz="2400" b="0" strike="noStrike" spc="-1" dirty="0">
                <a:solidFill>
                  <a:srgbClr val="000000"/>
                </a:solidFill>
                <a:latin typeface="Times New Roman" panose="02020603050405020304" pitchFamily="18" charset="0"/>
                <a:ea typeface="DejaVu Sans"/>
                <a:cs typeface="Times New Roman" panose="02020603050405020304" pitchFamily="18" charset="0"/>
              </a:rPr>
              <a:t>Dostupné z: </a:t>
            </a:r>
            <a:r>
              <a:rPr lang="cs-CZ" sz="2400" b="0" u="sng" strike="noStrike" spc="-1" dirty="0">
                <a:solidFill>
                  <a:srgbClr val="0563C1"/>
                </a:solidFill>
                <a:uFillTx/>
                <a:latin typeface="Times New Roman" panose="02020603050405020304" pitchFamily="18" charset="0"/>
                <a:ea typeface="DejaVu Sans"/>
                <a:cs typeface="Times New Roman" panose="02020603050405020304" pitchFamily="18" charset="0"/>
                <a:hlinkClick r:id="rId3"/>
              </a:rPr>
              <a:t>https://www.techlib.cz/</a:t>
            </a:r>
            <a:r>
              <a:rPr lang="cs-CZ" sz="2400" b="0" u="sng" strike="noStrike" spc="-1" dirty="0" err="1">
                <a:solidFill>
                  <a:srgbClr val="0563C1"/>
                </a:solidFill>
                <a:uFillTx/>
                <a:latin typeface="Times New Roman" panose="02020603050405020304" pitchFamily="18" charset="0"/>
                <a:ea typeface="DejaVu Sans"/>
                <a:cs typeface="Times New Roman" panose="02020603050405020304" pitchFamily="18" charset="0"/>
                <a:hlinkClick r:id="rId3"/>
              </a:rPr>
              <a:t>cs</a:t>
            </a:r>
            <a:r>
              <a:rPr lang="cs-CZ" sz="2400" b="0" u="sng" strike="noStrike" spc="-1" dirty="0">
                <a:solidFill>
                  <a:srgbClr val="0563C1"/>
                </a:solidFill>
                <a:uFillTx/>
                <a:latin typeface="Times New Roman" panose="02020603050405020304" pitchFamily="18" charset="0"/>
                <a:ea typeface="DejaVu Sans"/>
                <a:cs typeface="Times New Roman" panose="02020603050405020304" pitchFamily="18" charset="0"/>
                <a:hlinkClick r:id="rId3"/>
              </a:rPr>
              <a:t>/83607-stredni-skoly</a:t>
            </a:r>
            <a:r>
              <a:rPr lang="cs-CZ" sz="2400" b="0" strike="noStrike" spc="-1" dirty="0">
                <a:solidFill>
                  <a:srgbClr val="000000"/>
                </a:solidFill>
                <a:latin typeface="Times New Roman" panose="02020603050405020304" pitchFamily="18" charset="0"/>
                <a:ea typeface="DejaVu Sans"/>
                <a:cs typeface="Times New Roman" panose="02020603050405020304" pitchFamily="18" charset="0"/>
              </a:rPr>
              <a:t>.</a:t>
            </a:r>
            <a:endParaRPr lang="cs-CZ" sz="24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38" name="Obdélník 6"/>
          <p:cNvSpPr/>
          <p:nvPr/>
        </p:nvSpPr>
        <p:spPr>
          <a:xfrm>
            <a:off x="266040" y="2026800"/>
            <a:ext cx="5197680" cy="1586520"/>
          </a:xfrm>
          <a:prstGeom prst="rect">
            <a:avLst/>
          </a:prstGeom>
          <a:solidFill>
            <a:schemeClr val="accent4">
              <a:alpha val="10000"/>
            </a:schemeClr>
          </a:solidFill>
          <a:ln>
            <a:solidFill>
              <a:srgbClr val="FFC000">
                <a:lumMod val="20000"/>
                <a:lumOff val="80000"/>
              </a:srgbClr>
            </a:solidFill>
          </a:ln>
        </p:spPr>
        <p:style>
          <a:lnRef idx="1">
            <a:schemeClr val="accent4"/>
          </a:lnRef>
          <a:fillRef idx="2">
            <a:schemeClr val="accent4"/>
          </a:fillRef>
          <a:effectRef idx="1">
            <a:schemeClr val="accent4"/>
          </a:effectRef>
          <a:fontRef idx="minor"/>
        </p:style>
        <p:txBody>
          <a:bodyPr lIns="90000" tIns="45000" rIns="90000" bIns="45000" anchor="ctr">
            <a:noAutofit/>
          </a:bodyPr>
          <a:lstStyle/>
          <a:p>
            <a:pPr algn="ctr" defTabSz="914400">
              <a:lnSpc>
                <a:spcPct val="100000"/>
              </a:lnSpc>
            </a:pPr>
            <a:endParaRPr lang="cs-CZ" sz="1400" b="0" strike="noStrike" spc="-1">
              <a:solidFill>
                <a:schemeClr val="dk1"/>
              </a:solidFill>
              <a:latin typeface="Univers Com 45 Light"/>
            </a:endParaRPr>
          </a:p>
        </p:txBody>
      </p:sp>
      <p:pic>
        <p:nvPicPr>
          <p:cNvPr id="339" name="Obrázek 1"/>
          <p:cNvPicPr/>
          <p:nvPr/>
        </p:nvPicPr>
        <p:blipFill>
          <a:blip r:embed="rId4"/>
          <a:stretch/>
        </p:blipFill>
        <p:spPr>
          <a:xfrm>
            <a:off x="5464080" y="212760"/>
            <a:ext cx="6559200" cy="2933280"/>
          </a:xfrm>
          <a:prstGeom prst="rect">
            <a:avLst/>
          </a:prstGeom>
          <a:ln w="0">
            <a:noFill/>
          </a:ln>
        </p:spPr>
      </p:pic>
      <p:pic>
        <p:nvPicPr>
          <p:cNvPr id="340" name="Obrázek 3"/>
          <p:cNvPicPr/>
          <p:nvPr/>
        </p:nvPicPr>
        <p:blipFill>
          <a:blip r:embed="rId5"/>
          <a:stretch/>
        </p:blipFill>
        <p:spPr>
          <a:xfrm>
            <a:off x="5464080" y="3265920"/>
            <a:ext cx="6559200" cy="3002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PlaceHolder 1"/>
          <p:cNvSpPr>
            <a:spLocks noGrp="1"/>
          </p:cNvSpPr>
          <p:nvPr>
            <p:ph type="title"/>
          </p:nvPr>
        </p:nvSpPr>
        <p:spPr>
          <a:xfrm>
            <a:off x="792000" y="540000"/>
            <a:ext cx="8276760" cy="661680"/>
          </a:xfrm>
          <a:prstGeom prst="rect">
            <a:avLst/>
          </a:prstGeom>
          <a:noFill/>
          <a:ln w="0">
            <a:noFill/>
          </a:ln>
        </p:spPr>
        <p:txBody>
          <a:bodyPr lIns="0" tIns="0" rIns="0" bIns="0" anchor="t">
            <a:normAutofit/>
          </a:bodyPr>
          <a:lstStyle/>
          <a:p>
            <a:pPr indent="0" defTabSz="914400">
              <a:lnSpc>
                <a:spcPct val="90000"/>
              </a:lnSpc>
              <a:buNone/>
              <a:tabLst>
                <a:tab pos="0" algn="l"/>
              </a:tabLst>
            </a:pPr>
            <a:r>
              <a:rPr lang="cs-CZ" sz="3200" b="0" strike="noStrike" spc="-1" dirty="0">
                <a:solidFill>
                  <a:srgbClr val="C00000"/>
                </a:solidFill>
                <a:latin typeface="Times New Roman" panose="02020603050405020304" pitchFamily="18" charset="0"/>
                <a:cs typeface="Times New Roman" panose="02020603050405020304" pitchFamily="18" charset="0"/>
              </a:rPr>
              <a:t>Cvičení na citování</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342" name="TextovéPole 9"/>
          <p:cNvSpPr/>
          <p:nvPr/>
        </p:nvSpPr>
        <p:spPr>
          <a:xfrm>
            <a:off x="478800" y="1226160"/>
            <a:ext cx="2325101"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CA" sz="1600" b="1" strike="noStrike" spc="-1" dirty="0" err="1">
                <a:solidFill>
                  <a:schemeClr val="dk1"/>
                </a:solidFill>
                <a:latin typeface="Times New Roman" panose="02020603050405020304" pitchFamily="18" charset="0"/>
                <a:cs typeface="Times New Roman" panose="02020603050405020304" pitchFamily="18" charset="0"/>
              </a:rPr>
              <a:t>příspěvek</a:t>
            </a:r>
            <a:r>
              <a:rPr lang="en-CA" sz="1600" b="1" strike="noStrike" spc="-1" dirty="0">
                <a:solidFill>
                  <a:schemeClr val="dk1"/>
                </a:solidFill>
                <a:latin typeface="Times New Roman" panose="02020603050405020304" pitchFamily="18" charset="0"/>
                <a:cs typeface="Times New Roman" panose="02020603050405020304" pitchFamily="18" charset="0"/>
              </a:rPr>
              <a:t> </a:t>
            </a:r>
            <a:r>
              <a:rPr lang="cs-CZ" sz="1600" b="1" strike="noStrike" spc="-1" dirty="0">
                <a:solidFill>
                  <a:schemeClr val="dk1"/>
                </a:solidFill>
                <a:latin typeface="Times New Roman" panose="02020603050405020304" pitchFamily="18" charset="0"/>
                <a:cs typeface="Times New Roman" panose="02020603050405020304" pitchFamily="18" charset="0"/>
              </a:rPr>
              <a:t>v </a:t>
            </a:r>
            <a:r>
              <a:rPr lang="cs-CZ" sz="1600" b="1" strike="noStrike" spc="-1" dirty="0">
                <a:solidFill>
                  <a:schemeClr val="accent5"/>
                </a:solidFill>
                <a:latin typeface="Times New Roman" panose="02020603050405020304" pitchFamily="18" charset="0"/>
                <a:cs typeface="Times New Roman" panose="02020603050405020304" pitchFamily="18" charset="0"/>
              </a:rPr>
              <a:t>(e-)</a:t>
            </a:r>
            <a:r>
              <a:rPr lang="cs-CZ" sz="1600" b="1" strike="noStrike" spc="-1" dirty="0">
                <a:solidFill>
                  <a:schemeClr val="dk1"/>
                </a:solidFill>
                <a:latin typeface="Times New Roman" panose="02020603050405020304" pitchFamily="18" charset="0"/>
                <a:cs typeface="Times New Roman" panose="02020603050405020304" pitchFamily="18" charset="0"/>
              </a:rPr>
              <a:t>sborníku</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43" name="TextovéPole 1"/>
          <p:cNvSpPr/>
          <p:nvPr/>
        </p:nvSpPr>
        <p:spPr>
          <a:xfrm>
            <a:off x="471600" y="1535760"/>
            <a:ext cx="11553120" cy="1075764"/>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lIns="90000" tIns="45000" rIns="90000" bIns="45000" anchor="t">
            <a:spAutoFit/>
          </a:bodyPr>
          <a:lstStyle/>
          <a:p>
            <a:r>
              <a:rPr lang="cs-CZ" sz="1600" b="0" strike="noStrike" spc="-1" dirty="0" smtClean="0">
                <a:solidFill>
                  <a:schemeClr val="dk1"/>
                </a:solidFill>
                <a:latin typeface="Times New Roman" panose="02020603050405020304" pitchFamily="18" charset="0"/>
                <a:cs typeface="Times New Roman" panose="02020603050405020304" pitchFamily="18" charset="0"/>
              </a:rPr>
              <a:t>Žalud, Zdeněk</a:t>
            </a:r>
            <a:r>
              <a:rPr lang="en-CA" sz="1600" b="0" strike="noStrike" spc="-1" dirty="0" smtClean="0">
                <a:solidFill>
                  <a:schemeClr val="dk1"/>
                </a:solidFill>
                <a:latin typeface="Times New Roman" panose="02020603050405020304" pitchFamily="18" charset="0"/>
                <a:cs typeface="Times New Roman" panose="02020603050405020304" pitchFamily="18" charset="0"/>
              </a:rPr>
              <a:t> </a:t>
            </a:r>
            <a:r>
              <a:rPr lang="cs-CZ" sz="1600" b="0" strike="noStrike" spc="-1" dirty="0" smtClean="0">
                <a:solidFill>
                  <a:schemeClr val="dk1"/>
                </a:solidFill>
                <a:latin typeface="Times New Roman" panose="02020603050405020304" pitchFamily="18" charset="0"/>
                <a:cs typeface="Times New Roman" panose="02020603050405020304" pitchFamily="18" charset="0"/>
              </a:rPr>
              <a:t>(2021):</a:t>
            </a:r>
            <a:r>
              <a:rPr lang="en-CA" sz="1600" b="0" strike="noStrike" spc="-1" dirty="0" smtClean="0">
                <a:solidFill>
                  <a:schemeClr val="dk1"/>
                </a:solidFill>
                <a:latin typeface="Times New Roman" panose="02020603050405020304" pitchFamily="18" charset="0"/>
                <a:cs typeface="Times New Roman" panose="02020603050405020304" pitchFamily="18" charset="0"/>
              </a:rPr>
              <a:t> </a:t>
            </a:r>
            <a:r>
              <a:rPr lang="pt-BR" sz="1600" b="0" strike="noStrike" spc="-1" dirty="0">
                <a:solidFill>
                  <a:schemeClr val="dk1"/>
                </a:solidFill>
                <a:latin typeface="Times New Roman" panose="02020603050405020304" pitchFamily="18" charset="0"/>
                <a:cs typeface="Times New Roman" panose="02020603050405020304" pitchFamily="18" charset="0"/>
              </a:rPr>
              <a:t>Melancholie a literární terapie portugalského krále</a:t>
            </a:r>
            <a:r>
              <a:rPr lang="en-CA" sz="1600" b="0" strike="noStrike" spc="-1" dirty="0">
                <a:solidFill>
                  <a:schemeClr val="dk1"/>
                </a:solidFill>
                <a:latin typeface="Times New Roman" panose="02020603050405020304" pitchFamily="18" charset="0"/>
                <a:cs typeface="Times New Roman" panose="02020603050405020304" pitchFamily="18" charset="0"/>
              </a:rPr>
              <a:t>. In</a:t>
            </a:r>
            <a:r>
              <a:rPr lang="en-CA" sz="1600" b="0" strike="noStrike" spc="-1" dirty="0" smtClean="0">
                <a:solidFill>
                  <a:schemeClr val="dk1"/>
                </a:solidFill>
                <a:latin typeface="Times New Roman" panose="02020603050405020304" pitchFamily="18" charset="0"/>
                <a:cs typeface="Times New Roman" panose="02020603050405020304" pitchFamily="18" charset="0"/>
              </a:rPr>
              <a:t>:</a:t>
            </a:r>
            <a:r>
              <a:rPr lang="cs-CZ" sz="1600" b="0" strike="noStrike" spc="-1" dirty="0" smtClean="0">
                <a:solidFill>
                  <a:schemeClr val="dk1"/>
                </a:solidFill>
                <a:latin typeface="Times New Roman" panose="02020603050405020304" pitchFamily="18" charset="0"/>
                <a:cs typeface="Times New Roman" panose="02020603050405020304" pitchFamily="18" charset="0"/>
              </a:rPr>
              <a:t> Bláhová, Marie / Holá, Mlada / </a:t>
            </a:r>
            <a:r>
              <a:rPr lang="cs-CZ" sz="1600" b="0" strike="noStrike" spc="-1" dirty="0" err="1" smtClean="0">
                <a:solidFill>
                  <a:schemeClr val="dk1"/>
                </a:solidFill>
                <a:latin typeface="Times New Roman" panose="02020603050405020304" pitchFamily="18" charset="0"/>
                <a:cs typeface="Times New Roman" panose="02020603050405020304" pitchFamily="18" charset="0"/>
              </a:rPr>
              <a:t>Woitschová</a:t>
            </a:r>
            <a:r>
              <a:rPr lang="cs-CZ" sz="1600" b="0" strike="noStrike" spc="-1" dirty="0" smtClean="0">
                <a:solidFill>
                  <a:schemeClr val="dk1"/>
                </a:solidFill>
                <a:latin typeface="Times New Roman" panose="02020603050405020304" pitchFamily="18" charset="0"/>
                <a:cs typeface="Times New Roman" panose="02020603050405020304" pitchFamily="18" charset="0"/>
              </a:rPr>
              <a:t>, Klára (</a:t>
            </a:r>
            <a:r>
              <a:rPr lang="cs-CZ" sz="1600" b="0" strike="noStrike" spc="-1" dirty="0" err="1" smtClean="0">
                <a:solidFill>
                  <a:schemeClr val="dk1"/>
                </a:solidFill>
                <a:latin typeface="Times New Roman" panose="02020603050405020304" pitchFamily="18" charset="0"/>
                <a:cs typeface="Times New Roman" panose="02020603050405020304" pitchFamily="18" charset="0"/>
              </a:rPr>
              <a:t>ed</a:t>
            </a:r>
            <a:r>
              <a:rPr lang="cs-CZ" sz="1600" b="0" strike="noStrike" spc="-1" dirty="0" smtClean="0">
                <a:solidFill>
                  <a:schemeClr val="dk1"/>
                </a:solidFill>
                <a:latin typeface="Times New Roman" panose="02020603050405020304" pitchFamily="18" charset="0"/>
                <a:cs typeface="Times New Roman" panose="02020603050405020304" pitchFamily="18" charset="0"/>
              </a:rPr>
              <a:t>.) (2021):</a:t>
            </a:r>
            <a:r>
              <a:rPr lang="en-CA" sz="1600" b="0" strike="noStrike" spc="-1" dirty="0" smtClean="0">
                <a:solidFill>
                  <a:schemeClr val="dk1"/>
                </a:solidFill>
                <a:latin typeface="Times New Roman" panose="02020603050405020304" pitchFamily="18" charset="0"/>
                <a:cs typeface="Times New Roman" panose="02020603050405020304" pitchFamily="18" charset="0"/>
              </a:rPr>
              <a:t> </a:t>
            </a:r>
            <a:r>
              <a:rPr lang="en-CA" sz="1600" b="0" strike="noStrike" spc="-1" dirty="0" err="1">
                <a:solidFill>
                  <a:schemeClr val="dk1"/>
                </a:solidFill>
                <a:latin typeface="Times New Roman" panose="02020603050405020304" pitchFamily="18" charset="0"/>
                <a:cs typeface="Times New Roman" panose="02020603050405020304" pitchFamily="18" charset="0"/>
              </a:rPr>
              <a:t>Panovnická</a:t>
            </a:r>
            <a:r>
              <a:rPr lang="en-CA" sz="1600" b="0" strike="noStrike" spc="-1" dirty="0">
                <a:solidFill>
                  <a:schemeClr val="dk1"/>
                </a:solidFill>
                <a:latin typeface="Times New Roman" panose="02020603050405020304" pitchFamily="18" charset="0"/>
                <a:cs typeface="Times New Roman" panose="02020603050405020304" pitchFamily="18" charset="0"/>
              </a:rPr>
              <a:t> </a:t>
            </a:r>
            <a:r>
              <a:rPr lang="en-CA" sz="1600" b="0" strike="noStrike" spc="-1" dirty="0" err="1">
                <a:solidFill>
                  <a:schemeClr val="dk1"/>
                </a:solidFill>
                <a:latin typeface="Times New Roman" panose="02020603050405020304" pitchFamily="18" charset="0"/>
                <a:cs typeface="Times New Roman" panose="02020603050405020304" pitchFamily="18" charset="0"/>
              </a:rPr>
              <a:t>reprezentace</a:t>
            </a:r>
            <a:r>
              <a:rPr lang="en-CA" sz="1600" b="0" strike="noStrike" spc="-1" dirty="0">
                <a:solidFill>
                  <a:schemeClr val="dk1"/>
                </a:solidFill>
                <a:latin typeface="Times New Roman" panose="02020603050405020304" pitchFamily="18" charset="0"/>
                <a:cs typeface="Times New Roman" panose="02020603050405020304" pitchFamily="18" charset="0"/>
              </a:rPr>
              <a:t> v </a:t>
            </a:r>
            <a:r>
              <a:rPr lang="en-CA" sz="1600" b="0" strike="noStrike" spc="-1" dirty="0" err="1">
                <a:solidFill>
                  <a:schemeClr val="dk1"/>
                </a:solidFill>
                <a:latin typeface="Times New Roman" panose="02020603050405020304" pitchFamily="18" charset="0"/>
                <a:cs typeface="Times New Roman" panose="02020603050405020304" pitchFamily="18" charset="0"/>
              </a:rPr>
              <a:t>písemné</a:t>
            </a:r>
            <a:r>
              <a:rPr lang="en-CA" sz="1600" b="0" strike="noStrike" spc="-1" dirty="0">
                <a:solidFill>
                  <a:schemeClr val="dk1"/>
                </a:solidFill>
                <a:latin typeface="Times New Roman" panose="02020603050405020304" pitchFamily="18" charset="0"/>
                <a:cs typeface="Times New Roman" panose="02020603050405020304" pitchFamily="18" charset="0"/>
              </a:rPr>
              <a:t> </a:t>
            </a:r>
            <a:r>
              <a:rPr lang="en-CA" sz="1600" b="0" strike="noStrike" spc="-1" dirty="0" err="1">
                <a:solidFill>
                  <a:schemeClr val="dk1"/>
                </a:solidFill>
                <a:latin typeface="Times New Roman" panose="02020603050405020304" pitchFamily="18" charset="0"/>
                <a:cs typeface="Times New Roman" panose="02020603050405020304" pitchFamily="18" charset="0"/>
              </a:rPr>
              <a:t>kultuře</a:t>
            </a:r>
            <a:r>
              <a:rPr lang="en-CA" sz="1600" b="0" strike="noStrike" spc="-1" dirty="0">
                <a:solidFill>
                  <a:schemeClr val="dk1"/>
                </a:solidFill>
                <a:latin typeface="Times New Roman" panose="02020603050405020304" pitchFamily="18" charset="0"/>
                <a:cs typeface="Times New Roman" panose="02020603050405020304" pitchFamily="18" charset="0"/>
              </a:rPr>
              <a:t> </a:t>
            </a:r>
            <a:r>
              <a:rPr lang="en-CA" sz="1600" b="0" strike="noStrike" spc="-1" dirty="0" err="1">
                <a:solidFill>
                  <a:schemeClr val="dk1"/>
                </a:solidFill>
                <a:latin typeface="Times New Roman" panose="02020603050405020304" pitchFamily="18" charset="0"/>
                <a:cs typeface="Times New Roman" panose="02020603050405020304" pitchFamily="18" charset="0"/>
              </a:rPr>
              <a:t>ve</a:t>
            </a:r>
            <a:r>
              <a:rPr lang="en-CA" sz="1600" b="0" strike="noStrike" spc="-1" dirty="0">
                <a:solidFill>
                  <a:schemeClr val="dk1"/>
                </a:solidFill>
                <a:latin typeface="Times New Roman" panose="02020603050405020304" pitchFamily="18" charset="0"/>
                <a:cs typeface="Times New Roman" panose="02020603050405020304" pitchFamily="18" charset="0"/>
              </a:rPr>
              <a:t> </a:t>
            </a:r>
            <a:r>
              <a:rPr lang="en-CA" sz="1600" b="0" strike="noStrike" spc="-1" dirty="0" err="1">
                <a:solidFill>
                  <a:schemeClr val="dk1"/>
                </a:solidFill>
                <a:latin typeface="Times New Roman" panose="02020603050405020304" pitchFamily="18" charset="0"/>
                <a:cs typeface="Times New Roman" panose="02020603050405020304" pitchFamily="18" charset="0"/>
              </a:rPr>
              <a:t>středověku</a:t>
            </a:r>
            <a:r>
              <a:rPr lang="en-CA" sz="1600" b="0" strike="noStrike" spc="-1" dirty="0">
                <a:solidFill>
                  <a:schemeClr val="dk1"/>
                </a:solidFill>
                <a:latin typeface="Times New Roman" panose="02020603050405020304" pitchFamily="18" charset="0"/>
                <a:cs typeface="Times New Roman" panose="02020603050405020304" pitchFamily="18" charset="0"/>
              </a:rPr>
              <a:t>: </a:t>
            </a:r>
            <a:r>
              <a:rPr lang="en-CA" sz="1600" b="0" strike="noStrike" spc="-1" dirty="0" err="1">
                <a:solidFill>
                  <a:schemeClr val="dk1"/>
                </a:solidFill>
                <a:latin typeface="Times New Roman" panose="02020603050405020304" pitchFamily="18" charset="0"/>
                <a:cs typeface="Times New Roman" panose="02020603050405020304" pitchFamily="18" charset="0"/>
              </a:rPr>
              <a:t>sborník</a:t>
            </a:r>
            <a:r>
              <a:rPr lang="en-CA" sz="1600" b="0" strike="noStrike" spc="-1" dirty="0">
                <a:solidFill>
                  <a:schemeClr val="dk1"/>
                </a:solidFill>
                <a:latin typeface="Times New Roman" panose="02020603050405020304" pitchFamily="18" charset="0"/>
                <a:cs typeface="Times New Roman" panose="02020603050405020304" pitchFamily="18" charset="0"/>
              </a:rPr>
              <a:t> </a:t>
            </a:r>
            <a:r>
              <a:rPr lang="en-CA" sz="1600" b="0" strike="noStrike" spc="-1" dirty="0" err="1">
                <a:solidFill>
                  <a:schemeClr val="dk1"/>
                </a:solidFill>
                <a:latin typeface="Times New Roman" panose="02020603050405020304" pitchFamily="18" charset="0"/>
                <a:cs typeface="Times New Roman" panose="02020603050405020304" pitchFamily="18" charset="0"/>
              </a:rPr>
              <a:t>prací</a:t>
            </a:r>
            <a:r>
              <a:rPr lang="en-CA" sz="1600" b="0" strike="noStrike" spc="-1" dirty="0">
                <a:solidFill>
                  <a:schemeClr val="dk1"/>
                </a:solidFill>
                <a:latin typeface="Times New Roman" panose="02020603050405020304" pitchFamily="18" charset="0"/>
                <a:cs typeface="Times New Roman" panose="02020603050405020304" pitchFamily="18" charset="0"/>
              </a:rPr>
              <a:t> k </a:t>
            </a:r>
            <a:r>
              <a:rPr lang="en-CA" sz="1600" b="0" strike="noStrike" spc="-1" dirty="0" err="1">
                <a:solidFill>
                  <a:schemeClr val="dk1"/>
                </a:solidFill>
                <a:latin typeface="Times New Roman" panose="02020603050405020304" pitchFamily="18" charset="0"/>
                <a:cs typeface="Times New Roman" panose="02020603050405020304" pitchFamily="18" charset="0"/>
              </a:rPr>
              <a:t>životnímu</a:t>
            </a:r>
            <a:r>
              <a:rPr lang="en-CA" sz="1600" b="0" strike="noStrike" spc="-1" dirty="0">
                <a:solidFill>
                  <a:schemeClr val="dk1"/>
                </a:solidFill>
                <a:latin typeface="Times New Roman" panose="02020603050405020304" pitchFamily="18" charset="0"/>
                <a:cs typeface="Times New Roman" panose="02020603050405020304" pitchFamily="18" charset="0"/>
              </a:rPr>
              <a:t> </a:t>
            </a:r>
            <a:r>
              <a:rPr lang="en-CA" sz="1600" b="0" strike="noStrike" spc="-1" dirty="0" err="1">
                <a:solidFill>
                  <a:schemeClr val="dk1"/>
                </a:solidFill>
                <a:latin typeface="Times New Roman" panose="02020603050405020304" pitchFamily="18" charset="0"/>
                <a:cs typeface="Times New Roman" panose="02020603050405020304" pitchFamily="18" charset="0"/>
              </a:rPr>
              <a:t>jubileu</a:t>
            </a:r>
            <a:r>
              <a:rPr lang="en-CA" sz="1600" b="0" strike="noStrike" spc="-1" dirty="0">
                <a:solidFill>
                  <a:schemeClr val="dk1"/>
                </a:solidFill>
                <a:latin typeface="Times New Roman" panose="02020603050405020304" pitchFamily="18" charset="0"/>
                <a:cs typeface="Times New Roman" panose="02020603050405020304" pitchFamily="18" charset="0"/>
              </a:rPr>
              <a:t> </a:t>
            </a:r>
            <a:r>
              <a:rPr lang="en-CA" sz="1600" b="0" strike="noStrike" spc="-1" dirty="0" err="1">
                <a:solidFill>
                  <a:schemeClr val="dk1"/>
                </a:solidFill>
                <a:latin typeface="Times New Roman" panose="02020603050405020304" pitchFamily="18" charset="0"/>
                <a:cs typeface="Times New Roman" panose="02020603050405020304" pitchFamily="18" charset="0"/>
              </a:rPr>
              <a:t>profesora</a:t>
            </a:r>
            <a:r>
              <a:rPr lang="en-CA" sz="1600" b="0" strike="noStrike" spc="-1" dirty="0">
                <a:solidFill>
                  <a:schemeClr val="dk1"/>
                </a:solidFill>
                <a:latin typeface="Times New Roman" panose="02020603050405020304" pitchFamily="18" charset="0"/>
                <a:cs typeface="Times New Roman" panose="02020603050405020304" pitchFamily="18" charset="0"/>
              </a:rPr>
              <a:t> Ivana </a:t>
            </a:r>
            <a:r>
              <a:rPr lang="en-CA" sz="1600" b="0" strike="noStrike" spc="-1" dirty="0" err="1" smtClean="0">
                <a:solidFill>
                  <a:schemeClr val="dk1"/>
                </a:solidFill>
                <a:latin typeface="Times New Roman" panose="02020603050405020304" pitchFamily="18" charset="0"/>
                <a:cs typeface="Times New Roman" panose="02020603050405020304" pitchFamily="18" charset="0"/>
              </a:rPr>
              <a:t>Hlaváčka</a:t>
            </a:r>
            <a:r>
              <a:rPr lang="en-CA" sz="1600" b="0" strike="noStrike" spc="-1" dirty="0" smtClean="0">
                <a:solidFill>
                  <a:schemeClr val="dk1"/>
                </a:solidFill>
                <a:latin typeface="Times New Roman" panose="02020603050405020304" pitchFamily="18" charset="0"/>
                <a:cs typeface="Times New Roman" panose="02020603050405020304" pitchFamily="18" charset="0"/>
              </a:rPr>
              <a:t>. </a:t>
            </a:r>
            <a:r>
              <a:rPr lang="en-CA" sz="1600" b="0" strike="noStrike" spc="-1" dirty="0">
                <a:solidFill>
                  <a:schemeClr val="dk1"/>
                </a:solidFill>
                <a:latin typeface="Times New Roman" panose="02020603050405020304" pitchFamily="18" charset="0"/>
                <a:cs typeface="Times New Roman" panose="02020603050405020304" pitchFamily="18" charset="0"/>
              </a:rPr>
              <a:t>Praha: </a:t>
            </a:r>
            <a:r>
              <a:rPr lang="en-CA" sz="1600" b="0" strike="noStrike" spc="-1" dirty="0" err="1" smtClean="0">
                <a:solidFill>
                  <a:schemeClr val="dk1"/>
                </a:solidFill>
                <a:latin typeface="Times New Roman" panose="02020603050405020304" pitchFamily="18" charset="0"/>
                <a:cs typeface="Times New Roman" panose="02020603050405020304" pitchFamily="18" charset="0"/>
              </a:rPr>
              <a:t>Karolinum</a:t>
            </a:r>
            <a:r>
              <a:rPr lang="cs-CZ" sz="1600" spc="-1" dirty="0">
                <a:solidFill>
                  <a:schemeClr val="dk1"/>
                </a:solidFill>
                <a:latin typeface="Times New Roman" panose="02020603050405020304" pitchFamily="18" charset="0"/>
                <a:cs typeface="Times New Roman" panose="02020603050405020304" pitchFamily="18" charset="0"/>
              </a:rPr>
              <a:t>:</a:t>
            </a:r>
            <a:r>
              <a:rPr lang="cs-CZ" sz="1600" b="0" strike="noStrike" spc="-1" dirty="0">
                <a:solidFill>
                  <a:schemeClr val="dk1"/>
                </a:solidFill>
                <a:latin typeface="Times New Roman" panose="02020603050405020304" pitchFamily="18" charset="0"/>
                <a:cs typeface="Times New Roman" panose="02020603050405020304" pitchFamily="18" charset="0"/>
              </a:rPr>
              <a:t> </a:t>
            </a:r>
            <a:r>
              <a:rPr lang="cs-CZ" sz="1600" b="0" strike="noStrike" spc="-1" dirty="0" smtClean="0">
                <a:solidFill>
                  <a:schemeClr val="dk1"/>
                </a:solidFill>
                <a:latin typeface="Times New Roman" panose="02020603050405020304" pitchFamily="18" charset="0"/>
                <a:cs typeface="Times New Roman" panose="02020603050405020304" pitchFamily="18" charset="0"/>
              </a:rPr>
              <a:t>88-96.</a:t>
            </a:r>
            <a:r>
              <a:rPr lang="en-CA" sz="1600" b="0" strike="noStrike" spc="-1" dirty="0" smtClean="0">
                <a:solidFill>
                  <a:schemeClr val="dk1"/>
                </a:solidFill>
                <a:latin typeface="Times New Roman" panose="02020603050405020304" pitchFamily="18" charset="0"/>
                <a:cs typeface="Times New Roman" panose="02020603050405020304" pitchFamily="18" charset="0"/>
              </a:rPr>
              <a:t> </a:t>
            </a:r>
            <a:r>
              <a:rPr lang="en-CA" sz="1600" b="0" strike="noStrike" spc="-1" dirty="0" smtClean="0">
                <a:solidFill>
                  <a:schemeClr val="accent5"/>
                </a:solidFill>
                <a:latin typeface="Times New Roman" panose="02020603050405020304" pitchFamily="18" charset="0"/>
                <a:cs typeface="Times New Roman" panose="02020603050405020304" pitchFamily="18" charset="0"/>
              </a:rPr>
              <a:t>[</a:t>
            </a:r>
            <a:r>
              <a:rPr lang="cs-CZ" sz="1600" b="0" strike="noStrike" spc="-1" dirty="0" smtClean="0">
                <a:solidFill>
                  <a:schemeClr val="accent5"/>
                </a:solidFill>
                <a:latin typeface="Times New Roman" panose="02020603050405020304" pitchFamily="18" charset="0"/>
                <a:cs typeface="Times New Roman" panose="02020603050405020304" pitchFamily="18" charset="0"/>
              </a:rPr>
              <a:t>Online: </a:t>
            </a:r>
            <a:r>
              <a:rPr lang="cs-CZ" sz="1600" b="0" u="sng" strike="noStrike" spc="-1" dirty="0">
                <a:solidFill>
                  <a:schemeClr val="accent5"/>
                </a:solidFill>
                <a:uFillTx/>
                <a:latin typeface="Times New Roman" panose="02020603050405020304" pitchFamily="18" charset="0"/>
                <a:cs typeface="Times New Roman" panose="02020603050405020304" pitchFamily="18" charset="0"/>
                <a:hlinkClick r:id="rId3"/>
              </a:rPr>
              <a:t>https://</a:t>
            </a:r>
            <a:r>
              <a:rPr lang="cs-CZ" sz="1600" b="0" u="sng" strike="noStrike" spc="-1" dirty="0" smtClean="0">
                <a:solidFill>
                  <a:schemeClr val="accent5"/>
                </a:solidFill>
                <a:uFillTx/>
                <a:latin typeface="Times New Roman" panose="02020603050405020304" pitchFamily="18" charset="0"/>
                <a:cs typeface="Times New Roman" panose="02020603050405020304" pitchFamily="18" charset="0"/>
                <a:hlinkClick r:id="rId3"/>
              </a:rPr>
              <a:t>search.ebscohost.com/</a:t>
            </a:r>
            <a:r>
              <a:rPr lang="cs-CZ" sz="1600" b="0" u="sng" strike="noStrike" spc="-1" dirty="0" err="1" smtClean="0">
                <a:solidFill>
                  <a:schemeClr val="accent5"/>
                </a:solidFill>
                <a:uFillTx/>
                <a:latin typeface="Times New Roman" panose="02020603050405020304" pitchFamily="18" charset="0"/>
                <a:cs typeface="Times New Roman" panose="02020603050405020304" pitchFamily="18" charset="0"/>
                <a:hlinkClick r:id="rId3"/>
              </a:rPr>
              <a:t>login.aspx?direct</a:t>
            </a:r>
            <a:r>
              <a:rPr lang="cs-CZ" sz="1600" b="0" u="sng" strike="noStrike" spc="-1" dirty="0" smtClean="0">
                <a:solidFill>
                  <a:schemeClr val="accent5"/>
                </a:solidFill>
                <a:uFillTx/>
                <a:latin typeface="Times New Roman" panose="02020603050405020304" pitchFamily="18" charset="0"/>
                <a:cs typeface="Times New Roman" panose="02020603050405020304" pitchFamily="18" charset="0"/>
                <a:hlinkClick r:id="rId3"/>
              </a:rPr>
              <a:t>=</a:t>
            </a:r>
            <a:r>
              <a:rPr lang="cs-CZ" sz="1600" b="0" u="sng" strike="noStrike" spc="-1" dirty="0" err="1" smtClean="0">
                <a:solidFill>
                  <a:schemeClr val="accent5"/>
                </a:solidFill>
                <a:uFillTx/>
                <a:latin typeface="Times New Roman" panose="02020603050405020304" pitchFamily="18" charset="0"/>
                <a:cs typeface="Times New Roman" panose="02020603050405020304" pitchFamily="18" charset="0"/>
                <a:hlinkClick r:id="rId3"/>
              </a:rPr>
              <a:t>true&amp;db</a:t>
            </a:r>
            <a:r>
              <a:rPr lang="cs-CZ" sz="1600" b="0" u="sng" strike="noStrike" spc="-1" dirty="0" smtClean="0">
                <a:solidFill>
                  <a:schemeClr val="accent5"/>
                </a:solidFill>
                <a:uFillTx/>
                <a:latin typeface="Times New Roman" panose="02020603050405020304" pitchFamily="18" charset="0"/>
                <a:cs typeface="Times New Roman" panose="02020603050405020304" pitchFamily="18" charset="0"/>
                <a:hlinkClick r:id="rId3"/>
              </a:rPr>
              <a:t>=e000xww&amp;AN=3101895&amp;lang=</a:t>
            </a:r>
            <a:r>
              <a:rPr lang="cs-CZ" sz="1600" b="0" u="sng" strike="noStrike" spc="-1" dirty="0" err="1" smtClean="0">
                <a:solidFill>
                  <a:schemeClr val="accent5"/>
                </a:solidFill>
                <a:uFillTx/>
                <a:latin typeface="Times New Roman" panose="02020603050405020304" pitchFamily="18" charset="0"/>
                <a:cs typeface="Times New Roman" panose="02020603050405020304" pitchFamily="18" charset="0"/>
                <a:hlinkClick r:id="rId3"/>
              </a:rPr>
              <a:t>cs&amp;site</a:t>
            </a:r>
            <a:r>
              <a:rPr lang="cs-CZ" sz="1600" b="0" u="sng" strike="noStrike" spc="-1" dirty="0" smtClean="0">
                <a:solidFill>
                  <a:schemeClr val="accent5"/>
                </a:solidFill>
                <a:uFillTx/>
                <a:latin typeface="Times New Roman" panose="02020603050405020304" pitchFamily="18" charset="0"/>
                <a:cs typeface="Times New Roman" panose="02020603050405020304" pitchFamily="18" charset="0"/>
                <a:hlinkClick r:id="rId3"/>
              </a:rPr>
              <a:t>=</a:t>
            </a:r>
            <a:r>
              <a:rPr lang="cs-CZ" sz="1600" b="0" u="sng" strike="noStrike" spc="-1" dirty="0" err="1" smtClean="0">
                <a:solidFill>
                  <a:schemeClr val="accent5"/>
                </a:solidFill>
                <a:uFillTx/>
                <a:latin typeface="Times New Roman" panose="02020603050405020304" pitchFamily="18" charset="0"/>
                <a:cs typeface="Times New Roman" panose="02020603050405020304" pitchFamily="18" charset="0"/>
                <a:hlinkClick r:id="rId3"/>
              </a:rPr>
              <a:t>ehost</a:t>
            </a:r>
            <a:r>
              <a:rPr lang="cs-CZ" sz="1600" b="0" u="sng" strike="noStrike" spc="-1" dirty="0" smtClean="0">
                <a:solidFill>
                  <a:schemeClr val="accent5"/>
                </a:solidFill>
                <a:uFillTx/>
                <a:latin typeface="Times New Roman" panose="02020603050405020304" pitchFamily="18" charset="0"/>
                <a:cs typeface="Times New Roman" panose="02020603050405020304" pitchFamily="18" charset="0"/>
                <a:hlinkClick r:id="rId3"/>
              </a:rPr>
              <a:t>-live</a:t>
            </a:r>
            <a:r>
              <a:rPr lang="cs-CZ" sz="1600" b="0" u="sng" strike="noStrike" spc="-1" dirty="0" smtClean="0">
                <a:solidFill>
                  <a:schemeClr val="accent5"/>
                </a:solidFill>
                <a:uFillTx/>
                <a:latin typeface="Times New Roman" panose="02020603050405020304" pitchFamily="18" charset="0"/>
                <a:cs typeface="Times New Roman" panose="02020603050405020304" pitchFamily="18" charset="0"/>
              </a:rPr>
              <a:t>, </a:t>
            </a:r>
            <a:r>
              <a:rPr lang="en-CA" sz="1600" spc="-1" dirty="0">
                <a:solidFill>
                  <a:schemeClr val="accent5"/>
                </a:solidFill>
                <a:latin typeface="Times New Roman" panose="02020603050405020304" pitchFamily="18" charset="0"/>
                <a:cs typeface="Times New Roman" panose="02020603050405020304" pitchFamily="18" charset="0"/>
              </a:rPr>
              <a:t>cit. </a:t>
            </a:r>
            <a:r>
              <a:rPr lang="cs-CZ" sz="1600" spc="-1" dirty="0" smtClean="0">
                <a:solidFill>
                  <a:schemeClr val="accent5"/>
                </a:solidFill>
                <a:latin typeface="Times New Roman" panose="02020603050405020304" pitchFamily="18" charset="0"/>
                <a:cs typeface="Times New Roman" panose="02020603050405020304" pitchFamily="18" charset="0"/>
              </a:rPr>
              <a:t>10. června </a:t>
            </a:r>
            <a:r>
              <a:rPr lang="en-CA" sz="1600" spc="-1" dirty="0" smtClean="0">
                <a:solidFill>
                  <a:schemeClr val="accent5"/>
                </a:solidFill>
                <a:latin typeface="Times New Roman" panose="02020603050405020304" pitchFamily="18" charset="0"/>
                <a:cs typeface="Times New Roman" panose="02020603050405020304" pitchFamily="18" charset="0"/>
              </a:rPr>
              <a:t>2023]</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44" name="TextovéPole 12"/>
          <p:cNvSpPr/>
          <p:nvPr/>
        </p:nvSpPr>
        <p:spPr>
          <a:xfrm>
            <a:off x="478800" y="2638375"/>
            <a:ext cx="1185559"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cs-CZ" sz="1600" b="1" strike="noStrike" spc="-1" dirty="0">
                <a:solidFill>
                  <a:schemeClr val="dk1"/>
                </a:solidFill>
                <a:latin typeface="Times New Roman" panose="02020603050405020304" pitchFamily="18" charset="0"/>
                <a:cs typeface="Times New Roman" panose="02020603050405020304" pitchFamily="18" charset="0"/>
              </a:rPr>
              <a:t>monografie</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45" name="TextovéPole 2"/>
          <p:cNvSpPr/>
          <p:nvPr/>
        </p:nvSpPr>
        <p:spPr>
          <a:xfrm>
            <a:off x="471598" y="2915724"/>
            <a:ext cx="11553121" cy="33710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cs-CZ" sz="1600" b="0" strike="noStrike" spc="-1" dirty="0" smtClean="0">
                <a:solidFill>
                  <a:schemeClr val="dk1"/>
                </a:solidFill>
                <a:latin typeface="Times New Roman" panose="02020603050405020304" pitchFamily="18" charset="0"/>
                <a:cs typeface="Times New Roman" panose="02020603050405020304" pitchFamily="18" charset="0"/>
              </a:rPr>
              <a:t>Janouch</a:t>
            </a:r>
            <a:r>
              <a:rPr lang="en-CA" sz="1600" b="0" strike="noStrike" spc="-1" dirty="0" smtClean="0">
                <a:solidFill>
                  <a:schemeClr val="dk1"/>
                </a:solidFill>
                <a:latin typeface="Times New Roman" panose="02020603050405020304" pitchFamily="18" charset="0"/>
                <a:cs typeface="Times New Roman" panose="02020603050405020304" pitchFamily="18" charset="0"/>
              </a:rPr>
              <a:t>, Viktor </a:t>
            </a:r>
            <a:r>
              <a:rPr lang="cs-CZ" sz="1600" b="0" strike="noStrike" spc="-1" dirty="0" smtClean="0">
                <a:solidFill>
                  <a:schemeClr val="dk1"/>
                </a:solidFill>
                <a:latin typeface="Times New Roman" panose="02020603050405020304" pitchFamily="18" charset="0"/>
                <a:cs typeface="Times New Roman" panose="02020603050405020304" pitchFamily="18" charset="0"/>
              </a:rPr>
              <a:t>(</a:t>
            </a:r>
            <a:r>
              <a:rPr lang="en-CA" sz="1600" b="0" strike="noStrike" spc="-1" dirty="0" smtClean="0">
                <a:solidFill>
                  <a:schemeClr val="dk1"/>
                </a:solidFill>
                <a:latin typeface="Times New Roman" panose="02020603050405020304" pitchFamily="18" charset="0"/>
                <a:cs typeface="Times New Roman" panose="02020603050405020304" pitchFamily="18" charset="0"/>
              </a:rPr>
              <a:t>2010</a:t>
            </a:r>
            <a:r>
              <a:rPr lang="cs-CZ" sz="1600" b="0" strike="noStrike" spc="-1" dirty="0" smtClean="0">
                <a:solidFill>
                  <a:schemeClr val="dk1"/>
                </a:solidFill>
                <a:latin typeface="Times New Roman" panose="02020603050405020304" pitchFamily="18" charset="0"/>
                <a:cs typeface="Times New Roman" panose="02020603050405020304" pitchFamily="18" charset="0"/>
              </a:rPr>
              <a:t>):</a:t>
            </a:r>
            <a:r>
              <a:rPr lang="en-CA" sz="1600" b="0" strike="noStrike" spc="-1" dirty="0">
                <a:solidFill>
                  <a:schemeClr val="dk1"/>
                </a:solidFill>
                <a:latin typeface="Times New Roman" panose="02020603050405020304" pitchFamily="18" charset="0"/>
                <a:cs typeface="Times New Roman" panose="02020603050405020304" pitchFamily="18" charset="0"/>
              </a:rPr>
              <a:t> </a:t>
            </a:r>
            <a:r>
              <a:rPr lang="en-CA" sz="1600" b="0" strike="noStrike" spc="-1" dirty="0" err="1">
                <a:solidFill>
                  <a:schemeClr val="dk1"/>
                </a:solidFill>
                <a:latin typeface="Times New Roman" panose="02020603050405020304" pitchFamily="18" charset="0"/>
                <a:cs typeface="Times New Roman" panose="02020603050405020304" pitchFamily="18" charset="0"/>
              </a:rPr>
              <a:t>Internetový</a:t>
            </a:r>
            <a:r>
              <a:rPr lang="en-CA" sz="1600" b="0" strike="noStrike" spc="-1" dirty="0">
                <a:solidFill>
                  <a:schemeClr val="dk1"/>
                </a:solidFill>
                <a:latin typeface="Times New Roman" panose="02020603050405020304" pitchFamily="18" charset="0"/>
                <a:cs typeface="Times New Roman" panose="02020603050405020304" pitchFamily="18" charset="0"/>
              </a:rPr>
              <a:t> marketing: </a:t>
            </a:r>
            <a:r>
              <a:rPr lang="en-CA" sz="1600" b="0" strike="noStrike" spc="-1" dirty="0" err="1">
                <a:solidFill>
                  <a:schemeClr val="dk1"/>
                </a:solidFill>
                <a:latin typeface="Times New Roman" panose="02020603050405020304" pitchFamily="18" charset="0"/>
                <a:cs typeface="Times New Roman" panose="02020603050405020304" pitchFamily="18" charset="0"/>
              </a:rPr>
              <a:t>prosaďte</a:t>
            </a:r>
            <a:r>
              <a:rPr lang="en-CA" sz="1600" b="0" strike="noStrike" spc="-1" dirty="0">
                <a:solidFill>
                  <a:schemeClr val="dk1"/>
                </a:solidFill>
                <a:latin typeface="Times New Roman" panose="02020603050405020304" pitchFamily="18" charset="0"/>
                <a:cs typeface="Times New Roman" panose="02020603050405020304" pitchFamily="18" charset="0"/>
              </a:rPr>
              <a:t> se </a:t>
            </a:r>
            <a:r>
              <a:rPr lang="en-CA" sz="1600" b="0" strike="noStrike" spc="-1" dirty="0" err="1">
                <a:solidFill>
                  <a:schemeClr val="dk1"/>
                </a:solidFill>
                <a:latin typeface="Times New Roman" panose="02020603050405020304" pitchFamily="18" charset="0"/>
                <a:cs typeface="Times New Roman" panose="02020603050405020304" pitchFamily="18" charset="0"/>
              </a:rPr>
              <a:t>na</a:t>
            </a:r>
            <a:r>
              <a:rPr lang="en-CA" sz="1600" b="0" strike="noStrike" spc="-1" dirty="0">
                <a:solidFill>
                  <a:schemeClr val="dk1"/>
                </a:solidFill>
                <a:latin typeface="Times New Roman" panose="02020603050405020304" pitchFamily="18" charset="0"/>
                <a:cs typeface="Times New Roman" panose="02020603050405020304" pitchFamily="18" charset="0"/>
              </a:rPr>
              <a:t> </a:t>
            </a:r>
            <a:r>
              <a:rPr lang="en-CA" sz="1600" b="0" strike="noStrike" spc="-1" dirty="0" err="1">
                <a:solidFill>
                  <a:schemeClr val="dk1"/>
                </a:solidFill>
                <a:latin typeface="Times New Roman" panose="02020603050405020304" pitchFamily="18" charset="0"/>
                <a:cs typeface="Times New Roman" panose="02020603050405020304" pitchFamily="18" charset="0"/>
              </a:rPr>
              <a:t>webu</a:t>
            </a:r>
            <a:r>
              <a:rPr lang="en-CA" sz="1600" b="0" strike="noStrike" spc="-1" dirty="0">
                <a:solidFill>
                  <a:schemeClr val="dk1"/>
                </a:solidFill>
                <a:latin typeface="Times New Roman" panose="02020603050405020304" pitchFamily="18" charset="0"/>
                <a:cs typeface="Times New Roman" panose="02020603050405020304" pitchFamily="18" charset="0"/>
              </a:rPr>
              <a:t> a </a:t>
            </a:r>
            <a:r>
              <a:rPr lang="en-CA" sz="1600" b="0" strike="noStrike" spc="-1" dirty="0" err="1">
                <a:solidFill>
                  <a:schemeClr val="dk1"/>
                </a:solidFill>
                <a:latin typeface="Times New Roman" panose="02020603050405020304" pitchFamily="18" charset="0"/>
                <a:cs typeface="Times New Roman" panose="02020603050405020304" pitchFamily="18" charset="0"/>
              </a:rPr>
              <a:t>sociálních</a:t>
            </a:r>
            <a:r>
              <a:rPr lang="en-CA" sz="1600" b="0" strike="noStrike" spc="-1" dirty="0">
                <a:solidFill>
                  <a:schemeClr val="dk1"/>
                </a:solidFill>
                <a:latin typeface="Times New Roman" panose="02020603050405020304" pitchFamily="18" charset="0"/>
                <a:cs typeface="Times New Roman" panose="02020603050405020304" pitchFamily="18" charset="0"/>
              </a:rPr>
              <a:t> </a:t>
            </a:r>
            <a:r>
              <a:rPr lang="en-CA" sz="1600" b="0" strike="noStrike" spc="-1" dirty="0" err="1">
                <a:solidFill>
                  <a:schemeClr val="dk1"/>
                </a:solidFill>
                <a:latin typeface="Times New Roman" panose="02020603050405020304" pitchFamily="18" charset="0"/>
                <a:cs typeface="Times New Roman" panose="02020603050405020304" pitchFamily="18" charset="0"/>
              </a:rPr>
              <a:t>sítích</a:t>
            </a:r>
            <a:r>
              <a:rPr lang="en-CA" sz="1600" b="0" strike="noStrike" spc="-1" dirty="0">
                <a:solidFill>
                  <a:schemeClr val="dk1"/>
                </a:solidFill>
                <a:latin typeface="Times New Roman" panose="02020603050405020304" pitchFamily="18" charset="0"/>
                <a:cs typeface="Times New Roman" panose="02020603050405020304" pitchFamily="18" charset="0"/>
              </a:rPr>
              <a:t>. Brno: Computer Press</a:t>
            </a:r>
            <a:r>
              <a:rPr lang="en-CA" sz="1600" b="0" strike="noStrike" spc="-1" dirty="0" smtClean="0">
                <a:solidFill>
                  <a:schemeClr val="dk1"/>
                </a:solidFill>
                <a:latin typeface="Times New Roman" panose="02020603050405020304" pitchFamily="18" charset="0"/>
                <a:cs typeface="Times New Roman" panose="02020603050405020304" pitchFamily="18" charset="0"/>
              </a:rPr>
              <a:t>.</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46" name="TextovéPole 14"/>
          <p:cNvSpPr/>
          <p:nvPr/>
        </p:nvSpPr>
        <p:spPr>
          <a:xfrm>
            <a:off x="481680" y="3298680"/>
            <a:ext cx="1428509"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cs-CZ" sz="1600" b="1" strike="noStrike" spc="-1" dirty="0" err="1">
                <a:solidFill>
                  <a:schemeClr val="dk1"/>
                </a:solidFill>
                <a:latin typeface="Times New Roman" panose="02020603050405020304" pitchFamily="18" charset="0"/>
                <a:cs typeface="Times New Roman" panose="02020603050405020304" pitchFamily="18" charset="0"/>
              </a:rPr>
              <a:t>Youtube</a:t>
            </a:r>
            <a:r>
              <a:rPr lang="cs-CZ" sz="1600" b="1" strike="noStrike" spc="-1" dirty="0">
                <a:solidFill>
                  <a:schemeClr val="dk1"/>
                </a:solidFill>
                <a:latin typeface="Times New Roman" panose="02020603050405020304" pitchFamily="18" charset="0"/>
                <a:cs typeface="Times New Roman" panose="02020603050405020304" pitchFamily="18" charset="0"/>
              </a:rPr>
              <a:t> video</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47" name="TextovéPole 15"/>
          <p:cNvSpPr/>
          <p:nvPr/>
        </p:nvSpPr>
        <p:spPr>
          <a:xfrm>
            <a:off x="471599" y="3572280"/>
            <a:ext cx="11553120" cy="583321"/>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cs-CZ" sz="1600" b="0" strike="noStrike" spc="-1" dirty="0" smtClean="0">
                <a:solidFill>
                  <a:schemeClr val="dk1"/>
                </a:solidFill>
                <a:latin typeface="Times New Roman" panose="02020603050405020304" pitchFamily="18" charset="0"/>
                <a:cs typeface="Times New Roman" panose="02020603050405020304" pitchFamily="18" charset="0"/>
              </a:rPr>
              <a:t>TED </a:t>
            </a:r>
            <a:r>
              <a:rPr lang="cs-CZ" sz="1600" b="0" strike="noStrike" spc="-1" dirty="0" err="1" smtClean="0">
                <a:solidFill>
                  <a:schemeClr val="dk1"/>
                </a:solidFill>
                <a:latin typeface="Times New Roman" panose="02020603050405020304" pitchFamily="18" charset="0"/>
                <a:cs typeface="Times New Roman" panose="02020603050405020304" pitchFamily="18" charset="0"/>
              </a:rPr>
              <a:t>Talks</a:t>
            </a:r>
            <a:r>
              <a:rPr lang="cs-CZ" sz="1600" b="0" strike="noStrike" spc="-1" dirty="0" smtClean="0">
                <a:solidFill>
                  <a:schemeClr val="dk1"/>
                </a:solidFill>
                <a:latin typeface="Times New Roman" panose="02020603050405020304" pitchFamily="18" charset="0"/>
                <a:cs typeface="Times New Roman" panose="02020603050405020304" pitchFamily="18" charset="0"/>
              </a:rPr>
              <a:t> (2016): </a:t>
            </a:r>
            <a:r>
              <a:rPr lang="en-CA" sz="1600" b="0" strike="noStrike" spc="-1" dirty="0" smtClean="0">
                <a:solidFill>
                  <a:schemeClr val="dk1"/>
                </a:solidFill>
                <a:latin typeface="Times New Roman" panose="02020603050405020304" pitchFamily="18" charset="0"/>
                <a:cs typeface="Times New Roman" panose="02020603050405020304" pitchFamily="18" charset="0"/>
              </a:rPr>
              <a:t>Inside </a:t>
            </a:r>
            <a:r>
              <a:rPr lang="en-CA" sz="1600" b="0" strike="noStrike" spc="-1" dirty="0">
                <a:solidFill>
                  <a:schemeClr val="dk1"/>
                </a:solidFill>
                <a:latin typeface="Times New Roman" panose="02020603050405020304" pitchFamily="18" charset="0"/>
                <a:cs typeface="Times New Roman" panose="02020603050405020304" pitchFamily="18" charset="0"/>
              </a:rPr>
              <a:t>the mind of a master procrastinator | Tim </a:t>
            </a:r>
            <a:r>
              <a:rPr lang="en-CA" sz="1600" b="0" strike="noStrike" spc="-1" dirty="0" err="1" smtClean="0">
                <a:solidFill>
                  <a:schemeClr val="dk1"/>
                </a:solidFill>
                <a:latin typeface="Times New Roman" panose="02020603050405020304" pitchFamily="18" charset="0"/>
                <a:cs typeface="Times New Roman" panose="02020603050405020304" pitchFamily="18" charset="0"/>
              </a:rPr>
              <a:t>Urba</a:t>
            </a:r>
            <a:r>
              <a:rPr lang="cs-CZ" sz="1600" b="0" strike="noStrike" spc="-1" dirty="0" smtClean="0">
                <a:solidFill>
                  <a:schemeClr val="dk1"/>
                </a:solidFill>
                <a:latin typeface="Times New Roman" panose="02020603050405020304" pitchFamily="18" charset="0"/>
                <a:cs typeface="Times New Roman" panose="02020603050405020304" pitchFamily="18" charset="0"/>
              </a:rPr>
              <a:t>n </a:t>
            </a:r>
            <a:r>
              <a:rPr lang="en-CA" sz="1600" spc="-1" dirty="0" smtClean="0">
                <a:solidFill>
                  <a:schemeClr val="dk1"/>
                </a:solidFill>
                <a:latin typeface="Times New Roman" panose="02020603050405020304" pitchFamily="18" charset="0"/>
                <a:cs typeface="Times New Roman" panose="02020603050405020304" pitchFamily="18" charset="0"/>
              </a:rPr>
              <a:t>|</a:t>
            </a:r>
            <a:r>
              <a:rPr lang="cs-CZ" sz="1600" spc="-1" dirty="0" smtClean="0">
                <a:solidFill>
                  <a:schemeClr val="dk1"/>
                </a:solidFill>
                <a:latin typeface="Times New Roman" panose="02020603050405020304" pitchFamily="18" charset="0"/>
                <a:cs typeface="Times New Roman" panose="02020603050405020304" pitchFamily="18" charset="0"/>
              </a:rPr>
              <a:t> TED</a:t>
            </a:r>
            <a:r>
              <a:rPr lang="en-CA" sz="1600" spc="-1" dirty="0" smtClean="0">
                <a:solidFill>
                  <a:schemeClr val="dk1"/>
                </a:solidFill>
                <a:latin typeface="Times New Roman" panose="02020603050405020304" pitchFamily="18" charset="0"/>
                <a:cs typeface="Times New Roman" panose="02020603050405020304" pitchFamily="18" charset="0"/>
              </a:rPr>
              <a:t>.</a:t>
            </a:r>
            <a:r>
              <a:rPr lang="cs-CZ" sz="1600" b="0" strike="noStrike" spc="-1" dirty="0" smtClean="0">
                <a:solidFill>
                  <a:schemeClr val="dk1"/>
                </a:solidFill>
                <a:latin typeface="Times New Roman" panose="02020603050405020304" pitchFamily="18" charset="0"/>
                <a:cs typeface="Times New Roman" panose="02020603050405020304" pitchFamily="18" charset="0"/>
              </a:rPr>
              <a:t> Video. </a:t>
            </a:r>
            <a:r>
              <a:rPr lang="en-CA" sz="1600" b="0" strike="noStrike" spc="-1" dirty="0" smtClean="0">
                <a:solidFill>
                  <a:schemeClr val="dk1"/>
                </a:solidFill>
                <a:latin typeface="Times New Roman" panose="02020603050405020304" pitchFamily="18" charset="0"/>
                <a:cs typeface="Times New Roman" panose="02020603050405020304" pitchFamily="18" charset="0"/>
              </a:rPr>
              <a:t>[</a:t>
            </a:r>
            <a:r>
              <a:rPr lang="cs-CZ" sz="1600" b="0" strike="noStrike" spc="-1" dirty="0" smtClean="0">
                <a:solidFill>
                  <a:schemeClr val="dk1"/>
                </a:solidFill>
                <a:latin typeface="Times New Roman" panose="02020603050405020304" pitchFamily="18" charset="0"/>
                <a:cs typeface="Times New Roman" panose="02020603050405020304" pitchFamily="18" charset="0"/>
              </a:rPr>
              <a:t>O</a:t>
            </a:r>
            <a:r>
              <a:rPr lang="en-CA" sz="1600" b="0" strike="noStrike" spc="-1" dirty="0" err="1" smtClean="0">
                <a:solidFill>
                  <a:schemeClr val="dk1"/>
                </a:solidFill>
                <a:latin typeface="Times New Roman" panose="02020603050405020304" pitchFamily="18" charset="0"/>
                <a:cs typeface="Times New Roman" panose="02020603050405020304" pitchFamily="18" charset="0"/>
              </a:rPr>
              <a:t>nline</a:t>
            </a:r>
            <a:r>
              <a:rPr lang="en-CA" sz="1600" b="0" strike="noStrike" spc="-1" dirty="0" smtClean="0">
                <a:solidFill>
                  <a:schemeClr val="dk1"/>
                </a:solidFill>
                <a:latin typeface="Times New Roman" panose="02020603050405020304" pitchFamily="18" charset="0"/>
                <a:cs typeface="Times New Roman" panose="02020603050405020304" pitchFamily="18" charset="0"/>
              </a:rPr>
              <a:t>: </a:t>
            </a:r>
            <a:r>
              <a:rPr lang="en-CA" sz="1600" b="0" u="sng" strike="noStrike" spc="-1" dirty="0">
                <a:solidFill>
                  <a:schemeClr val="dk1"/>
                </a:solidFill>
                <a:uFillTx/>
                <a:latin typeface="Times New Roman" panose="02020603050405020304" pitchFamily="18" charset="0"/>
                <a:cs typeface="Times New Roman" panose="02020603050405020304" pitchFamily="18" charset="0"/>
                <a:hlinkClick r:id="rId4"/>
              </a:rPr>
              <a:t>https://</a:t>
            </a:r>
            <a:r>
              <a:rPr lang="en-CA" sz="1600" b="0" u="sng" strike="noStrike" spc="-1" dirty="0" smtClean="0">
                <a:solidFill>
                  <a:schemeClr val="dk1"/>
                </a:solidFill>
                <a:uFillTx/>
                <a:latin typeface="Times New Roman" panose="02020603050405020304" pitchFamily="18" charset="0"/>
                <a:cs typeface="Times New Roman" panose="02020603050405020304" pitchFamily="18" charset="0"/>
                <a:hlinkClick r:id="rId4"/>
              </a:rPr>
              <a:t>www.youtube.com/watch?v=arj7oStGLkU</a:t>
            </a:r>
            <a:r>
              <a:rPr lang="cs-CZ" sz="1600" b="0" strike="noStrike" spc="-1" dirty="0" smtClean="0">
                <a:solidFill>
                  <a:schemeClr val="dk1"/>
                </a:solidFill>
                <a:latin typeface="Times New Roman" panose="02020603050405020304" pitchFamily="18" charset="0"/>
                <a:cs typeface="Times New Roman" panose="02020603050405020304" pitchFamily="18" charset="0"/>
              </a:rPr>
              <a:t>, </a:t>
            </a:r>
            <a:r>
              <a:rPr lang="en-CA" sz="1600" spc="-1" dirty="0">
                <a:solidFill>
                  <a:schemeClr val="dk1"/>
                </a:solidFill>
                <a:latin typeface="Times New Roman" panose="02020603050405020304" pitchFamily="18" charset="0"/>
                <a:cs typeface="Times New Roman" panose="02020603050405020304" pitchFamily="18" charset="0"/>
              </a:rPr>
              <a:t>cit. </a:t>
            </a:r>
            <a:r>
              <a:rPr lang="cs-CZ" sz="1600" spc="-1" dirty="0" smtClean="0">
                <a:solidFill>
                  <a:schemeClr val="dk1"/>
                </a:solidFill>
                <a:latin typeface="Times New Roman" panose="02020603050405020304" pitchFamily="18" charset="0"/>
                <a:cs typeface="Times New Roman" panose="02020603050405020304" pitchFamily="18" charset="0"/>
              </a:rPr>
              <a:t>22. března </a:t>
            </a:r>
            <a:r>
              <a:rPr lang="en-CA" sz="1600" spc="-1" dirty="0" smtClean="0">
                <a:solidFill>
                  <a:schemeClr val="dk1"/>
                </a:solidFill>
                <a:latin typeface="Times New Roman" panose="02020603050405020304" pitchFamily="18" charset="0"/>
                <a:cs typeface="Times New Roman" panose="02020603050405020304" pitchFamily="18" charset="0"/>
              </a:rPr>
              <a:t>2017]</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48" name="TextovéPole 16"/>
          <p:cNvSpPr/>
          <p:nvPr/>
        </p:nvSpPr>
        <p:spPr>
          <a:xfrm>
            <a:off x="493200" y="4313880"/>
            <a:ext cx="3364167"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CA" sz="1600" b="1" strike="noStrike" spc="-1" dirty="0" err="1">
                <a:solidFill>
                  <a:schemeClr val="dk1"/>
                </a:solidFill>
                <a:latin typeface="Times New Roman" panose="02020603050405020304" pitchFamily="18" charset="0"/>
                <a:cs typeface="Times New Roman" panose="02020603050405020304" pitchFamily="18" charset="0"/>
              </a:rPr>
              <a:t>příspěvek</a:t>
            </a:r>
            <a:r>
              <a:rPr lang="en-CA" sz="1600" b="1" strike="noStrike" spc="-1" dirty="0">
                <a:solidFill>
                  <a:schemeClr val="dk1"/>
                </a:solidFill>
                <a:latin typeface="Times New Roman" panose="02020603050405020304" pitchFamily="18" charset="0"/>
                <a:cs typeface="Times New Roman" panose="02020603050405020304" pitchFamily="18" charset="0"/>
              </a:rPr>
              <a:t> </a:t>
            </a:r>
            <a:r>
              <a:rPr lang="en-CA" sz="1600" b="1" strike="noStrike" spc="-1" dirty="0" err="1">
                <a:solidFill>
                  <a:schemeClr val="dk1"/>
                </a:solidFill>
                <a:latin typeface="Times New Roman" panose="02020603050405020304" pitchFamily="18" charset="0"/>
                <a:cs typeface="Times New Roman" panose="02020603050405020304" pitchFamily="18" charset="0"/>
              </a:rPr>
              <a:t>na</a:t>
            </a:r>
            <a:r>
              <a:rPr lang="en-CA" sz="1600" b="1" strike="noStrike" spc="-1" dirty="0">
                <a:solidFill>
                  <a:schemeClr val="dk1"/>
                </a:solidFill>
                <a:latin typeface="Times New Roman" panose="02020603050405020304" pitchFamily="18" charset="0"/>
                <a:cs typeface="Times New Roman" panose="02020603050405020304" pitchFamily="18" charset="0"/>
              </a:rPr>
              <a:t> </a:t>
            </a:r>
            <a:r>
              <a:rPr lang="en-CA" sz="1600" b="1" strike="noStrike" spc="-1" dirty="0" err="1">
                <a:solidFill>
                  <a:schemeClr val="dk1"/>
                </a:solidFill>
                <a:latin typeface="Times New Roman" panose="02020603050405020304" pitchFamily="18" charset="0"/>
                <a:cs typeface="Times New Roman" panose="02020603050405020304" pitchFamily="18" charset="0"/>
              </a:rPr>
              <a:t>webu</a:t>
            </a:r>
            <a:r>
              <a:rPr lang="en-CA" sz="1600" b="1" strike="noStrike" spc="-1" dirty="0">
                <a:solidFill>
                  <a:schemeClr val="dk1"/>
                </a:solidFill>
                <a:latin typeface="Times New Roman" panose="02020603050405020304" pitchFamily="18" charset="0"/>
                <a:cs typeface="Times New Roman" panose="02020603050405020304" pitchFamily="18" charset="0"/>
              </a:rPr>
              <a:t> / </a:t>
            </a:r>
            <a:r>
              <a:rPr lang="en-CA" sz="1600" b="1" strike="noStrike" spc="-1" dirty="0" err="1">
                <a:solidFill>
                  <a:schemeClr val="dk1"/>
                </a:solidFill>
                <a:latin typeface="Times New Roman" panose="02020603050405020304" pitchFamily="18" charset="0"/>
                <a:cs typeface="Times New Roman" panose="02020603050405020304" pitchFamily="18" charset="0"/>
              </a:rPr>
              <a:t>webová</a:t>
            </a:r>
            <a:r>
              <a:rPr lang="en-CA" sz="1600" b="1" strike="noStrike" spc="-1" dirty="0">
                <a:solidFill>
                  <a:schemeClr val="dk1"/>
                </a:solidFill>
                <a:latin typeface="Times New Roman" panose="02020603050405020304" pitchFamily="18" charset="0"/>
                <a:cs typeface="Times New Roman" panose="02020603050405020304" pitchFamily="18" charset="0"/>
              </a:rPr>
              <a:t> </a:t>
            </a:r>
            <a:r>
              <a:rPr lang="en-CA" sz="1600" b="1" strike="noStrike" spc="-1" dirty="0" err="1">
                <a:solidFill>
                  <a:schemeClr val="dk1"/>
                </a:solidFill>
                <a:latin typeface="Times New Roman" panose="02020603050405020304" pitchFamily="18" charset="0"/>
                <a:cs typeface="Times New Roman" panose="02020603050405020304" pitchFamily="18" charset="0"/>
              </a:rPr>
              <a:t>stránka</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49" name="TextovéPole 17"/>
          <p:cNvSpPr/>
          <p:nvPr/>
        </p:nvSpPr>
        <p:spPr>
          <a:xfrm>
            <a:off x="471599" y="4610520"/>
            <a:ext cx="11553119" cy="583321"/>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cs-CZ" sz="1600" b="0" strike="noStrike" spc="-1" dirty="0" smtClean="0">
                <a:solidFill>
                  <a:schemeClr val="dk1"/>
                </a:solidFill>
                <a:latin typeface="Times New Roman" panose="02020603050405020304" pitchFamily="18" charset="0"/>
                <a:cs typeface="Times New Roman" panose="02020603050405020304" pitchFamily="18" charset="0"/>
              </a:rPr>
              <a:t>Kan</a:t>
            </a:r>
            <a:r>
              <a:rPr lang="en-CA" sz="1600" b="0" strike="noStrike" spc="-1" dirty="0" smtClean="0">
                <a:solidFill>
                  <a:schemeClr val="dk1"/>
                </a:solidFill>
                <a:latin typeface="Times New Roman" panose="02020603050405020304" pitchFamily="18" charset="0"/>
                <a:cs typeface="Times New Roman" panose="02020603050405020304" pitchFamily="18" charset="0"/>
              </a:rPr>
              <a:t>, Michael </a:t>
            </a:r>
            <a:r>
              <a:rPr lang="cs-CZ" sz="1600" b="0" strike="noStrike" spc="-1" dirty="0" smtClean="0">
                <a:solidFill>
                  <a:schemeClr val="dk1"/>
                </a:solidFill>
                <a:latin typeface="Times New Roman" panose="02020603050405020304" pitchFamily="18" charset="0"/>
                <a:cs typeface="Times New Roman" panose="02020603050405020304" pitchFamily="18" charset="0"/>
              </a:rPr>
              <a:t>(</a:t>
            </a:r>
            <a:r>
              <a:rPr lang="en-CA" sz="1600" b="0" strike="noStrike" spc="-1" dirty="0" smtClean="0">
                <a:solidFill>
                  <a:schemeClr val="dk1"/>
                </a:solidFill>
                <a:latin typeface="Times New Roman" panose="02020603050405020304" pitchFamily="18" charset="0"/>
                <a:cs typeface="Times New Roman" panose="02020603050405020304" pitchFamily="18" charset="0"/>
              </a:rPr>
              <a:t>2011</a:t>
            </a:r>
            <a:r>
              <a:rPr lang="cs-CZ" sz="1600" b="0" strike="noStrike" spc="-1" dirty="0" smtClean="0">
                <a:solidFill>
                  <a:schemeClr val="dk1"/>
                </a:solidFill>
                <a:latin typeface="Times New Roman" panose="02020603050405020304" pitchFamily="18" charset="0"/>
                <a:cs typeface="Times New Roman" panose="02020603050405020304" pitchFamily="18" charset="0"/>
              </a:rPr>
              <a:t>)</a:t>
            </a:r>
            <a:r>
              <a:rPr lang="cs-CZ" sz="1600" spc="-1" dirty="0">
                <a:solidFill>
                  <a:schemeClr val="dk1"/>
                </a:solidFill>
                <a:latin typeface="Times New Roman" panose="02020603050405020304" pitchFamily="18" charset="0"/>
                <a:cs typeface="Times New Roman" panose="02020603050405020304" pitchFamily="18" charset="0"/>
              </a:rPr>
              <a:t>:</a:t>
            </a:r>
            <a:r>
              <a:rPr lang="en-CA" sz="1600" b="0" strike="noStrike" spc="-1" dirty="0" smtClean="0">
                <a:solidFill>
                  <a:schemeClr val="dk1"/>
                </a:solidFill>
                <a:latin typeface="Times New Roman" panose="02020603050405020304" pitchFamily="18" charset="0"/>
                <a:cs typeface="Times New Roman" panose="02020603050405020304" pitchFamily="18" charset="0"/>
              </a:rPr>
              <a:t> </a:t>
            </a:r>
            <a:r>
              <a:rPr lang="en-CA" sz="1600" b="0" strike="noStrike" spc="-1" dirty="0">
                <a:solidFill>
                  <a:schemeClr val="dk1"/>
                </a:solidFill>
                <a:latin typeface="Times New Roman" panose="02020603050405020304" pitchFamily="18" charset="0"/>
                <a:cs typeface="Times New Roman" panose="02020603050405020304" pitchFamily="18" charset="0"/>
              </a:rPr>
              <a:t>China blocks </a:t>
            </a:r>
            <a:r>
              <a:rPr lang="en-CA" sz="1600" b="0" strike="noStrike" spc="-1" dirty="0" err="1">
                <a:solidFill>
                  <a:schemeClr val="dk1"/>
                </a:solidFill>
                <a:latin typeface="Times New Roman" panose="02020603050405020304" pitchFamily="18" charset="0"/>
                <a:cs typeface="Times New Roman" panose="02020603050405020304" pitchFamily="18" charset="0"/>
              </a:rPr>
              <a:t>LinkedI</a:t>
            </a:r>
            <a:r>
              <a:rPr lang="cs-CZ" sz="1600" b="0" strike="noStrike" spc="-1" dirty="0">
                <a:solidFill>
                  <a:schemeClr val="dk1"/>
                </a:solidFill>
                <a:latin typeface="Times New Roman" panose="02020603050405020304" pitchFamily="18" charset="0"/>
                <a:cs typeface="Times New Roman" panose="02020603050405020304" pitchFamily="18" charset="0"/>
              </a:rPr>
              <a:t>n</a:t>
            </a:r>
            <a:r>
              <a:rPr lang="en-CA" sz="1600" b="0" strike="noStrike" spc="-1" dirty="0">
                <a:solidFill>
                  <a:schemeClr val="dk1"/>
                </a:solidFill>
                <a:latin typeface="Times New Roman" panose="02020603050405020304" pitchFamily="18" charset="0"/>
                <a:cs typeface="Times New Roman" panose="02020603050405020304" pitchFamily="18" charset="0"/>
              </a:rPr>
              <a:t>, ramps up Internet censorship. </a:t>
            </a:r>
            <a:r>
              <a:rPr lang="en-CA" sz="1600" b="0" strike="noStrike" spc="-1" dirty="0" smtClean="0">
                <a:solidFill>
                  <a:schemeClr val="dk1"/>
                </a:solidFill>
                <a:latin typeface="Times New Roman" panose="02020603050405020304" pitchFamily="18" charset="0"/>
                <a:cs typeface="Times New Roman" panose="02020603050405020304" pitchFamily="18" charset="0"/>
              </a:rPr>
              <a:t>[</a:t>
            </a:r>
            <a:r>
              <a:rPr lang="cs-CZ" sz="1600" b="0" strike="noStrike" spc="-1" dirty="0" smtClean="0">
                <a:solidFill>
                  <a:schemeClr val="dk1"/>
                </a:solidFill>
                <a:latin typeface="Times New Roman" panose="02020603050405020304" pitchFamily="18" charset="0"/>
                <a:cs typeface="Times New Roman" panose="02020603050405020304" pitchFamily="18" charset="0"/>
              </a:rPr>
              <a:t>O</a:t>
            </a:r>
            <a:r>
              <a:rPr lang="en-CA" sz="1600" b="0" strike="noStrike" spc="-1" dirty="0" err="1" smtClean="0">
                <a:solidFill>
                  <a:schemeClr val="dk1"/>
                </a:solidFill>
                <a:latin typeface="Times New Roman" panose="02020603050405020304" pitchFamily="18" charset="0"/>
                <a:cs typeface="Times New Roman" panose="02020603050405020304" pitchFamily="18" charset="0"/>
              </a:rPr>
              <a:t>nline</a:t>
            </a:r>
            <a:r>
              <a:rPr lang="cs-CZ" sz="1600" b="0" strike="noStrike" spc="-1" dirty="0" smtClean="0">
                <a:solidFill>
                  <a:schemeClr val="dk1"/>
                </a:solidFill>
                <a:latin typeface="Times New Roman" panose="02020603050405020304" pitchFamily="18" charset="0"/>
                <a:cs typeface="Times New Roman" panose="02020603050405020304" pitchFamily="18" charset="0"/>
              </a:rPr>
              <a:t>:</a:t>
            </a:r>
            <a:r>
              <a:rPr lang="en-CA" sz="1600" b="0" strike="noStrike" spc="-1" dirty="0" smtClean="0">
                <a:solidFill>
                  <a:schemeClr val="dk1"/>
                </a:solidFill>
                <a:latin typeface="Times New Roman" panose="02020603050405020304" pitchFamily="18" charset="0"/>
                <a:cs typeface="Times New Roman" panose="02020603050405020304" pitchFamily="18" charset="0"/>
              </a:rPr>
              <a:t> </a:t>
            </a:r>
            <a:r>
              <a:rPr lang="en-CA" sz="1600" b="0" u="sng" strike="noStrike" spc="-1" dirty="0">
                <a:solidFill>
                  <a:srgbClr val="FF0000"/>
                </a:solidFill>
                <a:uFillTx/>
                <a:latin typeface="Times New Roman" panose="02020603050405020304" pitchFamily="18" charset="0"/>
                <a:cs typeface="Times New Roman" panose="02020603050405020304" pitchFamily="18" charset="0"/>
                <a:hlinkClick r:id="rId5"/>
              </a:rPr>
              <a:t>http://</a:t>
            </a:r>
            <a:r>
              <a:rPr lang="en-CA" sz="1600" b="0" u="sng" strike="noStrike" spc="-1" dirty="0" smtClean="0">
                <a:solidFill>
                  <a:srgbClr val="FF0000"/>
                </a:solidFill>
                <a:uFillTx/>
                <a:latin typeface="Times New Roman" panose="02020603050405020304" pitchFamily="18" charset="0"/>
                <a:cs typeface="Times New Roman" panose="02020603050405020304" pitchFamily="18" charset="0"/>
                <a:hlinkClick r:id="rId5"/>
              </a:rPr>
              <a:t>www.macworld.com/article/158155/2011/02/linkedin_china.html</a:t>
            </a:r>
            <a:r>
              <a:rPr lang="cs-CZ" sz="1600" b="0" strike="noStrike" spc="-1" dirty="0" smtClean="0">
                <a:latin typeface="Times New Roman" panose="02020603050405020304" pitchFamily="18" charset="0"/>
                <a:cs typeface="Times New Roman" panose="02020603050405020304" pitchFamily="18" charset="0"/>
              </a:rPr>
              <a:t>, </a:t>
            </a:r>
            <a:r>
              <a:rPr lang="en-CA" sz="1600" spc="-1" dirty="0" smtClean="0">
                <a:solidFill>
                  <a:schemeClr val="dk1"/>
                </a:solidFill>
                <a:latin typeface="Times New Roman" panose="02020603050405020304" pitchFamily="18" charset="0"/>
                <a:cs typeface="Times New Roman" panose="02020603050405020304" pitchFamily="18" charset="0"/>
              </a:rPr>
              <a:t>cit</a:t>
            </a:r>
            <a:r>
              <a:rPr lang="en-CA" sz="1600" spc="-1" dirty="0">
                <a:solidFill>
                  <a:schemeClr val="dk1"/>
                </a:solidFill>
                <a:latin typeface="Times New Roman" panose="02020603050405020304" pitchFamily="18" charset="0"/>
                <a:cs typeface="Times New Roman" panose="02020603050405020304" pitchFamily="18" charset="0"/>
              </a:rPr>
              <a:t>. </a:t>
            </a:r>
            <a:r>
              <a:rPr lang="cs-CZ" sz="1600" spc="-1" dirty="0" smtClean="0">
                <a:solidFill>
                  <a:schemeClr val="dk1"/>
                </a:solidFill>
                <a:latin typeface="Times New Roman" panose="02020603050405020304" pitchFamily="18" charset="0"/>
                <a:cs typeface="Times New Roman" panose="02020603050405020304" pitchFamily="18" charset="0"/>
              </a:rPr>
              <a:t>11. května 2011</a:t>
            </a:r>
            <a:r>
              <a:rPr lang="en-CA" sz="1600" spc="-1" dirty="0" smtClean="0">
                <a:solidFill>
                  <a:schemeClr val="dk1"/>
                </a:solidFill>
                <a:latin typeface="Times New Roman" panose="02020603050405020304" pitchFamily="18" charset="0"/>
                <a:cs typeface="Times New Roman" panose="02020603050405020304" pitchFamily="18" charset="0"/>
              </a:rPr>
              <a:t>]</a:t>
            </a:r>
            <a:endParaRPr lang="cs-CZ" sz="1600" b="0" strike="noStrike" spc="-1" dirty="0">
              <a:solidFill>
                <a:srgbClr val="FF0000"/>
              </a:solidFill>
              <a:latin typeface="Times New Roman" panose="02020603050405020304" pitchFamily="18" charset="0"/>
              <a:cs typeface="Times New Roman" panose="02020603050405020304" pitchFamily="18" charset="0"/>
            </a:endParaRPr>
          </a:p>
        </p:txBody>
      </p:sp>
      <p:sp>
        <p:nvSpPr>
          <p:cNvPr id="350" name="TextovéPole 18"/>
          <p:cNvSpPr/>
          <p:nvPr/>
        </p:nvSpPr>
        <p:spPr>
          <a:xfrm>
            <a:off x="483840" y="5405760"/>
            <a:ext cx="2108952"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CA" sz="1600" b="1" strike="noStrike" spc="-1" dirty="0">
                <a:solidFill>
                  <a:schemeClr val="accent5"/>
                </a:solidFill>
                <a:latin typeface="Times New Roman" panose="02020603050405020304" pitchFamily="18" charset="0"/>
                <a:cs typeface="Times New Roman" panose="02020603050405020304" pitchFamily="18" charset="0"/>
              </a:rPr>
              <a:t>(e-)</a:t>
            </a:r>
            <a:r>
              <a:rPr lang="en-CA" sz="1600" b="1" strike="noStrike" spc="-1" dirty="0" err="1">
                <a:solidFill>
                  <a:schemeClr val="dk1"/>
                </a:solidFill>
                <a:latin typeface="Times New Roman" panose="02020603050405020304" pitchFamily="18" charset="0"/>
                <a:cs typeface="Times New Roman" panose="02020603050405020304" pitchFamily="18" charset="0"/>
              </a:rPr>
              <a:t>článek</a:t>
            </a:r>
            <a:r>
              <a:rPr lang="en-CA" sz="1600" b="1" strike="noStrike" spc="-1" dirty="0">
                <a:solidFill>
                  <a:schemeClr val="dk1"/>
                </a:solidFill>
                <a:latin typeface="Times New Roman" panose="02020603050405020304" pitchFamily="18" charset="0"/>
                <a:cs typeface="Times New Roman" panose="02020603050405020304" pitchFamily="18" charset="0"/>
              </a:rPr>
              <a:t> v </a:t>
            </a:r>
            <a:r>
              <a:rPr lang="en-CA" sz="1600" b="1" strike="noStrike" spc="-1" dirty="0" err="1">
                <a:solidFill>
                  <a:schemeClr val="dk1"/>
                </a:solidFill>
                <a:latin typeface="Times New Roman" panose="02020603050405020304" pitchFamily="18" charset="0"/>
                <a:cs typeface="Times New Roman" panose="02020603050405020304" pitchFamily="18" charset="0"/>
              </a:rPr>
              <a:t>periodiku</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51" name="TextovéPole 19"/>
          <p:cNvSpPr/>
          <p:nvPr/>
        </p:nvSpPr>
        <p:spPr>
          <a:xfrm>
            <a:off x="471600" y="5709960"/>
            <a:ext cx="11553118" cy="583321"/>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cs-CZ" sz="1600" b="0" strike="noStrike" spc="-1" dirty="0" smtClean="0">
                <a:solidFill>
                  <a:schemeClr val="dk1"/>
                </a:solidFill>
                <a:latin typeface="Times New Roman" panose="02020603050405020304" pitchFamily="18" charset="0"/>
                <a:cs typeface="Times New Roman" panose="02020603050405020304" pitchFamily="18" charset="0"/>
              </a:rPr>
              <a:t>Mareš</a:t>
            </a:r>
            <a:r>
              <a:rPr lang="en-CA" sz="1600" b="0" strike="noStrike" spc="-1" dirty="0" smtClean="0">
                <a:solidFill>
                  <a:schemeClr val="dk1"/>
                </a:solidFill>
                <a:latin typeface="Times New Roman" panose="02020603050405020304" pitchFamily="18" charset="0"/>
                <a:cs typeface="Times New Roman" panose="02020603050405020304" pitchFamily="18" charset="0"/>
              </a:rPr>
              <a:t>, Jiří </a:t>
            </a:r>
            <a:r>
              <a:rPr lang="cs-CZ" sz="1600" b="0" strike="noStrike" spc="-1" dirty="0" smtClean="0">
                <a:solidFill>
                  <a:schemeClr val="dk1"/>
                </a:solidFill>
                <a:latin typeface="Times New Roman" panose="02020603050405020304" pitchFamily="18" charset="0"/>
                <a:cs typeface="Times New Roman" panose="02020603050405020304" pitchFamily="18" charset="0"/>
              </a:rPr>
              <a:t>(</a:t>
            </a:r>
            <a:r>
              <a:rPr lang="en-CA" sz="1600" b="0" strike="noStrike" spc="-1" dirty="0" smtClean="0">
                <a:solidFill>
                  <a:schemeClr val="dk1"/>
                </a:solidFill>
                <a:latin typeface="Times New Roman" panose="02020603050405020304" pitchFamily="18" charset="0"/>
                <a:cs typeface="Times New Roman" panose="02020603050405020304" pitchFamily="18" charset="0"/>
              </a:rPr>
              <a:t>2018</a:t>
            </a:r>
            <a:r>
              <a:rPr lang="cs-CZ" sz="1600" b="0" strike="noStrike" spc="-1" dirty="0" smtClean="0">
                <a:solidFill>
                  <a:schemeClr val="dk1"/>
                </a:solidFill>
                <a:latin typeface="Times New Roman" panose="02020603050405020304" pitchFamily="18" charset="0"/>
                <a:cs typeface="Times New Roman" panose="02020603050405020304" pitchFamily="18" charset="0"/>
              </a:rPr>
              <a:t>):</a:t>
            </a:r>
            <a:r>
              <a:rPr lang="en-CA" sz="1600" b="0" strike="noStrike" spc="-1" dirty="0" smtClean="0">
                <a:solidFill>
                  <a:schemeClr val="dk1"/>
                </a:solidFill>
                <a:latin typeface="Times New Roman" panose="02020603050405020304" pitchFamily="18" charset="0"/>
                <a:cs typeface="Times New Roman" panose="02020603050405020304" pitchFamily="18" charset="0"/>
              </a:rPr>
              <a:t> </a:t>
            </a:r>
            <a:r>
              <a:rPr lang="en-CA" sz="1600" b="0" strike="noStrike" spc="-1" dirty="0" err="1">
                <a:solidFill>
                  <a:schemeClr val="dk1"/>
                </a:solidFill>
                <a:latin typeface="Times New Roman" panose="02020603050405020304" pitchFamily="18" charset="0"/>
                <a:cs typeface="Times New Roman" panose="02020603050405020304" pitchFamily="18" charset="0"/>
              </a:rPr>
              <a:t>Odpor</a:t>
            </a:r>
            <a:r>
              <a:rPr lang="en-CA" sz="1600" b="0" strike="noStrike" spc="-1" dirty="0">
                <a:solidFill>
                  <a:schemeClr val="dk1"/>
                </a:solidFill>
                <a:latin typeface="Times New Roman" panose="02020603050405020304" pitchFamily="18" charset="0"/>
                <a:cs typeface="Times New Roman" panose="02020603050405020304" pitchFamily="18" charset="0"/>
              </a:rPr>
              <a:t> </a:t>
            </a:r>
            <a:r>
              <a:rPr lang="en-CA" sz="1600" b="0" strike="noStrike" spc="-1" dirty="0" err="1">
                <a:solidFill>
                  <a:schemeClr val="dk1"/>
                </a:solidFill>
                <a:latin typeface="Times New Roman" panose="02020603050405020304" pitchFamily="18" charset="0"/>
                <a:cs typeface="Times New Roman" panose="02020603050405020304" pitchFamily="18" charset="0"/>
              </a:rPr>
              <a:t>učitelů</a:t>
            </a:r>
            <a:r>
              <a:rPr lang="en-CA" sz="1600" b="0" strike="noStrike" spc="-1" dirty="0">
                <a:solidFill>
                  <a:schemeClr val="dk1"/>
                </a:solidFill>
                <a:latin typeface="Times New Roman" panose="02020603050405020304" pitchFamily="18" charset="0"/>
                <a:cs typeface="Times New Roman" panose="02020603050405020304" pitchFamily="18" charset="0"/>
              </a:rPr>
              <a:t> </a:t>
            </a:r>
            <a:r>
              <a:rPr lang="en-CA" sz="1600" b="0" strike="noStrike" spc="-1" dirty="0" err="1">
                <a:solidFill>
                  <a:schemeClr val="dk1"/>
                </a:solidFill>
                <a:latin typeface="Times New Roman" panose="02020603050405020304" pitchFamily="18" charset="0"/>
                <a:cs typeface="Times New Roman" panose="02020603050405020304" pitchFamily="18" charset="0"/>
              </a:rPr>
              <a:t>vůči</a:t>
            </a:r>
            <a:r>
              <a:rPr lang="en-CA" sz="1600" b="0" strike="noStrike" spc="-1" dirty="0">
                <a:solidFill>
                  <a:schemeClr val="dk1"/>
                </a:solidFill>
                <a:latin typeface="Times New Roman" panose="02020603050405020304" pitchFamily="18" charset="0"/>
                <a:cs typeface="Times New Roman" panose="02020603050405020304" pitchFamily="18" charset="0"/>
              </a:rPr>
              <a:t> </a:t>
            </a:r>
            <a:r>
              <a:rPr lang="en-CA" sz="1600" b="0" strike="noStrike" spc="-1" dirty="0" err="1">
                <a:solidFill>
                  <a:schemeClr val="dk1"/>
                </a:solidFill>
                <a:latin typeface="Times New Roman" panose="02020603050405020304" pitchFamily="18" charset="0"/>
                <a:cs typeface="Times New Roman" panose="02020603050405020304" pitchFamily="18" charset="0"/>
              </a:rPr>
              <a:t>změnám</a:t>
            </a:r>
            <a:r>
              <a:rPr lang="en-CA" sz="1600" b="0" strike="noStrike" spc="-1" dirty="0">
                <a:solidFill>
                  <a:schemeClr val="dk1"/>
                </a:solidFill>
                <a:latin typeface="Times New Roman" panose="02020603050405020304" pitchFamily="18" charset="0"/>
                <a:cs typeface="Times New Roman" panose="02020603050405020304" pitchFamily="18" charset="0"/>
              </a:rPr>
              <a:t> </a:t>
            </a:r>
            <a:r>
              <a:rPr lang="en-CA" sz="1600" b="0" strike="noStrike" spc="-1" dirty="0" err="1">
                <a:solidFill>
                  <a:schemeClr val="dk1"/>
                </a:solidFill>
                <a:latin typeface="Times New Roman" panose="02020603050405020304" pitchFamily="18" charset="0"/>
                <a:cs typeface="Times New Roman" panose="02020603050405020304" pitchFamily="18" charset="0"/>
              </a:rPr>
              <a:t>ve</a:t>
            </a:r>
            <a:r>
              <a:rPr lang="en-CA" sz="1600" b="0" strike="noStrike" spc="-1" dirty="0">
                <a:solidFill>
                  <a:schemeClr val="dk1"/>
                </a:solidFill>
                <a:latin typeface="Times New Roman" panose="02020603050405020304" pitchFamily="18" charset="0"/>
                <a:cs typeface="Times New Roman" panose="02020603050405020304" pitchFamily="18" charset="0"/>
              </a:rPr>
              <a:t> </a:t>
            </a:r>
            <a:r>
              <a:rPr lang="en-CA" sz="1600" b="0" strike="noStrike" spc="-1" dirty="0" err="1">
                <a:solidFill>
                  <a:schemeClr val="dk1"/>
                </a:solidFill>
                <a:latin typeface="Times New Roman" panose="02020603050405020304" pitchFamily="18" charset="0"/>
                <a:cs typeface="Times New Roman" panose="02020603050405020304" pitchFamily="18" charset="0"/>
              </a:rPr>
              <a:t>škole</a:t>
            </a:r>
            <a:r>
              <a:rPr lang="en-CA" sz="1600" b="0" strike="noStrike" spc="-1" dirty="0">
                <a:solidFill>
                  <a:schemeClr val="dk1"/>
                </a:solidFill>
                <a:latin typeface="Times New Roman" panose="02020603050405020304" pitchFamily="18" charset="0"/>
                <a:cs typeface="Times New Roman" panose="02020603050405020304" pitchFamily="18" charset="0"/>
              </a:rPr>
              <a:t> a </a:t>
            </a:r>
            <a:r>
              <a:rPr lang="en-CA" sz="1600" b="0" strike="noStrike" spc="-1" dirty="0" err="1">
                <a:solidFill>
                  <a:schemeClr val="dk1"/>
                </a:solidFill>
                <a:latin typeface="Times New Roman" panose="02020603050405020304" pitchFamily="18" charset="0"/>
                <a:cs typeface="Times New Roman" panose="02020603050405020304" pitchFamily="18" charset="0"/>
              </a:rPr>
              <a:t>ve</a:t>
            </a:r>
            <a:r>
              <a:rPr lang="en-CA" sz="1600" b="0" strike="noStrike" spc="-1" dirty="0">
                <a:solidFill>
                  <a:schemeClr val="dk1"/>
                </a:solidFill>
                <a:latin typeface="Times New Roman" panose="02020603050405020304" pitchFamily="18" charset="0"/>
                <a:cs typeface="Times New Roman" panose="02020603050405020304" pitchFamily="18" charset="0"/>
              </a:rPr>
              <a:t> </a:t>
            </a:r>
            <a:r>
              <a:rPr lang="en-CA" sz="1600" b="0" strike="noStrike" spc="-1" dirty="0" err="1">
                <a:solidFill>
                  <a:schemeClr val="dk1"/>
                </a:solidFill>
                <a:latin typeface="Times New Roman" panose="02020603050405020304" pitchFamily="18" charset="0"/>
                <a:cs typeface="Times New Roman" panose="02020603050405020304" pitchFamily="18" charset="0"/>
              </a:rPr>
              <a:t>školství</a:t>
            </a:r>
            <a:r>
              <a:rPr lang="en-CA" sz="1600" b="0" strike="noStrike" spc="-1" dirty="0" smtClean="0">
                <a:solidFill>
                  <a:schemeClr val="dk1"/>
                </a:solidFill>
                <a:latin typeface="Times New Roman" panose="02020603050405020304" pitchFamily="18" charset="0"/>
                <a:cs typeface="Times New Roman" panose="02020603050405020304" pitchFamily="18" charset="0"/>
              </a:rPr>
              <a:t>.</a:t>
            </a:r>
            <a:r>
              <a:rPr lang="cs-CZ" sz="1600" b="0" strike="noStrike" spc="-1" dirty="0" smtClean="0">
                <a:solidFill>
                  <a:schemeClr val="dk1"/>
                </a:solidFill>
                <a:latin typeface="Times New Roman" panose="02020603050405020304" pitchFamily="18" charset="0"/>
                <a:cs typeface="Times New Roman" panose="02020603050405020304" pitchFamily="18" charset="0"/>
              </a:rPr>
              <a:t> In:</a:t>
            </a:r>
            <a:r>
              <a:rPr lang="en-CA" sz="1600" b="0" strike="noStrike" spc="-1" dirty="0" smtClean="0">
                <a:solidFill>
                  <a:schemeClr val="dk1"/>
                </a:solidFill>
                <a:latin typeface="Times New Roman" panose="02020603050405020304" pitchFamily="18" charset="0"/>
                <a:cs typeface="Times New Roman" panose="02020603050405020304" pitchFamily="18" charset="0"/>
              </a:rPr>
              <a:t> </a:t>
            </a:r>
            <a:r>
              <a:rPr lang="en-CA" sz="1600" b="0" strike="noStrike" spc="-1" dirty="0" err="1" smtClean="0">
                <a:solidFill>
                  <a:schemeClr val="dk1"/>
                </a:solidFill>
                <a:latin typeface="Times New Roman" panose="02020603050405020304" pitchFamily="18" charset="0"/>
                <a:cs typeface="Times New Roman" panose="02020603050405020304" pitchFamily="18" charset="0"/>
              </a:rPr>
              <a:t>Pedagogika</a:t>
            </a:r>
            <a:r>
              <a:rPr lang="cs-CZ" sz="1600" b="0" strike="noStrike" spc="-1" dirty="0" smtClean="0">
                <a:solidFill>
                  <a:schemeClr val="dk1"/>
                </a:solidFill>
                <a:latin typeface="Times New Roman" panose="02020603050405020304" pitchFamily="18" charset="0"/>
                <a:cs typeface="Times New Roman" panose="02020603050405020304" pitchFamily="18" charset="0"/>
              </a:rPr>
              <a:t>, 68.2: </a:t>
            </a:r>
            <a:r>
              <a:rPr lang="en-CA" sz="1600" spc="-1" dirty="0" smtClean="0">
                <a:solidFill>
                  <a:schemeClr val="dk1"/>
                </a:solidFill>
                <a:latin typeface="Times New Roman" panose="02020603050405020304" pitchFamily="18" charset="0"/>
                <a:cs typeface="Times New Roman" panose="02020603050405020304" pitchFamily="18" charset="0"/>
              </a:rPr>
              <a:t>173-200</a:t>
            </a:r>
            <a:r>
              <a:rPr lang="cs-CZ" sz="1600" spc="-1" dirty="0" smtClean="0">
                <a:solidFill>
                  <a:schemeClr val="dk1"/>
                </a:solidFill>
                <a:latin typeface="Times New Roman" panose="02020603050405020304" pitchFamily="18" charset="0"/>
                <a:cs typeface="Times New Roman" panose="02020603050405020304" pitchFamily="18" charset="0"/>
              </a:rPr>
              <a:t>.</a:t>
            </a:r>
            <a:r>
              <a:rPr lang="en-CA" sz="1600" b="0" i="1" strike="noStrike" spc="-1" dirty="0" smtClean="0">
                <a:solidFill>
                  <a:schemeClr val="dk1"/>
                </a:solidFill>
                <a:latin typeface="Times New Roman" panose="02020603050405020304" pitchFamily="18" charset="0"/>
                <a:cs typeface="Times New Roman" panose="02020603050405020304" pitchFamily="18" charset="0"/>
              </a:rPr>
              <a:t> </a:t>
            </a:r>
            <a:r>
              <a:rPr lang="en-CA" sz="1600" b="0" strike="noStrike" spc="-1" dirty="0" smtClean="0">
                <a:solidFill>
                  <a:schemeClr val="accent5"/>
                </a:solidFill>
                <a:latin typeface="Times New Roman" panose="02020603050405020304" pitchFamily="18" charset="0"/>
                <a:cs typeface="Times New Roman" panose="02020603050405020304" pitchFamily="18" charset="0"/>
              </a:rPr>
              <a:t>[</a:t>
            </a:r>
            <a:r>
              <a:rPr lang="cs-CZ" sz="1600" b="0" strike="noStrike" spc="-1" dirty="0" smtClean="0">
                <a:solidFill>
                  <a:schemeClr val="accent5"/>
                </a:solidFill>
                <a:latin typeface="Times New Roman" panose="02020603050405020304" pitchFamily="18" charset="0"/>
                <a:cs typeface="Times New Roman" panose="02020603050405020304" pitchFamily="18" charset="0"/>
              </a:rPr>
              <a:t>O</a:t>
            </a:r>
            <a:r>
              <a:rPr lang="en-CA" sz="1600" b="0" strike="noStrike" spc="-1" dirty="0" err="1" smtClean="0">
                <a:solidFill>
                  <a:schemeClr val="accent5"/>
                </a:solidFill>
                <a:latin typeface="Times New Roman" panose="02020603050405020304" pitchFamily="18" charset="0"/>
                <a:cs typeface="Times New Roman" panose="02020603050405020304" pitchFamily="18" charset="0"/>
              </a:rPr>
              <a:t>nline</a:t>
            </a:r>
            <a:r>
              <a:rPr lang="en-CA" sz="1600" b="0" strike="noStrike" spc="-1" dirty="0" smtClean="0">
                <a:solidFill>
                  <a:schemeClr val="accent5"/>
                </a:solidFill>
                <a:latin typeface="Times New Roman" panose="02020603050405020304" pitchFamily="18" charset="0"/>
                <a:cs typeface="Times New Roman" panose="02020603050405020304" pitchFamily="18" charset="0"/>
              </a:rPr>
              <a:t>: </a:t>
            </a:r>
            <a:r>
              <a:rPr lang="en-CA" sz="1600" b="0" u="sng" strike="noStrike" spc="-1" dirty="0">
                <a:solidFill>
                  <a:schemeClr val="accent5"/>
                </a:solidFill>
                <a:uFillTx/>
                <a:latin typeface="Times New Roman" panose="02020603050405020304" pitchFamily="18" charset="0"/>
                <a:cs typeface="Times New Roman" panose="02020603050405020304" pitchFamily="18" charset="0"/>
                <a:hlinkClick r:id="rId6"/>
              </a:rPr>
              <a:t>https://</a:t>
            </a:r>
            <a:r>
              <a:rPr lang="en-CA" sz="1600" b="0" u="sng" strike="noStrike" spc="-1" dirty="0" smtClean="0">
                <a:solidFill>
                  <a:schemeClr val="accent5"/>
                </a:solidFill>
                <a:uFillTx/>
                <a:latin typeface="Times New Roman" panose="02020603050405020304" pitchFamily="18" charset="0"/>
                <a:cs typeface="Times New Roman" panose="02020603050405020304" pitchFamily="18" charset="0"/>
                <a:hlinkClick r:id="rId6"/>
              </a:rPr>
              <a:t>doi.org/10.14712/23362189.2018.1090</a:t>
            </a:r>
            <a:r>
              <a:rPr lang="cs-CZ" sz="1600" b="0" u="sng" strike="noStrike" spc="-1" dirty="0" smtClean="0">
                <a:solidFill>
                  <a:schemeClr val="accent5"/>
                </a:solidFill>
                <a:uFillTx/>
                <a:latin typeface="Times New Roman" panose="02020603050405020304" pitchFamily="18" charset="0"/>
                <a:cs typeface="Times New Roman" panose="02020603050405020304" pitchFamily="18" charset="0"/>
              </a:rPr>
              <a:t>, </a:t>
            </a:r>
            <a:r>
              <a:rPr lang="en-CA" sz="1600" spc="-1" dirty="0">
                <a:solidFill>
                  <a:schemeClr val="accent5"/>
                </a:solidFill>
                <a:latin typeface="Times New Roman" panose="02020603050405020304" pitchFamily="18" charset="0"/>
                <a:cs typeface="Times New Roman" panose="02020603050405020304" pitchFamily="18" charset="0"/>
              </a:rPr>
              <a:t>cit. </a:t>
            </a:r>
            <a:r>
              <a:rPr lang="cs-CZ" sz="1600" spc="-1" dirty="0" smtClean="0">
                <a:solidFill>
                  <a:schemeClr val="accent5"/>
                </a:solidFill>
                <a:latin typeface="Times New Roman" panose="02020603050405020304" pitchFamily="18" charset="0"/>
                <a:cs typeface="Times New Roman" panose="02020603050405020304" pitchFamily="18" charset="0"/>
              </a:rPr>
              <a:t>6. září </a:t>
            </a:r>
            <a:r>
              <a:rPr lang="en-CA" sz="1600" spc="-1" dirty="0" smtClean="0">
                <a:solidFill>
                  <a:schemeClr val="accent5"/>
                </a:solidFill>
                <a:latin typeface="Times New Roman" panose="02020603050405020304" pitchFamily="18" charset="0"/>
                <a:cs typeface="Times New Roman" panose="02020603050405020304" pitchFamily="18" charset="0"/>
              </a:rPr>
              <a:t>2023]</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Obdélník 11"/>
          <p:cNvSpPr/>
          <p:nvPr/>
        </p:nvSpPr>
        <p:spPr>
          <a:xfrm>
            <a:off x="266039" y="1065240"/>
            <a:ext cx="11478285" cy="492297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spcBef>
                <a:spcPts val="601"/>
              </a:spcBef>
              <a:spcAft>
                <a:spcPts val="601"/>
              </a:spcAft>
            </a:pP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a:spcBef>
                <a:spcPts val="601"/>
              </a:spcBef>
              <a:spcAft>
                <a:spcPts val="601"/>
              </a:spcAft>
            </a:pPr>
            <a:r>
              <a:rPr lang="cs-CZ" sz="1600" b="0" strike="noStrike" spc="-1" dirty="0" err="1" smtClean="0">
                <a:solidFill>
                  <a:schemeClr val="dk1"/>
                </a:solidFill>
                <a:latin typeface="Times New Roman" panose="02020603050405020304" pitchFamily="18" charset="0"/>
                <a:cs typeface="Times New Roman" panose="02020603050405020304" pitchFamily="18" charset="0"/>
              </a:rPr>
              <a:t>Podstawski</a:t>
            </a:r>
            <a:r>
              <a:rPr lang="cs-CZ" sz="1600" b="0" strike="noStrike" spc="-1" dirty="0" smtClean="0">
                <a:solidFill>
                  <a:schemeClr val="dk1"/>
                </a:solidFill>
                <a:latin typeface="Times New Roman" panose="02020603050405020304" pitchFamily="18" charset="0"/>
                <a:cs typeface="Times New Roman" panose="02020603050405020304" pitchFamily="18" charset="0"/>
              </a:rPr>
              <a:t>, </a:t>
            </a:r>
            <a:r>
              <a:rPr lang="cs-CZ" sz="1600" b="0" strike="noStrike" spc="-1" dirty="0">
                <a:solidFill>
                  <a:schemeClr val="dk1"/>
                </a:solidFill>
                <a:latin typeface="Times New Roman" panose="02020603050405020304" pitchFamily="18" charset="0"/>
                <a:cs typeface="Times New Roman" panose="02020603050405020304" pitchFamily="18" charset="0"/>
              </a:rPr>
              <a:t>Robert, et al</a:t>
            </a:r>
            <a:r>
              <a:rPr lang="cs-CZ" sz="1600" b="0" strike="noStrike" spc="-1" dirty="0" smtClean="0">
                <a:solidFill>
                  <a:schemeClr val="dk1"/>
                </a:solidFill>
                <a:latin typeface="Times New Roman" panose="02020603050405020304" pitchFamily="18" charset="0"/>
                <a:cs typeface="Times New Roman" panose="02020603050405020304" pitchFamily="18" charset="0"/>
              </a:rPr>
              <a:t>. (2016): </a:t>
            </a:r>
            <a:r>
              <a:rPr lang="en-CA" sz="1600" b="0" strike="noStrike" spc="-1" dirty="0">
                <a:solidFill>
                  <a:schemeClr val="dk1"/>
                </a:solidFill>
                <a:latin typeface="Times New Roman" panose="02020603050405020304" pitchFamily="18" charset="0"/>
                <a:cs typeface="Times New Roman" panose="02020603050405020304" pitchFamily="18" charset="0"/>
              </a:rPr>
              <a:t>Sauna-induced body mass loss in physically inactive young women and men</a:t>
            </a:r>
            <a:r>
              <a:rPr lang="cs-CZ" sz="1600" b="0" strike="noStrike" spc="-1" dirty="0" smtClean="0">
                <a:solidFill>
                  <a:schemeClr val="dk1"/>
                </a:solidFill>
                <a:latin typeface="Times New Roman" panose="02020603050405020304" pitchFamily="18" charset="0"/>
                <a:cs typeface="Times New Roman" panose="02020603050405020304" pitchFamily="18" charset="0"/>
              </a:rPr>
              <a:t>. In: </a:t>
            </a:r>
            <a:r>
              <a:rPr lang="en-CA" sz="1600" b="0" strike="noStrike" spc="-1" dirty="0">
                <a:solidFill>
                  <a:schemeClr val="dk1"/>
                </a:solidFill>
                <a:latin typeface="Times New Roman" panose="02020603050405020304" pitchFamily="18" charset="0"/>
                <a:cs typeface="Times New Roman" panose="02020603050405020304" pitchFamily="18" charset="0"/>
              </a:rPr>
              <a:t>Biomedical Human </a:t>
            </a:r>
            <a:r>
              <a:rPr lang="en-CA" sz="1600" b="0" strike="noStrike" spc="-1" dirty="0" smtClean="0">
                <a:solidFill>
                  <a:schemeClr val="dk1"/>
                </a:solidFill>
                <a:latin typeface="Times New Roman" panose="02020603050405020304" pitchFamily="18" charset="0"/>
                <a:cs typeface="Times New Roman" panose="02020603050405020304" pitchFamily="18" charset="0"/>
              </a:rPr>
              <a:t>Kinetics</a:t>
            </a:r>
            <a:r>
              <a:rPr lang="cs-CZ" sz="1600" b="0" strike="noStrike" spc="-1" dirty="0" smtClean="0">
                <a:solidFill>
                  <a:schemeClr val="dk1"/>
                </a:solidFill>
                <a:latin typeface="Times New Roman" panose="02020603050405020304" pitchFamily="18" charset="0"/>
                <a:cs typeface="Times New Roman" panose="02020603050405020304" pitchFamily="18" charset="0"/>
              </a:rPr>
              <a:t>, 8.1</a:t>
            </a:r>
            <a:r>
              <a:rPr lang="cs-CZ" sz="1600" spc="-1" dirty="0">
                <a:solidFill>
                  <a:schemeClr val="dk1"/>
                </a:solidFill>
                <a:latin typeface="Times New Roman" panose="02020603050405020304" pitchFamily="18" charset="0"/>
                <a:cs typeface="Times New Roman" panose="02020603050405020304" pitchFamily="18" charset="0"/>
              </a:rPr>
              <a:t>: </a:t>
            </a:r>
            <a:r>
              <a:rPr lang="cs-CZ" sz="1600" spc="-1" dirty="0" smtClean="0">
                <a:solidFill>
                  <a:schemeClr val="dk1"/>
                </a:solidFill>
                <a:latin typeface="Times New Roman" panose="02020603050405020304" pitchFamily="18" charset="0"/>
                <a:cs typeface="Times New Roman" panose="02020603050405020304" pitchFamily="18" charset="0"/>
              </a:rPr>
              <a:t>1-9.</a:t>
            </a:r>
            <a:r>
              <a:rPr lang="cs-CZ" sz="1600" b="0" i="1" strike="noStrike" spc="-1" dirty="0" smtClean="0">
                <a:solidFill>
                  <a:schemeClr val="dk1"/>
                </a:solidFill>
                <a:latin typeface="Times New Roman" panose="02020603050405020304" pitchFamily="18" charset="0"/>
                <a:cs typeface="Times New Roman" panose="02020603050405020304" pitchFamily="18" charset="0"/>
              </a:rPr>
              <a:t> </a:t>
            </a:r>
            <a:r>
              <a:rPr lang="cs-CZ" sz="1600" b="0" strike="noStrike" spc="-1" dirty="0" smtClean="0">
                <a:solidFill>
                  <a:schemeClr val="dk1"/>
                </a:solidFill>
                <a:latin typeface="Times New Roman" panose="02020603050405020304" pitchFamily="18" charset="0"/>
                <a:cs typeface="Times New Roman" panose="02020603050405020304" pitchFamily="18" charset="0"/>
              </a:rPr>
              <a:t>[Online:</a:t>
            </a:r>
            <a:r>
              <a:rPr lang="cs-CZ" sz="1600" b="0" strike="noStrike" spc="-1" dirty="0">
                <a:solidFill>
                  <a:schemeClr val="dk1"/>
                </a:solidFill>
                <a:latin typeface="Times New Roman" panose="02020603050405020304" pitchFamily="18" charset="0"/>
                <a:cs typeface="Times New Roman" panose="02020603050405020304" pitchFamily="18" charset="0"/>
              </a:rPr>
              <a:t> </a:t>
            </a:r>
            <a:r>
              <a:rPr lang="cs-CZ" sz="1600" b="0" u="sng" strike="noStrike" spc="-1" dirty="0">
                <a:solidFill>
                  <a:schemeClr val="dk1"/>
                </a:solidFill>
                <a:uFillTx/>
                <a:latin typeface="Times New Roman" panose="02020603050405020304" pitchFamily="18" charset="0"/>
                <a:cs typeface="Times New Roman" panose="02020603050405020304" pitchFamily="18" charset="0"/>
                <a:hlinkClick r:id="rId3"/>
              </a:rPr>
              <a:t>https://</a:t>
            </a:r>
            <a:r>
              <a:rPr lang="cs-CZ" sz="1600" b="0" u="sng" strike="noStrike" spc="-1" dirty="0" smtClean="0">
                <a:solidFill>
                  <a:schemeClr val="dk1"/>
                </a:solidFill>
                <a:uFillTx/>
                <a:latin typeface="Times New Roman" panose="02020603050405020304" pitchFamily="18" charset="0"/>
                <a:cs typeface="Times New Roman" panose="02020603050405020304" pitchFamily="18" charset="0"/>
                <a:hlinkClick r:id="rId3"/>
              </a:rPr>
              <a:t>doi.org/10.1515/bhk-2016-0001, </a:t>
            </a:r>
            <a:r>
              <a:rPr lang="cs-CZ" sz="1600" spc="-1" dirty="0">
                <a:solidFill>
                  <a:schemeClr val="dk1"/>
                </a:solidFill>
                <a:latin typeface="Times New Roman" panose="02020603050405020304" pitchFamily="18" charset="0"/>
                <a:cs typeface="Times New Roman" panose="02020603050405020304" pitchFamily="18" charset="0"/>
              </a:rPr>
              <a:t>cit. </a:t>
            </a:r>
            <a:r>
              <a:rPr lang="cs-CZ" sz="1600" spc="-1" dirty="0" smtClean="0">
                <a:solidFill>
                  <a:schemeClr val="dk1"/>
                </a:solidFill>
                <a:latin typeface="Times New Roman" panose="02020603050405020304" pitchFamily="18" charset="0"/>
                <a:cs typeface="Times New Roman" panose="02020603050405020304" pitchFamily="18" charset="0"/>
              </a:rPr>
              <a:t>12. září 2023]</a:t>
            </a:r>
            <a:r>
              <a:rPr lang="cs-CZ" sz="1600" b="0" u="sng" strike="noStrike" spc="-1" dirty="0" smtClean="0">
                <a:solidFill>
                  <a:schemeClr val="dk1"/>
                </a:solidFill>
                <a:uFillTx/>
                <a:latin typeface="Times New Roman" panose="02020603050405020304" pitchFamily="18" charset="0"/>
                <a:cs typeface="Times New Roman" panose="02020603050405020304" pitchFamily="18" charset="0"/>
              </a:rPr>
              <a:t> </a:t>
            </a: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spcBef>
                <a:spcPts val="601"/>
              </a:spcBef>
              <a:spcAft>
                <a:spcPts val="601"/>
              </a:spcAft>
            </a:pP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a:spcBef>
                <a:spcPts val="601"/>
              </a:spcBef>
              <a:spcAft>
                <a:spcPts val="601"/>
              </a:spcAft>
            </a:pPr>
            <a:r>
              <a:rPr lang="cs-CZ" sz="1600" spc="-1" dirty="0" err="1">
                <a:solidFill>
                  <a:schemeClr val="dk1"/>
                </a:solidFill>
                <a:latin typeface="Times New Roman" panose="02020603050405020304" pitchFamily="18" charset="0"/>
                <a:cs typeface="Times New Roman" panose="02020603050405020304" pitchFamily="18" charset="0"/>
              </a:rPr>
              <a:t>Monty</a:t>
            </a:r>
            <a:r>
              <a:rPr lang="cs-CZ" sz="1600" spc="-1" dirty="0">
                <a:solidFill>
                  <a:schemeClr val="dk1"/>
                </a:solidFill>
                <a:latin typeface="Times New Roman" panose="02020603050405020304" pitchFamily="18" charset="0"/>
                <a:cs typeface="Times New Roman" panose="02020603050405020304" pitchFamily="18" charset="0"/>
              </a:rPr>
              <a:t> Python </a:t>
            </a:r>
            <a:r>
              <a:rPr lang="cs-CZ" sz="1600" spc="-1" dirty="0" smtClean="0">
                <a:solidFill>
                  <a:schemeClr val="dk1"/>
                </a:solidFill>
                <a:latin typeface="Times New Roman" panose="02020603050405020304" pitchFamily="18" charset="0"/>
                <a:cs typeface="Times New Roman" panose="02020603050405020304" pitchFamily="18" charset="0"/>
              </a:rPr>
              <a:t>(2009): </a:t>
            </a:r>
            <a:r>
              <a:rPr lang="cs-CZ" sz="1600" spc="-1" dirty="0" err="1" smtClean="0">
                <a:solidFill>
                  <a:schemeClr val="dk1"/>
                </a:solidFill>
                <a:latin typeface="Times New Roman" panose="02020603050405020304" pitchFamily="18" charset="0"/>
                <a:cs typeface="Times New Roman" panose="02020603050405020304" pitchFamily="18" charset="0"/>
              </a:rPr>
              <a:t>Monty</a:t>
            </a:r>
            <a:r>
              <a:rPr lang="cs-CZ" sz="1600" spc="-1" dirty="0" smtClean="0">
                <a:solidFill>
                  <a:schemeClr val="dk1"/>
                </a:solidFill>
                <a:latin typeface="Times New Roman" panose="02020603050405020304" pitchFamily="18" charset="0"/>
                <a:cs typeface="Times New Roman" panose="02020603050405020304" pitchFamily="18" charset="0"/>
              </a:rPr>
              <a:t> </a:t>
            </a:r>
            <a:r>
              <a:rPr lang="cs-CZ" sz="1600" b="0" strike="noStrike" spc="-1" dirty="0">
                <a:solidFill>
                  <a:schemeClr val="dk1"/>
                </a:solidFill>
                <a:latin typeface="Times New Roman" panose="02020603050405020304" pitchFamily="18" charset="0"/>
                <a:cs typeface="Times New Roman" panose="02020603050405020304" pitchFamily="18" charset="0"/>
              </a:rPr>
              <a:t>Python </a:t>
            </a:r>
            <a:r>
              <a:rPr lang="cs-CZ" sz="1600" b="0" strike="noStrike" spc="-1" dirty="0" err="1">
                <a:solidFill>
                  <a:schemeClr val="dk1"/>
                </a:solidFill>
                <a:latin typeface="Times New Roman" panose="02020603050405020304" pitchFamily="18" charset="0"/>
                <a:cs typeface="Times New Roman" panose="02020603050405020304" pitchFamily="18" charset="0"/>
              </a:rPr>
              <a:t>Philosophy</a:t>
            </a:r>
            <a:r>
              <a:rPr lang="cs-CZ" sz="1600" b="0" strike="noStrike" spc="-1" dirty="0">
                <a:solidFill>
                  <a:schemeClr val="dk1"/>
                </a:solidFill>
                <a:latin typeface="Times New Roman" panose="02020603050405020304" pitchFamily="18" charset="0"/>
                <a:cs typeface="Times New Roman" panose="02020603050405020304" pitchFamily="18" charset="0"/>
              </a:rPr>
              <a:t> </a:t>
            </a:r>
            <a:r>
              <a:rPr lang="cs-CZ" sz="1600" b="0" strike="noStrike" spc="-1" dirty="0" err="1" smtClean="0">
                <a:solidFill>
                  <a:schemeClr val="dk1"/>
                </a:solidFill>
                <a:latin typeface="Times New Roman" panose="02020603050405020304" pitchFamily="18" charset="0"/>
                <a:cs typeface="Times New Roman" panose="02020603050405020304" pitchFamily="18" charset="0"/>
              </a:rPr>
              <a:t>Football</a:t>
            </a:r>
            <a:r>
              <a:rPr lang="cs-CZ" sz="1600" b="0" strike="noStrike" spc="-1" dirty="0" smtClean="0">
                <a:solidFill>
                  <a:schemeClr val="dk1"/>
                </a:solidFill>
                <a:latin typeface="Times New Roman" panose="02020603050405020304" pitchFamily="18" charset="0"/>
                <a:cs typeface="Times New Roman" panose="02020603050405020304" pitchFamily="18" charset="0"/>
              </a:rPr>
              <a:t>. Video. [Online:</a:t>
            </a:r>
            <a:r>
              <a:rPr lang="cs-CZ" sz="1600" b="0" strike="noStrike" spc="-1" dirty="0">
                <a:solidFill>
                  <a:schemeClr val="dk1"/>
                </a:solidFill>
                <a:latin typeface="Times New Roman" panose="02020603050405020304" pitchFamily="18" charset="0"/>
                <a:cs typeface="Times New Roman" panose="02020603050405020304" pitchFamily="18" charset="0"/>
              </a:rPr>
              <a:t> </a:t>
            </a:r>
            <a:r>
              <a:rPr lang="cs-CZ" sz="1600" b="0" u="sng" strike="noStrike" spc="-1" dirty="0">
                <a:solidFill>
                  <a:schemeClr val="dk1"/>
                </a:solidFill>
                <a:uFillTx/>
                <a:latin typeface="Times New Roman" panose="02020603050405020304" pitchFamily="18" charset="0"/>
                <a:cs typeface="Times New Roman" panose="02020603050405020304" pitchFamily="18" charset="0"/>
                <a:hlinkClick r:id="rId4"/>
              </a:rPr>
              <a:t>https://</a:t>
            </a:r>
            <a:r>
              <a:rPr lang="cs-CZ" sz="1600" b="0" u="sng" strike="noStrike" spc="-1" dirty="0" smtClean="0">
                <a:solidFill>
                  <a:schemeClr val="dk1"/>
                </a:solidFill>
                <a:uFillTx/>
                <a:latin typeface="Times New Roman" panose="02020603050405020304" pitchFamily="18" charset="0"/>
                <a:cs typeface="Times New Roman" panose="02020603050405020304" pitchFamily="18" charset="0"/>
                <a:hlinkClick r:id="rId4"/>
              </a:rPr>
              <a:t>www.youtube.com/</a:t>
            </a:r>
            <a:r>
              <a:rPr lang="cs-CZ" sz="1600" b="0" u="sng" strike="noStrike" spc="-1" dirty="0" err="1" smtClean="0">
                <a:solidFill>
                  <a:schemeClr val="dk1"/>
                </a:solidFill>
                <a:uFillTx/>
                <a:latin typeface="Times New Roman" panose="02020603050405020304" pitchFamily="18" charset="0"/>
                <a:cs typeface="Times New Roman" panose="02020603050405020304" pitchFamily="18" charset="0"/>
                <a:hlinkClick r:id="rId4"/>
              </a:rPr>
              <a:t>watch?v</a:t>
            </a:r>
            <a:r>
              <a:rPr lang="cs-CZ" sz="1600" b="0" u="sng" strike="noStrike" spc="-1" dirty="0" smtClean="0">
                <a:solidFill>
                  <a:schemeClr val="dk1"/>
                </a:solidFill>
                <a:uFillTx/>
                <a:latin typeface="Times New Roman" panose="02020603050405020304" pitchFamily="18" charset="0"/>
                <a:cs typeface="Times New Roman" panose="02020603050405020304" pitchFamily="18" charset="0"/>
                <a:hlinkClick r:id="rId4"/>
              </a:rPr>
              <a:t>=LfduUFF_i1A</a:t>
            </a:r>
            <a:r>
              <a:rPr lang="cs-CZ" sz="1600" spc="-1" dirty="0" smtClean="0">
                <a:solidFill>
                  <a:schemeClr val="dk1"/>
                </a:solidFill>
                <a:latin typeface="Times New Roman" panose="02020603050405020304" pitchFamily="18" charset="0"/>
                <a:cs typeface="Times New Roman" panose="02020603050405020304" pitchFamily="18" charset="0"/>
              </a:rPr>
              <a:t>, </a:t>
            </a:r>
            <a:r>
              <a:rPr lang="cs-CZ" sz="1600" spc="-1" dirty="0">
                <a:solidFill>
                  <a:schemeClr val="dk1"/>
                </a:solidFill>
                <a:latin typeface="Times New Roman" panose="02020603050405020304" pitchFamily="18" charset="0"/>
                <a:cs typeface="Times New Roman" panose="02020603050405020304" pitchFamily="18" charset="0"/>
              </a:rPr>
              <a:t>cit. </a:t>
            </a:r>
            <a:r>
              <a:rPr lang="cs-CZ" sz="1600" spc="-1" dirty="0" smtClean="0">
                <a:solidFill>
                  <a:schemeClr val="dk1"/>
                </a:solidFill>
                <a:latin typeface="Times New Roman" panose="02020603050405020304" pitchFamily="18" charset="0"/>
                <a:cs typeface="Times New Roman" panose="02020603050405020304" pitchFamily="18" charset="0"/>
              </a:rPr>
              <a:t>12. září 2023</a:t>
            </a:r>
            <a:r>
              <a:rPr lang="cs-CZ" sz="1600" spc="-1" dirty="0">
                <a:solidFill>
                  <a:schemeClr val="dk1"/>
                </a:solidFill>
                <a:latin typeface="Times New Roman" panose="02020603050405020304" pitchFamily="18" charset="0"/>
                <a:cs typeface="Times New Roman" panose="02020603050405020304" pitchFamily="18" charset="0"/>
              </a:rPr>
              <a:t>]</a:t>
            </a: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spcBef>
                <a:spcPts val="601"/>
              </a:spcBef>
              <a:spcAft>
                <a:spcPts val="601"/>
              </a:spcAft>
            </a:pP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a:spcBef>
                <a:spcPts val="601"/>
              </a:spcBef>
              <a:spcAft>
                <a:spcPts val="601"/>
              </a:spcAft>
            </a:pPr>
            <a:r>
              <a:rPr lang="cs-CZ" sz="1600" b="0" strike="noStrike" spc="-1" dirty="0" err="1" smtClean="0">
                <a:solidFill>
                  <a:schemeClr val="dk1"/>
                </a:solidFill>
                <a:latin typeface="Times New Roman" panose="02020603050405020304" pitchFamily="18" charset="0"/>
                <a:cs typeface="Times New Roman" panose="02020603050405020304" pitchFamily="18" charset="0"/>
              </a:rPr>
              <a:t>Cameron</a:t>
            </a:r>
            <a:r>
              <a:rPr lang="cs-CZ" sz="1600" b="0" strike="noStrike" spc="-1" dirty="0" smtClean="0">
                <a:solidFill>
                  <a:schemeClr val="dk1"/>
                </a:solidFill>
                <a:latin typeface="Times New Roman" panose="02020603050405020304" pitchFamily="18" charset="0"/>
                <a:cs typeface="Times New Roman" panose="02020603050405020304" pitchFamily="18" charset="0"/>
              </a:rPr>
              <a:t>, Samuel (2020): </a:t>
            </a:r>
            <a:r>
              <a:rPr lang="cs-CZ" sz="1600" b="0" strike="noStrike" spc="-1" dirty="0" err="1">
                <a:solidFill>
                  <a:schemeClr val="dk1"/>
                </a:solidFill>
                <a:latin typeface="Times New Roman" panose="02020603050405020304" pitchFamily="18" charset="0"/>
                <a:cs typeface="Times New Roman" panose="02020603050405020304" pitchFamily="18" charset="0"/>
              </a:rPr>
              <a:t>Busking</a:t>
            </a:r>
            <a:r>
              <a:rPr lang="cs-CZ" sz="1600" b="0" strike="noStrike" spc="-1" dirty="0">
                <a:solidFill>
                  <a:schemeClr val="dk1"/>
                </a:solidFill>
                <a:latin typeface="Times New Roman" panose="02020603050405020304" pitchFamily="18" charset="0"/>
                <a:cs typeface="Times New Roman" panose="02020603050405020304" pitchFamily="18" charset="0"/>
              </a:rPr>
              <a:t> as a Source </a:t>
            </a:r>
            <a:r>
              <a:rPr lang="cs-CZ" sz="1600" b="0" strike="noStrike" spc="-1" dirty="0" err="1">
                <a:solidFill>
                  <a:schemeClr val="dk1"/>
                </a:solidFill>
                <a:latin typeface="Times New Roman" panose="02020603050405020304" pitchFamily="18" charset="0"/>
                <a:cs typeface="Times New Roman" panose="02020603050405020304" pitchFamily="18" charset="0"/>
              </a:rPr>
              <a:t>of</a:t>
            </a:r>
            <a:r>
              <a:rPr lang="cs-CZ" sz="1600" b="0" strike="noStrike" spc="-1" dirty="0">
                <a:solidFill>
                  <a:schemeClr val="dk1"/>
                </a:solidFill>
                <a:latin typeface="Times New Roman" panose="02020603050405020304" pitchFamily="18" charset="0"/>
                <a:cs typeface="Times New Roman" panose="02020603050405020304" pitchFamily="18" charset="0"/>
              </a:rPr>
              <a:t> </a:t>
            </a:r>
            <a:r>
              <a:rPr lang="cs-CZ" sz="1600" b="0" strike="noStrike" spc="-1" dirty="0" err="1">
                <a:solidFill>
                  <a:schemeClr val="dk1"/>
                </a:solidFill>
                <a:latin typeface="Times New Roman" panose="02020603050405020304" pitchFamily="18" charset="0"/>
                <a:cs typeface="Times New Roman" panose="02020603050405020304" pitchFamily="18" charset="0"/>
              </a:rPr>
              <a:t>Income</a:t>
            </a:r>
            <a:r>
              <a:rPr lang="cs-CZ" sz="1600" b="0" strike="noStrike" spc="-1" dirty="0">
                <a:solidFill>
                  <a:schemeClr val="dk1"/>
                </a:solidFill>
                <a:latin typeface="Times New Roman" panose="02020603050405020304" pitchFamily="18" charset="0"/>
                <a:cs typeface="Times New Roman" panose="02020603050405020304" pitchFamily="18" charset="0"/>
              </a:rPr>
              <a:t>. In</a:t>
            </a:r>
            <a:r>
              <a:rPr lang="cs-CZ" sz="1600" b="0" strike="noStrike" spc="-1" dirty="0" smtClean="0">
                <a:solidFill>
                  <a:schemeClr val="dk1"/>
                </a:solidFill>
                <a:latin typeface="Times New Roman" panose="02020603050405020304" pitchFamily="18" charset="0"/>
                <a:cs typeface="Times New Roman" panose="02020603050405020304" pitchFamily="18" charset="0"/>
              </a:rPr>
              <a:t>: Bille, </a:t>
            </a:r>
            <a:r>
              <a:rPr lang="cs-CZ" sz="1600" b="0" strike="noStrike" spc="-1" dirty="0" err="1" smtClean="0">
                <a:solidFill>
                  <a:schemeClr val="dk1"/>
                </a:solidFill>
                <a:latin typeface="Times New Roman" panose="02020603050405020304" pitchFamily="18" charset="0"/>
                <a:cs typeface="Times New Roman" panose="02020603050405020304" pitchFamily="18" charset="0"/>
              </a:rPr>
              <a:t>Trine</a:t>
            </a:r>
            <a:r>
              <a:rPr lang="cs-CZ" sz="1600" b="0" strike="noStrike" spc="-1" dirty="0" smtClean="0">
                <a:solidFill>
                  <a:schemeClr val="dk1"/>
                </a:solidFill>
                <a:latin typeface="Times New Roman" panose="02020603050405020304" pitchFamily="18" charset="0"/>
                <a:cs typeface="Times New Roman" panose="02020603050405020304" pitchFamily="18" charset="0"/>
              </a:rPr>
              <a:t> / </a:t>
            </a:r>
            <a:r>
              <a:rPr lang="cs-CZ" sz="1600" b="0" strike="noStrike" spc="-1" dirty="0" err="1" smtClean="0">
                <a:solidFill>
                  <a:schemeClr val="dk1"/>
                </a:solidFill>
                <a:latin typeface="Times New Roman" panose="02020603050405020304" pitchFamily="18" charset="0"/>
                <a:cs typeface="Times New Roman" panose="02020603050405020304" pitchFamily="18" charset="0"/>
              </a:rPr>
              <a:t>Mignosa</a:t>
            </a:r>
            <a:r>
              <a:rPr lang="cs-CZ" sz="1600" b="0" strike="noStrike" spc="-1" dirty="0" smtClean="0">
                <a:solidFill>
                  <a:schemeClr val="dk1"/>
                </a:solidFill>
                <a:latin typeface="Times New Roman" panose="02020603050405020304" pitchFamily="18" charset="0"/>
                <a:cs typeface="Times New Roman" panose="02020603050405020304" pitchFamily="18" charset="0"/>
              </a:rPr>
              <a:t>, Anna / </a:t>
            </a:r>
            <a:r>
              <a:rPr lang="cs-CZ" sz="1600" b="0" strike="noStrike" spc="-1" dirty="0" err="1" smtClean="0">
                <a:solidFill>
                  <a:schemeClr val="dk1"/>
                </a:solidFill>
                <a:latin typeface="Times New Roman" panose="02020603050405020304" pitchFamily="18" charset="0"/>
                <a:cs typeface="Times New Roman" panose="02020603050405020304" pitchFamily="18" charset="0"/>
              </a:rPr>
              <a:t>Towse</a:t>
            </a:r>
            <a:r>
              <a:rPr lang="cs-CZ" sz="1600" b="0" strike="noStrike" spc="-1" dirty="0" smtClean="0">
                <a:solidFill>
                  <a:schemeClr val="dk1"/>
                </a:solidFill>
                <a:latin typeface="Times New Roman" panose="02020603050405020304" pitchFamily="18" charset="0"/>
                <a:cs typeface="Times New Roman" panose="02020603050405020304" pitchFamily="18" charset="0"/>
              </a:rPr>
              <a:t>, Ruth (</a:t>
            </a:r>
            <a:r>
              <a:rPr lang="cs-CZ" sz="1600" b="0" strike="noStrike" spc="-1" dirty="0" err="1" smtClean="0">
                <a:solidFill>
                  <a:schemeClr val="dk1"/>
                </a:solidFill>
                <a:latin typeface="Times New Roman" panose="02020603050405020304" pitchFamily="18" charset="0"/>
                <a:cs typeface="Times New Roman" panose="02020603050405020304" pitchFamily="18" charset="0"/>
              </a:rPr>
              <a:t>ed</a:t>
            </a:r>
            <a:r>
              <a:rPr lang="cs-CZ" sz="1600" b="0" strike="noStrike" spc="-1" dirty="0" smtClean="0">
                <a:solidFill>
                  <a:schemeClr val="dk1"/>
                </a:solidFill>
                <a:latin typeface="Times New Roman" panose="02020603050405020304" pitchFamily="18" charset="0"/>
                <a:cs typeface="Times New Roman" panose="02020603050405020304" pitchFamily="18" charset="0"/>
              </a:rPr>
              <a:t>.) (2020): </a:t>
            </a:r>
            <a:r>
              <a:rPr lang="cs-CZ" sz="1600" b="0" strike="noStrike" spc="-1" dirty="0" err="1">
                <a:solidFill>
                  <a:schemeClr val="dk1"/>
                </a:solidFill>
                <a:latin typeface="Times New Roman" panose="02020603050405020304" pitchFamily="18" charset="0"/>
                <a:cs typeface="Times New Roman" panose="02020603050405020304" pitchFamily="18" charset="0"/>
              </a:rPr>
              <a:t>Teaching</a:t>
            </a:r>
            <a:r>
              <a:rPr lang="cs-CZ" sz="1600" b="0" strike="noStrike" spc="-1" dirty="0">
                <a:solidFill>
                  <a:schemeClr val="dk1"/>
                </a:solidFill>
                <a:latin typeface="Times New Roman" panose="02020603050405020304" pitchFamily="18" charset="0"/>
                <a:cs typeface="Times New Roman" panose="02020603050405020304" pitchFamily="18" charset="0"/>
              </a:rPr>
              <a:t> </a:t>
            </a:r>
            <a:r>
              <a:rPr lang="cs-CZ" sz="1600" b="0" strike="noStrike" spc="-1" dirty="0" err="1">
                <a:solidFill>
                  <a:schemeClr val="dk1"/>
                </a:solidFill>
                <a:latin typeface="Times New Roman" panose="02020603050405020304" pitchFamily="18" charset="0"/>
                <a:cs typeface="Times New Roman" panose="02020603050405020304" pitchFamily="18" charset="0"/>
              </a:rPr>
              <a:t>Cultural</a:t>
            </a:r>
            <a:r>
              <a:rPr lang="cs-CZ" sz="1600" b="0" strike="noStrike" spc="-1" dirty="0">
                <a:solidFill>
                  <a:schemeClr val="dk1"/>
                </a:solidFill>
                <a:latin typeface="Times New Roman" panose="02020603050405020304" pitchFamily="18" charset="0"/>
                <a:cs typeface="Times New Roman" panose="02020603050405020304" pitchFamily="18" charset="0"/>
              </a:rPr>
              <a:t> </a:t>
            </a:r>
            <a:r>
              <a:rPr lang="cs-CZ" sz="1600" b="0" strike="noStrike" spc="-1" dirty="0" err="1" smtClean="0">
                <a:solidFill>
                  <a:schemeClr val="dk1"/>
                </a:solidFill>
                <a:latin typeface="Times New Roman" panose="02020603050405020304" pitchFamily="18" charset="0"/>
                <a:cs typeface="Times New Roman" panose="02020603050405020304" pitchFamily="18" charset="0"/>
              </a:rPr>
              <a:t>Economics</a:t>
            </a:r>
            <a:r>
              <a:rPr lang="cs-CZ" sz="1600" b="0" strike="noStrike" spc="-1" dirty="0" smtClean="0">
                <a:solidFill>
                  <a:schemeClr val="dk1"/>
                </a:solidFill>
                <a:latin typeface="Times New Roman" panose="02020603050405020304" pitchFamily="18" charset="0"/>
                <a:cs typeface="Times New Roman" panose="02020603050405020304" pitchFamily="18" charset="0"/>
              </a:rPr>
              <a:t>. </a:t>
            </a:r>
            <a:r>
              <a:rPr lang="cs-CZ" sz="1600" b="0" strike="noStrike" spc="-1" dirty="0" err="1">
                <a:solidFill>
                  <a:schemeClr val="dk1"/>
                </a:solidFill>
                <a:latin typeface="Times New Roman" panose="02020603050405020304" pitchFamily="18" charset="0"/>
                <a:cs typeface="Times New Roman" panose="02020603050405020304" pitchFamily="18" charset="0"/>
              </a:rPr>
              <a:t>Cheltenham</a:t>
            </a:r>
            <a:r>
              <a:rPr lang="cs-CZ" sz="1600" b="0" strike="noStrike" spc="-1" dirty="0">
                <a:solidFill>
                  <a:schemeClr val="dk1"/>
                </a:solidFill>
                <a:latin typeface="Times New Roman" panose="02020603050405020304" pitchFamily="18" charset="0"/>
                <a:cs typeface="Times New Roman" panose="02020603050405020304" pitchFamily="18" charset="0"/>
              </a:rPr>
              <a:t>: Edward </a:t>
            </a:r>
            <a:r>
              <a:rPr lang="cs-CZ" sz="1600" b="0" strike="noStrike" spc="-1" dirty="0" err="1">
                <a:solidFill>
                  <a:schemeClr val="dk1"/>
                </a:solidFill>
                <a:latin typeface="Times New Roman" panose="02020603050405020304" pitchFamily="18" charset="0"/>
                <a:cs typeface="Times New Roman" panose="02020603050405020304" pitchFamily="18" charset="0"/>
              </a:rPr>
              <a:t>Elgar</a:t>
            </a:r>
            <a:r>
              <a:rPr lang="cs-CZ" sz="1600" b="0" strike="noStrike" spc="-1" dirty="0">
                <a:solidFill>
                  <a:schemeClr val="dk1"/>
                </a:solidFill>
                <a:latin typeface="Times New Roman" panose="02020603050405020304" pitchFamily="18" charset="0"/>
                <a:cs typeface="Times New Roman" panose="02020603050405020304" pitchFamily="18" charset="0"/>
              </a:rPr>
              <a:t> </a:t>
            </a:r>
            <a:r>
              <a:rPr lang="cs-CZ" sz="1600" b="0" strike="noStrike" spc="-1" dirty="0" err="1" smtClean="0">
                <a:solidFill>
                  <a:schemeClr val="dk1"/>
                </a:solidFill>
                <a:latin typeface="Times New Roman" panose="02020603050405020304" pitchFamily="18" charset="0"/>
                <a:cs typeface="Times New Roman" panose="02020603050405020304" pitchFamily="18" charset="0"/>
              </a:rPr>
              <a:t>Publishing</a:t>
            </a:r>
            <a:r>
              <a:rPr lang="cs-CZ" sz="1600" spc="-1" dirty="0" smtClean="0">
                <a:solidFill>
                  <a:schemeClr val="dk1"/>
                </a:solidFill>
                <a:latin typeface="Times New Roman" panose="02020603050405020304" pitchFamily="18" charset="0"/>
                <a:cs typeface="Times New Roman" panose="02020603050405020304" pitchFamily="18" charset="0"/>
              </a:rPr>
              <a:t>:</a:t>
            </a:r>
            <a:r>
              <a:rPr lang="cs-CZ" sz="1600" b="0" strike="noStrike" spc="-1" dirty="0" smtClean="0">
                <a:solidFill>
                  <a:schemeClr val="dk1"/>
                </a:solidFill>
                <a:latin typeface="Times New Roman" panose="02020603050405020304" pitchFamily="18" charset="0"/>
                <a:cs typeface="Times New Roman" panose="02020603050405020304" pitchFamily="18" charset="0"/>
              </a:rPr>
              <a:t> 122–128. [Online:</a:t>
            </a:r>
            <a:r>
              <a:rPr lang="cs-CZ" sz="1600" spc="-1" dirty="0">
                <a:solidFill>
                  <a:schemeClr val="dk1"/>
                </a:solidFill>
                <a:latin typeface="Times New Roman" panose="02020603050405020304" pitchFamily="18" charset="0"/>
                <a:cs typeface="Times New Roman" panose="02020603050405020304" pitchFamily="18" charset="0"/>
              </a:rPr>
              <a:t> </a:t>
            </a:r>
            <a:r>
              <a:rPr lang="cs-CZ" sz="1600" u="sng" spc="-1" dirty="0" smtClean="0">
                <a:solidFill>
                  <a:schemeClr val="dk1"/>
                </a:solidFill>
                <a:latin typeface="Times New Roman" panose="02020603050405020304" pitchFamily="18" charset="0"/>
                <a:cs typeface="Times New Roman" panose="02020603050405020304" pitchFamily="18" charset="0"/>
                <a:hlinkClick r:id="rId5"/>
              </a:rPr>
              <a:t>https://doi.org/</a:t>
            </a:r>
            <a:r>
              <a:rPr lang="cs-CZ" sz="1600" b="0" u="sng" strike="noStrike" spc="-1" dirty="0" smtClean="0">
                <a:solidFill>
                  <a:schemeClr val="dk1"/>
                </a:solidFill>
                <a:uFillTx/>
                <a:latin typeface="Times New Roman" panose="02020603050405020304" pitchFamily="18" charset="0"/>
                <a:cs typeface="Times New Roman" panose="02020603050405020304" pitchFamily="18" charset="0"/>
                <a:hlinkClick r:id="rId5"/>
              </a:rPr>
              <a:t>10.4337/9781788970747.00026</a:t>
            </a:r>
            <a:r>
              <a:rPr lang="cs-CZ" sz="1600" spc="-1" dirty="0" smtClean="0">
                <a:solidFill>
                  <a:schemeClr val="dk1"/>
                </a:solidFill>
                <a:latin typeface="Times New Roman" panose="02020603050405020304" pitchFamily="18" charset="0"/>
                <a:cs typeface="Times New Roman" panose="02020603050405020304" pitchFamily="18" charset="0"/>
              </a:rPr>
              <a:t>, </a:t>
            </a:r>
            <a:r>
              <a:rPr lang="cs-CZ" sz="1600" spc="-1" dirty="0">
                <a:solidFill>
                  <a:schemeClr val="dk1"/>
                </a:solidFill>
                <a:latin typeface="Times New Roman" panose="02020603050405020304" pitchFamily="18" charset="0"/>
                <a:cs typeface="Times New Roman" panose="02020603050405020304" pitchFamily="18" charset="0"/>
              </a:rPr>
              <a:t>cit. </a:t>
            </a:r>
            <a:r>
              <a:rPr lang="cs-CZ" sz="1600" spc="-1" dirty="0" smtClean="0">
                <a:solidFill>
                  <a:schemeClr val="dk1"/>
                </a:solidFill>
                <a:latin typeface="Times New Roman" panose="02020603050405020304" pitchFamily="18" charset="0"/>
                <a:cs typeface="Times New Roman" panose="02020603050405020304" pitchFamily="18" charset="0"/>
              </a:rPr>
              <a:t>12. září 2023]</a:t>
            </a: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spcBef>
                <a:spcPts val="601"/>
              </a:spcBef>
              <a:spcAft>
                <a:spcPts val="601"/>
              </a:spcAft>
            </a:pP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spcBef>
                <a:spcPts val="601"/>
              </a:spcBef>
              <a:spcAft>
                <a:spcPts val="601"/>
              </a:spcAft>
            </a:pPr>
            <a:r>
              <a:rPr lang="cs-CZ" sz="1600" b="0" strike="noStrike" spc="-1" dirty="0" smtClean="0">
                <a:solidFill>
                  <a:schemeClr val="dk1"/>
                </a:solidFill>
                <a:latin typeface="Times New Roman" panose="02020603050405020304" pitchFamily="18" charset="0"/>
                <a:cs typeface="Times New Roman" panose="02020603050405020304" pitchFamily="18" charset="0"/>
              </a:rPr>
              <a:t>Coufal, Matěj (2021): </a:t>
            </a:r>
            <a:r>
              <a:rPr lang="cs-CZ" sz="1600" b="0" strike="noStrike" spc="-1" dirty="0">
                <a:solidFill>
                  <a:schemeClr val="dk1"/>
                </a:solidFill>
                <a:latin typeface="Times New Roman" panose="02020603050405020304" pitchFamily="18" charset="0"/>
                <a:cs typeface="Times New Roman" panose="02020603050405020304" pitchFamily="18" charset="0"/>
              </a:rPr>
              <a:t>Metr: nástroj designéra. Praha: UMPRUM</a:t>
            </a:r>
            <a:r>
              <a:rPr lang="cs-CZ" sz="1600" b="0" strike="noStrike" spc="-1" dirty="0" smtClean="0">
                <a:solidFill>
                  <a:schemeClr val="dk1"/>
                </a:solidFill>
                <a:latin typeface="Times New Roman" panose="02020603050405020304" pitchFamily="18" charset="0"/>
                <a:cs typeface="Times New Roman" panose="02020603050405020304" pitchFamily="18" charset="0"/>
              </a:rPr>
              <a:t>.</a:t>
            </a: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spcBef>
                <a:spcPts val="601"/>
              </a:spcBef>
              <a:spcAft>
                <a:spcPts val="601"/>
              </a:spcAft>
            </a:pP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a:spcBef>
                <a:spcPts val="601"/>
              </a:spcBef>
              <a:spcAft>
                <a:spcPts val="601"/>
              </a:spcAft>
            </a:pPr>
            <a:r>
              <a:rPr lang="cs-CZ" sz="1600" b="0" strike="noStrike" spc="-1" dirty="0" smtClean="0">
                <a:solidFill>
                  <a:schemeClr val="dk1"/>
                </a:solidFill>
                <a:latin typeface="Times New Roman" panose="02020603050405020304" pitchFamily="18" charset="0"/>
                <a:cs typeface="Times New Roman" panose="02020603050405020304" pitchFamily="18" charset="0"/>
              </a:rPr>
              <a:t>Černý, Adam (2022): </a:t>
            </a:r>
            <a:r>
              <a:rPr lang="cs-CZ" sz="1600" b="0" strike="noStrike" spc="-1" dirty="0">
                <a:solidFill>
                  <a:schemeClr val="dk1"/>
                </a:solidFill>
                <a:latin typeface="Times New Roman" panose="02020603050405020304" pitchFamily="18" charset="0"/>
                <a:cs typeface="Times New Roman" panose="02020603050405020304" pitchFamily="18" charset="0"/>
              </a:rPr>
              <a:t>Komisařka OSN pro lidská práva při odchodu práskla čínskými dveřmi. </a:t>
            </a:r>
            <a:r>
              <a:rPr lang="cs-CZ" sz="1600" spc="-1" dirty="0">
                <a:solidFill>
                  <a:schemeClr val="dk1"/>
                </a:solidFill>
                <a:latin typeface="Times New Roman" panose="02020603050405020304" pitchFamily="18" charset="0"/>
                <a:cs typeface="Times New Roman" panose="02020603050405020304" pitchFamily="18" charset="0"/>
              </a:rPr>
              <a:t>[</a:t>
            </a:r>
            <a:r>
              <a:rPr lang="cs-CZ" sz="1600" spc="-1" dirty="0" smtClean="0">
                <a:solidFill>
                  <a:schemeClr val="dk1"/>
                </a:solidFill>
                <a:latin typeface="Times New Roman" panose="02020603050405020304" pitchFamily="18" charset="0"/>
                <a:cs typeface="Times New Roman" panose="02020603050405020304" pitchFamily="18" charset="0"/>
              </a:rPr>
              <a:t>Online</a:t>
            </a:r>
            <a:r>
              <a:rPr lang="cs-CZ" sz="1600" b="0" strike="noStrike" spc="-1" dirty="0" smtClean="0">
                <a:solidFill>
                  <a:schemeClr val="dk1"/>
                </a:solidFill>
                <a:latin typeface="Times New Roman" panose="02020603050405020304" pitchFamily="18" charset="0"/>
                <a:cs typeface="Times New Roman" panose="02020603050405020304" pitchFamily="18" charset="0"/>
              </a:rPr>
              <a:t>: </a:t>
            </a:r>
            <a:r>
              <a:rPr lang="cs-CZ" sz="1600" b="0" u="sng" strike="noStrike" spc="-1" dirty="0">
                <a:solidFill>
                  <a:schemeClr val="dk1"/>
                </a:solidFill>
                <a:uFillTx/>
                <a:latin typeface="Times New Roman" panose="02020603050405020304" pitchFamily="18" charset="0"/>
                <a:cs typeface="Times New Roman" panose="02020603050405020304" pitchFamily="18" charset="0"/>
                <a:hlinkClick r:id="rId6"/>
              </a:rPr>
              <a:t>https://</a:t>
            </a:r>
            <a:r>
              <a:rPr lang="cs-CZ" sz="1600" b="0" u="sng" strike="noStrike" spc="-1" dirty="0" smtClean="0">
                <a:solidFill>
                  <a:schemeClr val="dk1"/>
                </a:solidFill>
                <a:uFillTx/>
                <a:latin typeface="Times New Roman" panose="02020603050405020304" pitchFamily="18" charset="0"/>
                <a:cs typeface="Times New Roman" panose="02020603050405020304" pitchFamily="18" charset="0"/>
                <a:hlinkClick r:id="rId6"/>
              </a:rPr>
              <a:t>www.irozhlas.cz/</a:t>
            </a:r>
            <a:r>
              <a:rPr lang="cs-CZ" sz="1600" b="0" u="sng" strike="noStrike" spc="-1" dirty="0" err="1" smtClean="0">
                <a:solidFill>
                  <a:schemeClr val="dk1"/>
                </a:solidFill>
                <a:uFillTx/>
                <a:latin typeface="Times New Roman" panose="02020603050405020304" pitchFamily="18" charset="0"/>
                <a:cs typeface="Times New Roman" panose="02020603050405020304" pitchFamily="18" charset="0"/>
                <a:hlinkClick r:id="rId6"/>
              </a:rPr>
              <a:t>komentare</a:t>
            </a:r>
            <a:r>
              <a:rPr lang="cs-CZ" sz="1600" b="0" u="sng" strike="noStrike" spc="-1" dirty="0" smtClean="0">
                <a:solidFill>
                  <a:schemeClr val="dk1"/>
                </a:solidFill>
                <a:uFillTx/>
                <a:latin typeface="Times New Roman" panose="02020603050405020304" pitchFamily="18" charset="0"/>
                <a:cs typeface="Times New Roman" panose="02020603050405020304" pitchFamily="18" charset="0"/>
                <a:hlinkClick r:id="rId6"/>
              </a:rPr>
              <a:t>/cina-sin-tiang-bacheletova-ujgurove_2209060845_pj</a:t>
            </a:r>
            <a:r>
              <a:rPr lang="cs-CZ" sz="1600" spc="-1" dirty="0" smtClean="0">
                <a:solidFill>
                  <a:schemeClr val="dk1"/>
                </a:solidFill>
                <a:latin typeface="Times New Roman" panose="02020603050405020304" pitchFamily="18" charset="0"/>
                <a:cs typeface="Times New Roman" panose="02020603050405020304" pitchFamily="18" charset="0"/>
              </a:rPr>
              <a:t>, </a:t>
            </a:r>
            <a:r>
              <a:rPr lang="cs-CZ" sz="1600" spc="-1" dirty="0">
                <a:solidFill>
                  <a:schemeClr val="dk1"/>
                </a:solidFill>
                <a:latin typeface="Times New Roman" panose="02020603050405020304" pitchFamily="18" charset="0"/>
                <a:cs typeface="Times New Roman" panose="02020603050405020304" pitchFamily="18" charset="0"/>
              </a:rPr>
              <a:t>cit. </a:t>
            </a:r>
            <a:r>
              <a:rPr lang="cs-CZ" sz="1600" spc="-1" dirty="0" smtClean="0">
                <a:solidFill>
                  <a:schemeClr val="dk1"/>
                </a:solidFill>
                <a:latin typeface="Times New Roman" panose="02020603050405020304" pitchFamily="18" charset="0"/>
                <a:cs typeface="Times New Roman" panose="02020603050405020304" pitchFamily="18" charset="0"/>
              </a:rPr>
              <a:t>12. září 2023]</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53" name="PlaceHolder 1"/>
          <p:cNvSpPr>
            <a:spLocks noGrp="1"/>
          </p:cNvSpPr>
          <p:nvPr>
            <p:ph type="title"/>
          </p:nvPr>
        </p:nvSpPr>
        <p:spPr>
          <a:xfrm>
            <a:off x="792000" y="540000"/>
            <a:ext cx="8276760" cy="661680"/>
          </a:xfrm>
          <a:prstGeom prst="rect">
            <a:avLst/>
          </a:prstGeom>
          <a:noFill/>
          <a:ln w="0">
            <a:noFill/>
          </a:ln>
        </p:spPr>
        <p:txBody>
          <a:bodyPr lIns="0" tIns="0" rIns="0" bIns="0" anchor="t">
            <a:normAutofit/>
          </a:bodyPr>
          <a:lstStyle/>
          <a:p>
            <a:pPr indent="0" defTabSz="914400">
              <a:lnSpc>
                <a:spcPct val="90000"/>
              </a:lnSpc>
              <a:buNone/>
              <a:tabLst>
                <a:tab pos="0" algn="l"/>
              </a:tabLst>
            </a:pPr>
            <a:r>
              <a:rPr lang="cs-CZ" sz="3200" b="0" strike="noStrike" spc="-1" dirty="0">
                <a:solidFill>
                  <a:srgbClr val="C00000"/>
                </a:solidFill>
                <a:latin typeface="Times New Roman" panose="02020603050405020304" pitchFamily="18" charset="0"/>
                <a:cs typeface="Times New Roman" panose="02020603050405020304" pitchFamily="18" charset="0"/>
              </a:rPr>
              <a:t>Cvičení na citování – řešení </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354" name="Obdélník 1"/>
          <p:cNvSpPr/>
          <p:nvPr/>
        </p:nvSpPr>
        <p:spPr>
          <a:xfrm>
            <a:off x="278280" y="1441080"/>
            <a:ext cx="11608920" cy="64548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Calibri"/>
            </a:endParaRPr>
          </a:p>
        </p:txBody>
      </p:sp>
      <p:sp>
        <p:nvSpPr>
          <p:cNvPr id="355" name="Obdélník 6"/>
          <p:cNvSpPr/>
          <p:nvPr/>
        </p:nvSpPr>
        <p:spPr>
          <a:xfrm>
            <a:off x="278280" y="2463120"/>
            <a:ext cx="11608920" cy="64548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Calibri"/>
            </a:endParaRPr>
          </a:p>
        </p:txBody>
      </p:sp>
      <p:sp>
        <p:nvSpPr>
          <p:cNvPr id="356" name="Obdélník 7"/>
          <p:cNvSpPr/>
          <p:nvPr/>
        </p:nvSpPr>
        <p:spPr>
          <a:xfrm>
            <a:off x="278279" y="3527640"/>
            <a:ext cx="11608921" cy="61416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Calibri"/>
            </a:endParaRPr>
          </a:p>
        </p:txBody>
      </p:sp>
      <p:sp>
        <p:nvSpPr>
          <p:cNvPr id="357" name="Obdélník 8"/>
          <p:cNvSpPr/>
          <p:nvPr/>
        </p:nvSpPr>
        <p:spPr>
          <a:xfrm>
            <a:off x="278280" y="4546440"/>
            <a:ext cx="11608920" cy="37584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Calibri"/>
            </a:endParaRPr>
          </a:p>
        </p:txBody>
      </p:sp>
      <p:sp>
        <p:nvSpPr>
          <p:cNvPr id="358" name="Obdélník 9"/>
          <p:cNvSpPr/>
          <p:nvPr/>
        </p:nvSpPr>
        <p:spPr>
          <a:xfrm>
            <a:off x="278280" y="5365080"/>
            <a:ext cx="11608920" cy="6228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Calibri"/>
            </a:endParaRPr>
          </a:p>
        </p:txBody>
      </p:sp>
      <p:sp>
        <p:nvSpPr>
          <p:cNvPr id="359" name="TextovéPole 1"/>
          <p:cNvSpPr/>
          <p:nvPr/>
        </p:nvSpPr>
        <p:spPr>
          <a:xfrm>
            <a:off x="253080" y="5057640"/>
            <a:ext cx="3364167"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CA" sz="1600" b="1" strike="noStrike" spc="-1" dirty="0" err="1">
                <a:solidFill>
                  <a:schemeClr val="dk1"/>
                </a:solidFill>
                <a:latin typeface="Times New Roman" panose="02020603050405020304" pitchFamily="18" charset="0"/>
                <a:cs typeface="Times New Roman" panose="02020603050405020304" pitchFamily="18" charset="0"/>
              </a:rPr>
              <a:t>příspěvek</a:t>
            </a:r>
            <a:r>
              <a:rPr lang="en-CA" sz="1600" b="1" strike="noStrike" spc="-1" dirty="0">
                <a:solidFill>
                  <a:schemeClr val="dk1"/>
                </a:solidFill>
                <a:latin typeface="Times New Roman" panose="02020603050405020304" pitchFamily="18" charset="0"/>
                <a:cs typeface="Times New Roman" panose="02020603050405020304" pitchFamily="18" charset="0"/>
              </a:rPr>
              <a:t> </a:t>
            </a:r>
            <a:r>
              <a:rPr lang="en-CA" sz="1600" b="1" strike="noStrike" spc="-1" dirty="0" err="1">
                <a:solidFill>
                  <a:schemeClr val="dk1"/>
                </a:solidFill>
                <a:latin typeface="Times New Roman" panose="02020603050405020304" pitchFamily="18" charset="0"/>
                <a:cs typeface="Times New Roman" panose="02020603050405020304" pitchFamily="18" charset="0"/>
              </a:rPr>
              <a:t>na</a:t>
            </a:r>
            <a:r>
              <a:rPr lang="en-CA" sz="1600" b="1" strike="noStrike" spc="-1" dirty="0">
                <a:solidFill>
                  <a:schemeClr val="dk1"/>
                </a:solidFill>
                <a:latin typeface="Times New Roman" panose="02020603050405020304" pitchFamily="18" charset="0"/>
                <a:cs typeface="Times New Roman" panose="02020603050405020304" pitchFamily="18" charset="0"/>
              </a:rPr>
              <a:t> </a:t>
            </a:r>
            <a:r>
              <a:rPr lang="en-CA" sz="1600" b="1" strike="noStrike" spc="-1" dirty="0" err="1">
                <a:solidFill>
                  <a:schemeClr val="dk1"/>
                </a:solidFill>
                <a:latin typeface="Times New Roman" panose="02020603050405020304" pitchFamily="18" charset="0"/>
                <a:cs typeface="Times New Roman" panose="02020603050405020304" pitchFamily="18" charset="0"/>
              </a:rPr>
              <a:t>webu</a:t>
            </a:r>
            <a:r>
              <a:rPr lang="en-CA" sz="1600" b="1" strike="noStrike" spc="-1" dirty="0">
                <a:solidFill>
                  <a:schemeClr val="dk1"/>
                </a:solidFill>
                <a:latin typeface="Times New Roman" panose="02020603050405020304" pitchFamily="18" charset="0"/>
                <a:cs typeface="Times New Roman" panose="02020603050405020304" pitchFamily="18" charset="0"/>
              </a:rPr>
              <a:t> / </a:t>
            </a:r>
            <a:r>
              <a:rPr lang="en-CA" sz="1600" b="1" strike="noStrike" spc="-1" dirty="0" err="1">
                <a:solidFill>
                  <a:schemeClr val="dk1"/>
                </a:solidFill>
                <a:latin typeface="Times New Roman" panose="02020603050405020304" pitchFamily="18" charset="0"/>
                <a:cs typeface="Times New Roman" panose="02020603050405020304" pitchFamily="18" charset="0"/>
              </a:rPr>
              <a:t>webová</a:t>
            </a:r>
            <a:r>
              <a:rPr lang="en-CA" sz="1600" b="1" strike="noStrike" spc="-1" dirty="0">
                <a:solidFill>
                  <a:schemeClr val="dk1"/>
                </a:solidFill>
                <a:latin typeface="Times New Roman" panose="02020603050405020304" pitchFamily="18" charset="0"/>
                <a:cs typeface="Times New Roman" panose="02020603050405020304" pitchFamily="18" charset="0"/>
              </a:rPr>
              <a:t> </a:t>
            </a:r>
            <a:r>
              <a:rPr lang="en-CA" sz="1600" b="1" strike="noStrike" spc="-1" dirty="0" err="1">
                <a:solidFill>
                  <a:schemeClr val="dk1"/>
                </a:solidFill>
                <a:latin typeface="Times New Roman" panose="02020603050405020304" pitchFamily="18" charset="0"/>
                <a:cs typeface="Times New Roman" panose="02020603050405020304" pitchFamily="18" charset="0"/>
              </a:rPr>
              <a:t>stránka</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60" name="TextovéPole 14"/>
          <p:cNvSpPr/>
          <p:nvPr/>
        </p:nvSpPr>
        <p:spPr>
          <a:xfrm>
            <a:off x="240120" y="4261320"/>
            <a:ext cx="1185559"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cs-CZ" sz="1600" b="1" strike="noStrike" spc="-1" dirty="0">
                <a:solidFill>
                  <a:schemeClr val="dk1"/>
                </a:solidFill>
                <a:latin typeface="Times New Roman" panose="02020603050405020304" pitchFamily="18" charset="0"/>
                <a:cs typeface="Times New Roman" panose="02020603050405020304" pitchFamily="18" charset="0"/>
              </a:rPr>
              <a:t>monografie</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61" name="TextovéPole 15"/>
          <p:cNvSpPr/>
          <p:nvPr/>
        </p:nvSpPr>
        <p:spPr>
          <a:xfrm>
            <a:off x="238680" y="3223080"/>
            <a:ext cx="2325101"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CA" sz="1600" b="1" strike="noStrike" spc="-1" dirty="0" err="1">
                <a:solidFill>
                  <a:schemeClr val="dk1"/>
                </a:solidFill>
                <a:latin typeface="Times New Roman" panose="02020603050405020304" pitchFamily="18" charset="0"/>
                <a:cs typeface="Times New Roman" panose="02020603050405020304" pitchFamily="18" charset="0"/>
              </a:rPr>
              <a:t>příspěvek</a:t>
            </a:r>
            <a:r>
              <a:rPr lang="en-CA" sz="1600" b="1" strike="noStrike" spc="-1" dirty="0">
                <a:solidFill>
                  <a:schemeClr val="dk1"/>
                </a:solidFill>
                <a:latin typeface="Times New Roman" panose="02020603050405020304" pitchFamily="18" charset="0"/>
                <a:cs typeface="Times New Roman" panose="02020603050405020304" pitchFamily="18" charset="0"/>
              </a:rPr>
              <a:t> </a:t>
            </a:r>
            <a:r>
              <a:rPr lang="cs-CZ" sz="1600" b="1" strike="noStrike" spc="-1" dirty="0">
                <a:solidFill>
                  <a:schemeClr val="dk1"/>
                </a:solidFill>
                <a:latin typeface="Times New Roman" panose="02020603050405020304" pitchFamily="18" charset="0"/>
                <a:cs typeface="Times New Roman" panose="02020603050405020304" pitchFamily="18" charset="0"/>
              </a:rPr>
              <a:t>v </a:t>
            </a:r>
            <a:r>
              <a:rPr lang="cs-CZ" sz="1600" b="1" strike="noStrike" spc="-1" dirty="0">
                <a:solidFill>
                  <a:schemeClr val="accent5"/>
                </a:solidFill>
                <a:latin typeface="Times New Roman" panose="02020603050405020304" pitchFamily="18" charset="0"/>
                <a:cs typeface="Times New Roman" panose="02020603050405020304" pitchFamily="18" charset="0"/>
              </a:rPr>
              <a:t>(e-)</a:t>
            </a:r>
            <a:r>
              <a:rPr lang="cs-CZ" sz="1600" b="1" strike="noStrike" spc="-1" dirty="0">
                <a:solidFill>
                  <a:schemeClr val="dk1"/>
                </a:solidFill>
                <a:latin typeface="Times New Roman" panose="02020603050405020304" pitchFamily="18" charset="0"/>
                <a:cs typeface="Times New Roman" panose="02020603050405020304" pitchFamily="18" charset="0"/>
              </a:rPr>
              <a:t>sborníku</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62" name="TextovéPole 16"/>
          <p:cNvSpPr/>
          <p:nvPr/>
        </p:nvSpPr>
        <p:spPr>
          <a:xfrm>
            <a:off x="241560" y="2146680"/>
            <a:ext cx="1428509"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cs-CZ" sz="1600" b="1" strike="noStrike" spc="-1" dirty="0" err="1">
                <a:solidFill>
                  <a:schemeClr val="dk1"/>
                </a:solidFill>
                <a:latin typeface="Times New Roman" panose="02020603050405020304" pitchFamily="18" charset="0"/>
                <a:cs typeface="Times New Roman" panose="02020603050405020304" pitchFamily="18" charset="0"/>
              </a:rPr>
              <a:t>Youtube</a:t>
            </a:r>
            <a:r>
              <a:rPr lang="cs-CZ" sz="1600" b="1" strike="noStrike" spc="-1" dirty="0">
                <a:solidFill>
                  <a:schemeClr val="dk1"/>
                </a:solidFill>
                <a:latin typeface="Times New Roman" panose="02020603050405020304" pitchFamily="18" charset="0"/>
                <a:cs typeface="Times New Roman" panose="02020603050405020304" pitchFamily="18" charset="0"/>
              </a:rPr>
              <a:t> video</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63" name="TextovéPole 17"/>
          <p:cNvSpPr/>
          <p:nvPr/>
        </p:nvSpPr>
        <p:spPr>
          <a:xfrm>
            <a:off x="243720" y="1129320"/>
            <a:ext cx="2108952"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CA" sz="1600" b="1" strike="noStrike" spc="-1" dirty="0">
                <a:solidFill>
                  <a:schemeClr val="accent5"/>
                </a:solidFill>
                <a:latin typeface="Times New Roman" panose="02020603050405020304" pitchFamily="18" charset="0"/>
                <a:cs typeface="Times New Roman" panose="02020603050405020304" pitchFamily="18" charset="0"/>
              </a:rPr>
              <a:t>(e-)</a:t>
            </a:r>
            <a:r>
              <a:rPr lang="en-CA" sz="1600" b="1" strike="noStrike" spc="-1" dirty="0" err="1">
                <a:solidFill>
                  <a:schemeClr val="dk1"/>
                </a:solidFill>
                <a:latin typeface="Times New Roman" panose="02020603050405020304" pitchFamily="18" charset="0"/>
                <a:cs typeface="Times New Roman" panose="02020603050405020304" pitchFamily="18" charset="0"/>
              </a:rPr>
              <a:t>článek</a:t>
            </a:r>
            <a:r>
              <a:rPr lang="en-CA" sz="1600" b="1" strike="noStrike" spc="-1" dirty="0">
                <a:solidFill>
                  <a:schemeClr val="dk1"/>
                </a:solidFill>
                <a:latin typeface="Times New Roman" panose="02020603050405020304" pitchFamily="18" charset="0"/>
                <a:cs typeface="Times New Roman" panose="02020603050405020304" pitchFamily="18" charset="0"/>
              </a:rPr>
              <a:t> v </a:t>
            </a:r>
            <a:r>
              <a:rPr lang="en-CA" sz="1600" b="1" strike="noStrike" spc="-1" dirty="0" err="1">
                <a:solidFill>
                  <a:schemeClr val="dk1"/>
                </a:solidFill>
                <a:latin typeface="Times New Roman" panose="02020603050405020304" pitchFamily="18" charset="0"/>
                <a:cs typeface="Times New Roman" panose="02020603050405020304" pitchFamily="18" charset="0"/>
              </a:rPr>
              <a:t>periodiku</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ceHolder 1"/>
          <p:cNvSpPr>
            <a:spLocks noGrp="1"/>
          </p:cNvSpPr>
          <p:nvPr>
            <p:ph type="title"/>
          </p:nvPr>
        </p:nvSpPr>
        <p:spPr>
          <a:xfrm>
            <a:off x="831459" y="107448"/>
            <a:ext cx="8276760" cy="661680"/>
          </a:xfrm>
          <a:prstGeom prst="rect">
            <a:avLst/>
          </a:prstGeom>
          <a:noFill/>
          <a:ln w="0">
            <a:noFill/>
          </a:ln>
        </p:spPr>
        <p:txBody>
          <a:bodyPr lIns="0" tIns="0" rIns="0" bIns="0" anchor="t">
            <a:normAutofit/>
          </a:bodyPr>
          <a:lstStyle/>
          <a:p>
            <a:pPr indent="0" defTabSz="914400">
              <a:lnSpc>
                <a:spcPct val="90000"/>
              </a:lnSpc>
              <a:buNone/>
              <a:tabLst>
                <a:tab pos="0" algn="l"/>
              </a:tabLst>
            </a:pPr>
            <a:r>
              <a:rPr lang="cs-CZ" sz="3200" b="0" strike="noStrike" spc="-1" dirty="0">
                <a:solidFill>
                  <a:srgbClr val="C00000"/>
                </a:solidFill>
                <a:latin typeface="Times New Roman" panose="02020603050405020304" pitchFamily="18" charset="0"/>
                <a:cs typeface="Times New Roman" panose="02020603050405020304" pitchFamily="18" charset="0"/>
              </a:rPr>
              <a:t>Cvičení na citování – řešení </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7" name="Obdélník 11"/>
          <p:cNvSpPr/>
          <p:nvPr/>
        </p:nvSpPr>
        <p:spPr>
          <a:xfrm>
            <a:off x="266039" y="1065240"/>
            <a:ext cx="11478285" cy="5292303"/>
          </a:xfrm>
          <a:prstGeom prst="rect">
            <a:avLst/>
          </a:prstGeom>
          <a:noFill/>
          <a:ln w="0">
            <a:solidFill>
              <a:schemeClr val="accent3">
                <a:lumMod val="20000"/>
                <a:lumOff val="80000"/>
              </a:schemeClr>
            </a:solid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spcBef>
                <a:spcPts val="601"/>
              </a:spcBef>
              <a:spcAft>
                <a:spcPts val="601"/>
              </a:spcAft>
            </a:pPr>
            <a:r>
              <a:rPr lang="cs-CZ" sz="1600" spc="-1" dirty="0" err="1">
                <a:solidFill>
                  <a:schemeClr val="dk1"/>
                </a:solidFill>
                <a:latin typeface="Times New Roman" panose="02020603050405020304" pitchFamily="18" charset="0"/>
                <a:cs typeface="Times New Roman" panose="02020603050405020304" pitchFamily="18" charset="0"/>
              </a:rPr>
              <a:t>Zhao</a:t>
            </a:r>
            <a:r>
              <a:rPr lang="cs-CZ" sz="1600" spc="-1" dirty="0">
                <a:solidFill>
                  <a:schemeClr val="dk1"/>
                </a:solidFill>
                <a:latin typeface="Times New Roman" panose="02020603050405020304" pitchFamily="18" charset="0"/>
                <a:cs typeface="Times New Roman" panose="02020603050405020304" pitchFamily="18" charset="0"/>
              </a:rPr>
              <a:t>, </a:t>
            </a:r>
            <a:r>
              <a:rPr lang="cs-CZ" sz="1600" spc="-1" dirty="0" err="1">
                <a:solidFill>
                  <a:schemeClr val="dk1"/>
                </a:solidFill>
                <a:latin typeface="Times New Roman" panose="02020603050405020304" pitchFamily="18" charset="0"/>
                <a:cs typeface="Times New Roman" panose="02020603050405020304" pitchFamily="18" charset="0"/>
              </a:rPr>
              <a:t>Xing</a:t>
            </a:r>
            <a:r>
              <a:rPr lang="cs-CZ" sz="1600" spc="-1" dirty="0">
                <a:solidFill>
                  <a:schemeClr val="dk1"/>
                </a:solidFill>
                <a:latin typeface="Times New Roman" panose="02020603050405020304" pitchFamily="18" charset="0"/>
                <a:cs typeface="Times New Roman" panose="02020603050405020304" pitchFamily="18" charset="0"/>
              </a:rPr>
              <a:t>, et al. (2024): </a:t>
            </a:r>
            <a:r>
              <a:rPr lang="cs-CZ" sz="1600" spc="-1" dirty="0" err="1">
                <a:solidFill>
                  <a:schemeClr val="dk1"/>
                </a:solidFill>
                <a:latin typeface="Times New Roman" panose="02020603050405020304" pitchFamily="18" charset="0"/>
                <a:cs typeface="Times New Roman" panose="02020603050405020304" pitchFamily="18" charset="0"/>
              </a:rPr>
              <a:t>Progress</a:t>
            </a:r>
            <a:r>
              <a:rPr lang="cs-CZ" sz="1600" spc="-1" dirty="0">
                <a:solidFill>
                  <a:schemeClr val="dk1"/>
                </a:solidFill>
                <a:latin typeface="Times New Roman" panose="02020603050405020304" pitchFamily="18" charset="0"/>
                <a:cs typeface="Times New Roman" panose="02020603050405020304" pitchFamily="18" charset="0"/>
              </a:rPr>
              <a:t> in </a:t>
            </a:r>
            <a:r>
              <a:rPr lang="cs-CZ" sz="1600" spc="-1" dirty="0" err="1">
                <a:solidFill>
                  <a:schemeClr val="dk1"/>
                </a:solidFill>
                <a:latin typeface="Times New Roman" panose="02020603050405020304" pitchFamily="18" charset="0"/>
                <a:cs typeface="Times New Roman" panose="02020603050405020304" pitchFamily="18" charset="0"/>
              </a:rPr>
              <a:t>Research</a:t>
            </a:r>
            <a:r>
              <a:rPr lang="cs-CZ" sz="1600" spc="-1" dirty="0">
                <a:solidFill>
                  <a:schemeClr val="dk1"/>
                </a:solidFill>
                <a:latin typeface="Times New Roman" panose="02020603050405020304" pitchFamily="18" charset="0"/>
                <a:cs typeface="Times New Roman" panose="02020603050405020304" pitchFamily="18" charset="0"/>
              </a:rPr>
              <a:t> on </a:t>
            </a:r>
            <a:r>
              <a:rPr lang="cs-CZ" sz="1600" spc="-1" dirty="0" err="1">
                <a:solidFill>
                  <a:schemeClr val="dk1"/>
                </a:solidFill>
                <a:latin typeface="Times New Roman" panose="02020603050405020304" pitchFamily="18" charset="0"/>
                <a:cs typeface="Times New Roman" panose="02020603050405020304" pitchFamily="18" charset="0"/>
              </a:rPr>
              <a:t>the</a:t>
            </a:r>
            <a:r>
              <a:rPr lang="cs-CZ" sz="1600" spc="-1" dirty="0">
                <a:solidFill>
                  <a:schemeClr val="dk1"/>
                </a:solidFill>
                <a:latin typeface="Times New Roman" panose="02020603050405020304" pitchFamily="18" charset="0"/>
                <a:cs typeface="Times New Roman" panose="02020603050405020304" pitchFamily="18" charset="0"/>
              </a:rPr>
              <a:t> Gut </a:t>
            </a:r>
            <a:r>
              <a:rPr lang="cs-CZ" sz="1600" spc="-1" dirty="0" err="1">
                <a:solidFill>
                  <a:schemeClr val="dk1"/>
                </a:solidFill>
                <a:latin typeface="Times New Roman" panose="02020603050405020304" pitchFamily="18" charset="0"/>
                <a:cs typeface="Times New Roman" panose="02020603050405020304" pitchFamily="18" charset="0"/>
              </a:rPr>
              <a:t>Microflora</a:t>
            </a:r>
            <a:r>
              <a:rPr lang="cs-CZ" sz="1600" spc="-1" dirty="0">
                <a:solidFill>
                  <a:schemeClr val="dk1"/>
                </a:solidFill>
                <a:latin typeface="Times New Roman" panose="02020603050405020304" pitchFamily="18" charset="0"/>
                <a:cs typeface="Times New Roman" panose="02020603050405020304" pitchFamily="18" charset="0"/>
              </a:rPr>
              <a:t> </a:t>
            </a:r>
            <a:r>
              <a:rPr lang="cs-CZ" sz="1600" spc="-1" dirty="0" err="1">
                <a:solidFill>
                  <a:schemeClr val="dk1"/>
                </a:solidFill>
                <a:latin typeface="Times New Roman" panose="02020603050405020304" pitchFamily="18" charset="0"/>
                <a:cs typeface="Times New Roman" panose="02020603050405020304" pitchFamily="18" charset="0"/>
              </a:rPr>
              <a:t>of</a:t>
            </a:r>
            <a:r>
              <a:rPr lang="cs-CZ" sz="1600" spc="-1" dirty="0">
                <a:solidFill>
                  <a:schemeClr val="dk1"/>
                </a:solidFill>
                <a:latin typeface="Times New Roman" panose="02020603050405020304" pitchFamily="18" charset="0"/>
                <a:cs typeface="Times New Roman" panose="02020603050405020304" pitchFamily="18" charset="0"/>
              </a:rPr>
              <a:t> </a:t>
            </a:r>
            <a:r>
              <a:rPr lang="cs-CZ" sz="1600" spc="-1" dirty="0" err="1">
                <a:solidFill>
                  <a:schemeClr val="dk1"/>
                </a:solidFill>
                <a:latin typeface="Times New Roman" panose="02020603050405020304" pitchFamily="18" charset="0"/>
                <a:cs typeface="Times New Roman" panose="02020603050405020304" pitchFamily="18" charset="0"/>
              </a:rPr>
              <a:t>the</a:t>
            </a:r>
            <a:r>
              <a:rPr lang="cs-CZ" sz="1600" spc="-1" dirty="0">
                <a:solidFill>
                  <a:schemeClr val="dk1"/>
                </a:solidFill>
                <a:latin typeface="Times New Roman" panose="02020603050405020304" pitchFamily="18" charset="0"/>
                <a:cs typeface="Times New Roman" panose="02020603050405020304" pitchFamily="18" charset="0"/>
              </a:rPr>
              <a:t> </a:t>
            </a:r>
            <a:r>
              <a:rPr lang="cs-CZ" sz="1600" spc="-1" dirty="0" err="1">
                <a:solidFill>
                  <a:schemeClr val="dk1"/>
                </a:solidFill>
                <a:latin typeface="Times New Roman" panose="02020603050405020304" pitchFamily="18" charset="0"/>
                <a:cs typeface="Times New Roman" panose="02020603050405020304" pitchFamily="18" charset="0"/>
              </a:rPr>
              <a:t>Red</a:t>
            </a:r>
            <a:r>
              <a:rPr lang="cs-CZ" sz="1600" spc="-1" dirty="0">
                <a:solidFill>
                  <a:schemeClr val="dk1"/>
                </a:solidFill>
                <a:latin typeface="Times New Roman" panose="02020603050405020304" pitchFamily="18" charset="0"/>
                <a:cs typeface="Times New Roman" panose="02020603050405020304" pitchFamily="18" charset="0"/>
              </a:rPr>
              <a:t> Panda (</a:t>
            </a:r>
            <a:r>
              <a:rPr lang="cs-CZ" sz="1600" i="1" spc="-1" dirty="0" err="1">
                <a:solidFill>
                  <a:schemeClr val="dk1"/>
                </a:solidFill>
                <a:latin typeface="Times New Roman" panose="02020603050405020304" pitchFamily="18" charset="0"/>
                <a:cs typeface="Times New Roman" panose="02020603050405020304" pitchFamily="18" charset="0"/>
              </a:rPr>
              <a:t>Ailurus</a:t>
            </a:r>
            <a:r>
              <a:rPr lang="cs-CZ" sz="1600" i="1" spc="-1" dirty="0">
                <a:solidFill>
                  <a:schemeClr val="dk1"/>
                </a:solidFill>
                <a:latin typeface="Times New Roman" panose="02020603050405020304" pitchFamily="18" charset="0"/>
                <a:cs typeface="Times New Roman" panose="02020603050405020304" pitchFamily="18" charset="0"/>
              </a:rPr>
              <a:t> </a:t>
            </a:r>
            <a:r>
              <a:rPr lang="cs-CZ" sz="1600" i="1" spc="-1" dirty="0" err="1">
                <a:solidFill>
                  <a:schemeClr val="dk1"/>
                </a:solidFill>
                <a:latin typeface="Times New Roman" panose="02020603050405020304" pitchFamily="18" charset="0"/>
                <a:cs typeface="Times New Roman" panose="02020603050405020304" pitchFamily="18" charset="0"/>
              </a:rPr>
              <a:t>fulgens</a:t>
            </a:r>
            <a:r>
              <a:rPr lang="cs-CZ" sz="1600" spc="-1" dirty="0">
                <a:solidFill>
                  <a:schemeClr val="dk1"/>
                </a:solidFill>
                <a:latin typeface="Times New Roman" panose="02020603050405020304" pitchFamily="18" charset="0"/>
                <a:cs typeface="Times New Roman" panose="02020603050405020304" pitchFamily="18" charset="0"/>
              </a:rPr>
              <a:t>). In: </a:t>
            </a:r>
            <a:r>
              <a:rPr lang="cs-CZ" sz="1600" spc="-1" dirty="0" err="1">
                <a:solidFill>
                  <a:schemeClr val="dk1"/>
                </a:solidFill>
                <a:latin typeface="Times New Roman" panose="02020603050405020304" pitchFamily="18" charset="0"/>
                <a:cs typeface="Times New Roman" panose="02020603050405020304" pitchFamily="18" charset="0"/>
              </a:rPr>
              <a:t>Microorganisms</a:t>
            </a:r>
            <a:r>
              <a:rPr lang="cs-CZ" sz="1600" spc="-1" dirty="0">
                <a:solidFill>
                  <a:schemeClr val="dk1"/>
                </a:solidFill>
                <a:latin typeface="Times New Roman" panose="02020603050405020304" pitchFamily="18" charset="0"/>
                <a:cs typeface="Times New Roman" panose="02020603050405020304" pitchFamily="18" charset="0"/>
              </a:rPr>
              <a:t>, 12.3: 478. </a:t>
            </a:r>
            <a:r>
              <a:rPr lang="en-CA" sz="1600" spc="-1" dirty="0">
                <a:solidFill>
                  <a:schemeClr val="dk1"/>
                </a:solidFill>
                <a:latin typeface="Times New Roman" panose="02020603050405020304" pitchFamily="18" charset="0"/>
                <a:cs typeface="Times New Roman" panose="02020603050405020304" pitchFamily="18" charset="0"/>
              </a:rPr>
              <a:t>[</a:t>
            </a:r>
            <a:r>
              <a:rPr lang="cs-CZ" sz="1600" spc="-1" dirty="0">
                <a:solidFill>
                  <a:schemeClr val="dk1"/>
                </a:solidFill>
                <a:latin typeface="Times New Roman" panose="02020603050405020304" pitchFamily="18" charset="0"/>
                <a:cs typeface="Times New Roman" panose="02020603050405020304" pitchFamily="18" charset="0"/>
              </a:rPr>
              <a:t>O</a:t>
            </a:r>
            <a:r>
              <a:rPr lang="en-CA" sz="1600" spc="-1" dirty="0" err="1">
                <a:solidFill>
                  <a:schemeClr val="dk1"/>
                </a:solidFill>
                <a:latin typeface="Times New Roman" panose="02020603050405020304" pitchFamily="18" charset="0"/>
                <a:cs typeface="Times New Roman" panose="02020603050405020304" pitchFamily="18" charset="0"/>
              </a:rPr>
              <a:t>nline</a:t>
            </a:r>
            <a:r>
              <a:rPr lang="en-CA" sz="1600" spc="-1" dirty="0">
                <a:solidFill>
                  <a:schemeClr val="dk1"/>
                </a:solidFill>
                <a:latin typeface="Times New Roman" panose="02020603050405020304" pitchFamily="18" charset="0"/>
                <a:cs typeface="Times New Roman" panose="02020603050405020304" pitchFamily="18" charset="0"/>
              </a:rPr>
              <a:t>: </a:t>
            </a:r>
            <a:r>
              <a:rPr lang="cs-CZ" sz="1600" spc="-1" dirty="0">
                <a:solidFill>
                  <a:schemeClr val="dk1"/>
                </a:solidFill>
                <a:latin typeface="Times New Roman" panose="02020603050405020304" pitchFamily="18" charset="0"/>
                <a:cs typeface="Times New Roman" panose="02020603050405020304" pitchFamily="18" charset="0"/>
                <a:hlinkClick r:id="rId3"/>
              </a:rPr>
              <a:t>https://www.mdpi.com/2076-2607/12/3/478</a:t>
            </a:r>
            <a:r>
              <a:rPr lang="cs-CZ" sz="1600" spc="-1" dirty="0">
                <a:solidFill>
                  <a:schemeClr val="dk1"/>
                </a:solidFill>
                <a:latin typeface="Times New Roman" panose="02020603050405020304" pitchFamily="18" charset="0"/>
                <a:cs typeface="Times New Roman" panose="02020603050405020304" pitchFamily="18" charset="0"/>
              </a:rPr>
              <a:t>, </a:t>
            </a:r>
            <a:r>
              <a:rPr lang="en-CA" sz="1600" spc="-1" dirty="0">
                <a:solidFill>
                  <a:schemeClr val="dk1"/>
                </a:solidFill>
                <a:latin typeface="Times New Roman" panose="02020603050405020304" pitchFamily="18" charset="0"/>
                <a:cs typeface="Times New Roman" panose="02020603050405020304" pitchFamily="18" charset="0"/>
              </a:rPr>
              <a:t>cit. </a:t>
            </a:r>
            <a:r>
              <a:rPr lang="cs-CZ" sz="1600" spc="-1" dirty="0">
                <a:solidFill>
                  <a:schemeClr val="dk1"/>
                </a:solidFill>
                <a:latin typeface="Times New Roman" panose="02020603050405020304" pitchFamily="18" charset="0"/>
                <a:cs typeface="Times New Roman" panose="02020603050405020304" pitchFamily="18" charset="0"/>
              </a:rPr>
              <a:t>30. června </a:t>
            </a:r>
            <a:r>
              <a:rPr lang="en-CA" sz="1600" spc="-1" dirty="0">
                <a:solidFill>
                  <a:schemeClr val="dk1"/>
                </a:solidFill>
                <a:latin typeface="Times New Roman" panose="02020603050405020304" pitchFamily="18" charset="0"/>
                <a:cs typeface="Times New Roman" panose="02020603050405020304" pitchFamily="18" charset="0"/>
              </a:rPr>
              <a:t>2025]</a:t>
            </a:r>
            <a:endParaRPr lang="cs-CZ" sz="1600" spc="-1" dirty="0">
              <a:solidFill>
                <a:schemeClr val="dk1"/>
              </a:solidFill>
              <a:latin typeface="Times New Roman" panose="02020603050405020304" pitchFamily="18" charset="0"/>
              <a:cs typeface="Times New Roman" panose="02020603050405020304" pitchFamily="18" charset="0"/>
            </a:endParaRPr>
          </a:p>
          <a:p>
            <a:pPr defTabSz="914400">
              <a:lnSpc>
                <a:spcPct val="100000"/>
              </a:lnSpc>
              <a:spcBef>
                <a:spcPts val="601"/>
              </a:spcBef>
              <a:spcAft>
                <a:spcPts val="601"/>
              </a:spcAft>
            </a:pP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a:spcBef>
                <a:spcPts val="601"/>
              </a:spcBef>
              <a:spcAft>
                <a:spcPts val="601"/>
              </a:spcAft>
            </a:pPr>
            <a:r>
              <a:rPr lang="cs-CZ" sz="1600" spc="-1" dirty="0" err="1">
                <a:solidFill>
                  <a:schemeClr val="dk1"/>
                </a:solidFill>
                <a:latin typeface="Times New Roman" panose="02020603050405020304" pitchFamily="18" charset="0"/>
                <a:cs typeface="Times New Roman" panose="02020603050405020304" pitchFamily="18" charset="0"/>
              </a:rPr>
              <a:t>Monty</a:t>
            </a:r>
            <a:r>
              <a:rPr lang="cs-CZ" sz="1600" spc="-1" dirty="0">
                <a:solidFill>
                  <a:schemeClr val="dk1"/>
                </a:solidFill>
                <a:latin typeface="Times New Roman" panose="02020603050405020304" pitchFamily="18" charset="0"/>
                <a:cs typeface="Times New Roman" panose="02020603050405020304" pitchFamily="18" charset="0"/>
              </a:rPr>
              <a:t> Python </a:t>
            </a:r>
            <a:r>
              <a:rPr lang="cs-CZ" sz="1600" spc="-1" dirty="0" smtClean="0">
                <a:solidFill>
                  <a:schemeClr val="dk1"/>
                </a:solidFill>
                <a:latin typeface="Times New Roman" panose="02020603050405020304" pitchFamily="18" charset="0"/>
                <a:cs typeface="Times New Roman" panose="02020603050405020304" pitchFamily="18" charset="0"/>
              </a:rPr>
              <a:t>(2009): </a:t>
            </a:r>
            <a:r>
              <a:rPr lang="cs-CZ" sz="1600" spc="-1" dirty="0" err="1" smtClean="0">
                <a:solidFill>
                  <a:schemeClr val="dk1"/>
                </a:solidFill>
                <a:latin typeface="Times New Roman" panose="02020603050405020304" pitchFamily="18" charset="0"/>
                <a:cs typeface="Times New Roman" panose="02020603050405020304" pitchFamily="18" charset="0"/>
              </a:rPr>
              <a:t>Monty</a:t>
            </a:r>
            <a:r>
              <a:rPr lang="cs-CZ" sz="1600" spc="-1" dirty="0" smtClean="0">
                <a:solidFill>
                  <a:schemeClr val="dk1"/>
                </a:solidFill>
                <a:latin typeface="Times New Roman" panose="02020603050405020304" pitchFamily="18" charset="0"/>
                <a:cs typeface="Times New Roman" panose="02020603050405020304" pitchFamily="18" charset="0"/>
              </a:rPr>
              <a:t> </a:t>
            </a:r>
            <a:r>
              <a:rPr lang="cs-CZ" sz="1600" b="0" strike="noStrike" spc="-1" dirty="0">
                <a:solidFill>
                  <a:schemeClr val="dk1"/>
                </a:solidFill>
                <a:latin typeface="Times New Roman" panose="02020603050405020304" pitchFamily="18" charset="0"/>
                <a:cs typeface="Times New Roman" panose="02020603050405020304" pitchFamily="18" charset="0"/>
              </a:rPr>
              <a:t>Python </a:t>
            </a:r>
            <a:r>
              <a:rPr lang="cs-CZ" sz="1600" b="0" strike="noStrike" spc="-1" dirty="0" err="1">
                <a:solidFill>
                  <a:schemeClr val="dk1"/>
                </a:solidFill>
                <a:latin typeface="Times New Roman" panose="02020603050405020304" pitchFamily="18" charset="0"/>
                <a:cs typeface="Times New Roman" panose="02020603050405020304" pitchFamily="18" charset="0"/>
              </a:rPr>
              <a:t>Philosophy</a:t>
            </a:r>
            <a:r>
              <a:rPr lang="cs-CZ" sz="1600" b="0" strike="noStrike" spc="-1" dirty="0">
                <a:solidFill>
                  <a:schemeClr val="dk1"/>
                </a:solidFill>
                <a:latin typeface="Times New Roman" panose="02020603050405020304" pitchFamily="18" charset="0"/>
                <a:cs typeface="Times New Roman" panose="02020603050405020304" pitchFamily="18" charset="0"/>
              </a:rPr>
              <a:t> </a:t>
            </a:r>
            <a:r>
              <a:rPr lang="cs-CZ" sz="1600" b="0" strike="noStrike" spc="-1" dirty="0" err="1" smtClean="0">
                <a:solidFill>
                  <a:schemeClr val="dk1"/>
                </a:solidFill>
                <a:latin typeface="Times New Roman" panose="02020603050405020304" pitchFamily="18" charset="0"/>
                <a:cs typeface="Times New Roman" panose="02020603050405020304" pitchFamily="18" charset="0"/>
              </a:rPr>
              <a:t>Football</a:t>
            </a:r>
            <a:r>
              <a:rPr lang="cs-CZ" sz="1600" b="0" strike="noStrike" spc="-1" dirty="0" smtClean="0">
                <a:solidFill>
                  <a:schemeClr val="dk1"/>
                </a:solidFill>
                <a:latin typeface="Times New Roman" panose="02020603050405020304" pitchFamily="18" charset="0"/>
                <a:cs typeface="Times New Roman" panose="02020603050405020304" pitchFamily="18" charset="0"/>
              </a:rPr>
              <a:t>. Video. [Online:</a:t>
            </a:r>
            <a:r>
              <a:rPr lang="cs-CZ" sz="1600" b="0" strike="noStrike" spc="-1" dirty="0">
                <a:solidFill>
                  <a:schemeClr val="dk1"/>
                </a:solidFill>
                <a:latin typeface="Times New Roman" panose="02020603050405020304" pitchFamily="18" charset="0"/>
                <a:cs typeface="Times New Roman" panose="02020603050405020304" pitchFamily="18" charset="0"/>
              </a:rPr>
              <a:t> </a:t>
            </a:r>
            <a:r>
              <a:rPr lang="cs-CZ" sz="1600" b="0" u="sng" strike="noStrike" spc="-1" dirty="0">
                <a:solidFill>
                  <a:schemeClr val="dk1"/>
                </a:solidFill>
                <a:uFillTx/>
                <a:latin typeface="Times New Roman" panose="02020603050405020304" pitchFamily="18" charset="0"/>
                <a:cs typeface="Times New Roman" panose="02020603050405020304" pitchFamily="18" charset="0"/>
                <a:hlinkClick r:id="rId4"/>
              </a:rPr>
              <a:t>https://</a:t>
            </a:r>
            <a:r>
              <a:rPr lang="cs-CZ" sz="1600" b="0" u="sng" strike="noStrike" spc="-1" dirty="0" smtClean="0">
                <a:solidFill>
                  <a:schemeClr val="dk1"/>
                </a:solidFill>
                <a:uFillTx/>
                <a:latin typeface="Times New Roman" panose="02020603050405020304" pitchFamily="18" charset="0"/>
                <a:cs typeface="Times New Roman" panose="02020603050405020304" pitchFamily="18" charset="0"/>
                <a:hlinkClick r:id="rId4"/>
              </a:rPr>
              <a:t>www.youtube.com/</a:t>
            </a:r>
            <a:r>
              <a:rPr lang="cs-CZ" sz="1600" b="0" u="sng" strike="noStrike" spc="-1" dirty="0" err="1" smtClean="0">
                <a:solidFill>
                  <a:schemeClr val="dk1"/>
                </a:solidFill>
                <a:uFillTx/>
                <a:latin typeface="Times New Roman" panose="02020603050405020304" pitchFamily="18" charset="0"/>
                <a:cs typeface="Times New Roman" panose="02020603050405020304" pitchFamily="18" charset="0"/>
                <a:hlinkClick r:id="rId4"/>
              </a:rPr>
              <a:t>watch?v</a:t>
            </a:r>
            <a:r>
              <a:rPr lang="cs-CZ" sz="1600" b="0" u="sng" strike="noStrike" spc="-1" dirty="0" smtClean="0">
                <a:solidFill>
                  <a:schemeClr val="dk1"/>
                </a:solidFill>
                <a:uFillTx/>
                <a:latin typeface="Times New Roman" panose="02020603050405020304" pitchFamily="18" charset="0"/>
                <a:cs typeface="Times New Roman" panose="02020603050405020304" pitchFamily="18" charset="0"/>
                <a:hlinkClick r:id="rId4"/>
              </a:rPr>
              <a:t>=LfduUFF_i1A</a:t>
            </a:r>
            <a:r>
              <a:rPr lang="cs-CZ" sz="1600" spc="-1" dirty="0" smtClean="0">
                <a:solidFill>
                  <a:schemeClr val="dk1"/>
                </a:solidFill>
                <a:latin typeface="Times New Roman" panose="02020603050405020304" pitchFamily="18" charset="0"/>
                <a:cs typeface="Times New Roman" panose="02020603050405020304" pitchFamily="18" charset="0"/>
              </a:rPr>
              <a:t>, </a:t>
            </a:r>
            <a:r>
              <a:rPr lang="cs-CZ" sz="1600" spc="-1" dirty="0">
                <a:solidFill>
                  <a:schemeClr val="dk1"/>
                </a:solidFill>
                <a:latin typeface="Times New Roman" panose="02020603050405020304" pitchFamily="18" charset="0"/>
                <a:cs typeface="Times New Roman" panose="02020603050405020304" pitchFamily="18" charset="0"/>
              </a:rPr>
              <a:t>cit. </a:t>
            </a:r>
            <a:r>
              <a:rPr lang="cs-CZ" sz="1600" spc="-1" dirty="0" smtClean="0">
                <a:solidFill>
                  <a:schemeClr val="dk1"/>
                </a:solidFill>
                <a:latin typeface="Times New Roman" panose="02020603050405020304" pitchFamily="18" charset="0"/>
                <a:cs typeface="Times New Roman" panose="02020603050405020304" pitchFamily="18" charset="0"/>
              </a:rPr>
              <a:t>12. září 2023</a:t>
            </a:r>
            <a:r>
              <a:rPr lang="cs-CZ" sz="1600" spc="-1" dirty="0">
                <a:solidFill>
                  <a:schemeClr val="dk1"/>
                </a:solidFill>
                <a:latin typeface="Times New Roman" panose="02020603050405020304" pitchFamily="18" charset="0"/>
                <a:cs typeface="Times New Roman" panose="02020603050405020304" pitchFamily="18" charset="0"/>
              </a:rPr>
              <a:t>]</a:t>
            </a: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spcBef>
                <a:spcPts val="601"/>
              </a:spcBef>
              <a:spcAft>
                <a:spcPts val="601"/>
              </a:spcAft>
            </a:pPr>
            <a:endParaRPr lang="cs-CZ" sz="1600" b="0" strike="noStrike" spc="-1" dirty="0">
              <a:solidFill>
                <a:srgbClr val="000000"/>
              </a:solidFill>
              <a:latin typeface="Times New Roman" panose="02020603050405020304" pitchFamily="18" charset="0"/>
              <a:cs typeface="Times New Roman" panose="02020603050405020304" pitchFamily="18" charset="0"/>
            </a:endParaRPr>
          </a:p>
          <a:p>
            <a:r>
              <a:rPr lang="cs-CZ" sz="1600" dirty="0" smtClean="0"/>
              <a:t>Štefko, Martin (2025): Otcovská </a:t>
            </a:r>
            <a:r>
              <a:rPr lang="cs-CZ" sz="1600" dirty="0"/>
              <a:t>dovolená. In: </a:t>
            </a:r>
            <a:r>
              <a:rPr lang="cs-CZ" sz="1600" dirty="0" smtClean="0"/>
              <a:t>Miroslav, Hromada (</a:t>
            </a:r>
            <a:r>
              <a:rPr lang="cs-CZ" sz="1600" dirty="0"/>
              <a:t>E</a:t>
            </a:r>
            <a:r>
              <a:rPr lang="cs-CZ" sz="1600" dirty="0" smtClean="0"/>
              <a:t>d.) (2025): </a:t>
            </a:r>
            <a:r>
              <a:rPr lang="cs-CZ" sz="1600" i="1" dirty="0"/>
              <a:t>60 let zákoníku práce – pocta Jarmile </a:t>
            </a:r>
            <a:r>
              <a:rPr lang="cs-CZ" sz="1600" i="1" dirty="0" smtClean="0"/>
              <a:t>Pavlátové</a:t>
            </a:r>
            <a:r>
              <a:rPr lang="cs-CZ" sz="1600" dirty="0" smtClean="0"/>
              <a:t>. </a:t>
            </a:r>
            <a:r>
              <a:rPr lang="cs-CZ" sz="1600" dirty="0"/>
              <a:t>Plzeň: Západočeská univerzita v </a:t>
            </a:r>
            <a:r>
              <a:rPr lang="cs-CZ" sz="1600" dirty="0" smtClean="0"/>
              <a:t>Plzni: 255–271. [</a:t>
            </a:r>
            <a:r>
              <a:rPr lang="cs-CZ" sz="1600" dirty="0"/>
              <a:t>Online</a:t>
            </a:r>
            <a:r>
              <a:rPr lang="cs-CZ" sz="1600" dirty="0">
                <a:solidFill>
                  <a:schemeClr val="accent2"/>
                </a:solidFill>
              </a:rPr>
              <a:t>: </a:t>
            </a:r>
            <a:r>
              <a:rPr lang="cs-CZ" sz="1600" dirty="0">
                <a:solidFill>
                  <a:schemeClr val="accent2"/>
                </a:solidFill>
                <a:hlinkClick r:id="rId5"/>
              </a:rPr>
              <a:t>http://</a:t>
            </a:r>
            <a:r>
              <a:rPr lang="cs-CZ" sz="1600" dirty="0" smtClean="0">
                <a:solidFill>
                  <a:schemeClr val="accent2"/>
                </a:solidFill>
                <a:hlinkClick r:id="rId5"/>
              </a:rPr>
              <a:t>hdl.handle.net/11025/58374</a:t>
            </a:r>
            <a:r>
              <a:rPr lang="cs-CZ" sz="1600" dirty="0" smtClean="0"/>
              <a:t>, cit. 01. července 2025]</a:t>
            </a:r>
          </a:p>
          <a:p>
            <a:endParaRPr lang="cs-CZ" sz="1600" spc="-1" dirty="0">
              <a:solidFill>
                <a:schemeClr val="accent2"/>
              </a:solidFill>
              <a:latin typeface="Times New Roman" panose="02020603050405020304" pitchFamily="18" charset="0"/>
              <a:cs typeface="Times New Roman" panose="02020603050405020304" pitchFamily="18" charset="0"/>
            </a:endParaRPr>
          </a:p>
          <a:p>
            <a:endParaRPr lang="cs-CZ" sz="1600" spc="-1" dirty="0" smtClean="0">
              <a:solidFill>
                <a:schemeClr val="dk1"/>
              </a:solidFill>
              <a:latin typeface="Times New Roman" panose="02020603050405020304" pitchFamily="18" charset="0"/>
              <a:cs typeface="Times New Roman" panose="02020603050405020304" pitchFamily="18" charset="0"/>
            </a:endParaRPr>
          </a:p>
          <a:p>
            <a:r>
              <a:rPr lang="en-CA" sz="1600" spc="-1" dirty="0" err="1" smtClean="0">
                <a:solidFill>
                  <a:schemeClr val="dk1"/>
                </a:solidFill>
                <a:latin typeface="Times New Roman" panose="02020603050405020304" pitchFamily="18" charset="0"/>
                <a:cs typeface="Times New Roman" panose="02020603050405020304" pitchFamily="18" charset="0"/>
              </a:rPr>
              <a:t>Lakosil</a:t>
            </a:r>
            <a:r>
              <a:rPr lang="en-CA" sz="1600" spc="-1" dirty="0">
                <a:solidFill>
                  <a:schemeClr val="dk1"/>
                </a:solidFill>
                <a:latin typeface="Times New Roman" panose="02020603050405020304" pitchFamily="18" charset="0"/>
                <a:cs typeface="Times New Roman" panose="02020603050405020304" pitchFamily="18" charset="0"/>
              </a:rPr>
              <a:t>, Jan (2024): </a:t>
            </a:r>
            <a:r>
              <a:rPr lang="en-CA" sz="1600" spc="-1" dirty="0" err="1">
                <a:solidFill>
                  <a:schemeClr val="dk1"/>
                </a:solidFill>
                <a:latin typeface="Times New Roman" panose="02020603050405020304" pitchFamily="18" charset="0"/>
                <a:cs typeface="Times New Roman" panose="02020603050405020304" pitchFamily="18" charset="0"/>
              </a:rPr>
              <a:t>Tajemství</a:t>
            </a:r>
            <a:r>
              <a:rPr lang="en-CA" sz="1600" spc="-1" dirty="0">
                <a:solidFill>
                  <a:schemeClr val="dk1"/>
                </a:solidFill>
                <a:latin typeface="Times New Roman" panose="02020603050405020304" pitchFamily="18" charset="0"/>
                <a:cs typeface="Times New Roman" panose="02020603050405020304" pitchFamily="18" charset="0"/>
              </a:rPr>
              <a:t> </a:t>
            </a:r>
            <a:r>
              <a:rPr lang="en-CA" sz="1600" spc="-1" dirty="0" err="1">
                <a:solidFill>
                  <a:schemeClr val="dk1"/>
                </a:solidFill>
                <a:latin typeface="Times New Roman" panose="02020603050405020304" pitchFamily="18" charset="0"/>
                <a:cs typeface="Times New Roman" panose="02020603050405020304" pitchFamily="18" charset="0"/>
              </a:rPr>
              <a:t>šumavských</a:t>
            </a:r>
            <a:r>
              <a:rPr lang="en-CA" sz="1600" spc="-1" dirty="0">
                <a:solidFill>
                  <a:schemeClr val="dk1"/>
                </a:solidFill>
                <a:latin typeface="Times New Roman" panose="02020603050405020304" pitchFamily="18" charset="0"/>
                <a:cs typeface="Times New Roman" panose="02020603050405020304" pitchFamily="18" charset="0"/>
              </a:rPr>
              <a:t> </a:t>
            </a:r>
            <a:r>
              <a:rPr lang="en-CA" sz="1600" spc="-1" dirty="0" err="1">
                <a:solidFill>
                  <a:schemeClr val="dk1"/>
                </a:solidFill>
                <a:latin typeface="Times New Roman" panose="02020603050405020304" pitchFamily="18" charset="0"/>
                <a:cs typeface="Times New Roman" panose="02020603050405020304" pitchFamily="18" charset="0"/>
              </a:rPr>
              <a:t>bunkrů</a:t>
            </a:r>
            <a:r>
              <a:rPr lang="en-CA" sz="1600" spc="-1" dirty="0">
                <a:solidFill>
                  <a:schemeClr val="dk1"/>
                </a:solidFill>
                <a:latin typeface="Times New Roman" panose="02020603050405020304" pitchFamily="18" charset="0"/>
                <a:cs typeface="Times New Roman" panose="02020603050405020304" pitchFamily="18" charset="0"/>
              </a:rPr>
              <a:t>. Praha: </a:t>
            </a:r>
            <a:r>
              <a:rPr lang="en-CA" sz="1600" spc="-1" dirty="0" err="1">
                <a:solidFill>
                  <a:schemeClr val="dk1"/>
                </a:solidFill>
                <a:latin typeface="Times New Roman" panose="02020603050405020304" pitchFamily="18" charset="0"/>
                <a:cs typeface="Times New Roman" panose="02020603050405020304" pitchFamily="18" charset="0"/>
              </a:rPr>
              <a:t>Albatros</a:t>
            </a:r>
            <a:r>
              <a:rPr lang="en-CA" sz="1600" spc="-1" dirty="0">
                <a:solidFill>
                  <a:schemeClr val="dk1"/>
                </a:solidFill>
                <a:latin typeface="Times New Roman" panose="02020603050405020304" pitchFamily="18" charset="0"/>
                <a:cs typeface="Times New Roman" panose="02020603050405020304" pitchFamily="18" charset="0"/>
              </a:rPr>
              <a:t> Media </a:t>
            </a:r>
            <a:r>
              <a:rPr lang="en-CA" sz="1600" spc="-1" dirty="0" err="1">
                <a:solidFill>
                  <a:schemeClr val="dk1"/>
                </a:solidFill>
                <a:latin typeface="Times New Roman" panose="02020603050405020304" pitchFamily="18" charset="0"/>
                <a:cs typeface="Times New Roman" panose="02020603050405020304" pitchFamily="18" charset="0"/>
              </a:rPr>
              <a:t>a.s</a:t>
            </a:r>
            <a:r>
              <a:rPr lang="en-CA" sz="1600" spc="-1" dirty="0" smtClean="0">
                <a:solidFill>
                  <a:schemeClr val="dk1"/>
                </a:solidFill>
                <a:latin typeface="Times New Roman" panose="02020603050405020304" pitchFamily="18" charset="0"/>
                <a:cs typeface="Times New Roman" panose="02020603050405020304" pitchFamily="18" charset="0"/>
              </a:rPr>
              <a:t>.</a:t>
            </a:r>
            <a:endParaRPr lang="cs-CZ" sz="1600" spc="-1" dirty="0">
              <a:solidFill>
                <a:schemeClr val="dk1"/>
              </a:solidFill>
              <a:latin typeface="Times New Roman" panose="02020603050405020304" pitchFamily="18" charset="0"/>
              <a:cs typeface="Times New Roman" panose="02020603050405020304" pitchFamily="18" charset="0"/>
            </a:endParaRPr>
          </a:p>
          <a:p>
            <a:endParaRPr lang="cs-CZ" sz="1600" spc="-1" dirty="0">
              <a:solidFill>
                <a:schemeClr val="dk1"/>
              </a:solidFill>
              <a:latin typeface="Times New Roman" panose="02020603050405020304" pitchFamily="18" charset="0"/>
              <a:cs typeface="Times New Roman" panose="02020603050405020304" pitchFamily="18" charset="0"/>
            </a:endParaRPr>
          </a:p>
          <a:p>
            <a:r>
              <a:rPr lang="en-CA" sz="1600" spc="-1" dirty="0" err="1">
                <a:solidFill>
                  <a:schemeClr val="dk1"/>
                </a:solidFill>
                <a:latin typeface="Times New Roman" panose="02020603050405020304" pitchFamily="18" charset="0"/>
                <a:cs typeface="Times New Roman" panose="02020603050405020304" pitchFamily="18" charset="0"/>
              </a:rPr>
              <a:t>Lakosil</a:t>
            </a:r>
            <a:r>
              <a:rPr lang="en-CA" sz="1600" spc="-1" dirty="0">
                <a:solidFill>
                  <a:schemeClr val="dk1"/>
                </a:solidFill>
                <a:latin typeface="Times New Roman" panose="02020603050405020304" pitchFamily="18" charset="0"/>
                <a:cs typeface="Times New Roman" panose="02020603050405020304" pitchFamily="18" charset="0"/>
              </a:rPr>
              <a:t>, Jan, (2024): </a:t>
            </a:r>
            <a:r>
              <a:rPr lang="en-CA" sz="1600" spc="-1" dirty="0" err="1">
                <a:solidFill>
                  <a:schemeClr val="dk1"/>
                </a:solidFill>
                <a:latin typeface="Times New Roman" panose="02020603050405020304" pitchFamily="18" charset="0"/>
                <a:cs typeface="Times New Roman" panose="02020603050405020304" pitchFamily="18" charset="0"/>
              </a:rPr>
              <a:t>Tajemství</a:t>
            </a:r>
            <a:r>
              <a:rPr lang="en-CA" sz="1600" spc="-1" dirty="0">
                <a:solidFill>
                  <a:schemeClr val="dk1"/>
                </a:solidFill>
                <a:latin typeface="Times New Roman" panose="02020603050405020304" pitchFamily="18" charset="0"/>
                <a:cs typeface="Times New Roman" panose="02020603050405020304" pitchFamily="18" charset="0"/>
              </a:rPr>
              <a:t> </a:t>
            </a:r>
            <a:r>
              <a:rPr lang="en-CA" sz="1600" spc="-1" dirty="0" err="1">
                <a:solidFill>
                  <a:schemeClr val="dk1"/>
                </a:solidFill>
                <a:latin typeface="Times New Roman" panose="02020603050405020304" pitchFamily="18" charset="0"/>
                <a:cs typeface="Times New Roman" panose="02020603050405020304" pitchFamily="18" charset="0"/>
              </a:rPr>
              <a:t>šumavských</a:t>
            </a:r>
            <a:r>
              <a:rPr lang="en-CA" sz="1600" spc="-1" dirty="0">
                <a:solidFill>
                  <a:schemeClr val="dk1"/>
                </a:solidFill>
                <a:latin typeface="Times New Roman" panose="02020603050405020304" pitchFamily="18" charset="0"/>
                <a:cs typeface="Times New Roman" panose="02020603050405020304" pitchFamily="18" charset="0"/>
              </a:rPr>
              <a:t> </a:t>
            </a:r>
            <a:r>
              <a:rPr lang="en-CA" sz="1600" spc="-1" dirty="0" err="1">
                <a:solidFill>
                  <a:schemeClr val="dk1"/>
                </a:solidFill>
                <a:latin typeface="Times New Roman" panose="02020603050405020304" pitchFamily="18" charset="0"/>
                <a:cs typeface="Times New Roman" panose="02020603050405020304" pitchFamily="18" charset="0"/>
              </a:rPr>
              <a:t>bunkrů</a:t>
            </a:r>
            <a:r>
              <a:rPr lang="en-CA" sz="1600" spc="-1" dirty="0">
                <a:solidFill>
                  <a:schemeClr val="dk1"/>
                </a:solidFill>
                <a:latin typeface="Times New Roman" panose="02020603050405020304" pitchFamily="18" charset="0"/>
                <a:cs typeface="Times New Roman" panose="02020603050405020304" pitchFamily="18" charset="0"/>
              </a:rPr>
              <a:t>. Praha: </a:t>
            </a:r>
            <a:r>
              <a:rPr lang="en-CA" sz="1600" spc="-1" dirty="0" err="1">
                <a:solidFill>
                  <a:schemeClr val="dk1"/>
                </a:solidFill>
                <a:latin typeface="Times New Roman" panose="02020603050405020304" pitchFamily="18" charset="0"/>
                <a:cs typeface="Times New Roman" panose="02020603050405020304" pitchFamily="18" charset="0"/>
              </a:rPr>
              <a:t>Albatros</a:t>
            </a:r>
            <a:r>
              <a:rPr lang="en-CA" sz="1600" spc="-1" dirty="0">
                <a:solidFill>
                  <a:schemeClr val="dk1"/>
                </a:solidFill>
                <a:latin typeface="Times New Roman" panose="02020603050405020304" pitchFamily="18" charset="0"/>
                <a:cs typeface="Times New Roman" panose="02020603050405020304" pitchFamily="18" charset="0"/>
              </a:rPr>
              <a:t> Media </a:t>
            </a:r>
            <a:r>
              <a:rPr lang="en-CA" sz="1600" spc="-1" dirty="0" err="1">
                <a:solidFill>
                  <a:schemeClr val="dk1"/>
                </a:solidFill>
                <a:latin typeface="Times New Roman" panose="02020603050405020304" pitchFamily="18" charset="0"/>
                <a:cs typeface="Times New Roman" panose="02020603050405020304" pitchFamily="18" charset="0"/>
              </a:rPr>
              <a:t>a.s</a:t>
            </a:r>
            <a:r>
              <a:rPr lang="en-CA" sz="1600" spc="-1" dirty="0">
                <a:solidFill>
                  <a:schemeClr val="dk1"/>
                </a:solidFill>
                <a:latin typeface="Times New Roman" panose="02020603050405020304" pitchFamily="18" charset="0"/>
                <a:cs typeface="Times New Roman" panose="02020603050405020304" pitchFamily="18" charset="0"/>
              </a:rPr>
              <a:t>. [</a:t>
            </a:r>
            <a:r>
              <a:rPr lang="cs-CZ" sz="1600" spc="-1" dirty="0">
                <a:solidFill>
                  <a:schemeClr val="dk1"/>
                </a:solidFill>
                <a:latin typeface="Times New Roman" panose="02020603050405020304" pitchFamily="18" charset="0"/>
                <a:cs typeface="Times New Roman" panose="02020603050405020304" pitchFamily="18" charset="0"/>
              </a:rPr>
              <a:t>O</a:t>
            </a:r>
            <a:r>
              <a:rPr lang="en-CA" sz="1600" spc="-1" dirty="0" err="1">
                <a:solidFill>
                  <a:schemeClr val="dk1"/>
                </a:solidFill>
                <a:latin typeface="Times New Roman" panose="02020603050405020304" pitchFamily="18" charset="0"/>
                <a:cs typeface="Times New Roman" panose="02020603050405020304" pitchFamily="18" charset="0"/>
              </a:rPr>
              <a:t>nline</a:t>
            </a:r>
            <a:r>
              <a:rPr lang="en-CA" sz="1600" spc="-1" dirty="0">
                <a:solidFill>
                  <a:schemeClr val="dk1"/>
                </a:solidFill>
                <a:latin typeface="Times New Roman" panose="02020603050405020304" pitchFamily="18" charset="0"/>
                <a:cs typeface="Times New Roman" panose="02020603050405020304" pitchFamily="18" charset="0"/>
              </a:rPr>
              <a:t>: </a:t>
            </a:r>
            <a:r>
              <a:rPr lang="en-CA" sz="1600" spc="-1" dirty="0">
                <a:solidFill>
                  <a:schemeClr val="dk1"/>
                </a:solidFill>
                <a:latin typeface="Times New Roman" panose="02020603050405020304" pitchFamily="18" charset="0"/>
                <a:cs typeface="Times New Roman" panose="02020603050405020304" pitchFamily="18" charset="0"/>
                <a:hlinkClick r:id="rId6"/>
              </a:rPr>
              <a:t>https://www.google.cz/books/edition/Tajemstv%C3%AD_%C5%A1umavsk%C3%BDch_bunkr%C5%AF/DqpOEQAAQBAJ?hl=cs&amp;gbpv=0</a:t>
            </a:r>
            <a:r>
              <a:rPr lang="cs-CZ" sz="1600" spc="-1" dirty="0">
                <a:solidFill>
                  <a:schemeClr val="dk1"/>
                </a:solidFill>
                <a:latin typeface="Times New Roman" panose="02020603050405020304" pitchFamily="18" charset="0"/>
                <a:cs typeface="Times New Roman" panose="02020603050405020304" pitchFamily="18" charset="0"/>
              </a:rPr>
              <a:t>, </a:t>
            </a:r>
            <a:r>
              <a:rPr lang="en-CA" sz="1600" spc="-1" dirty="0">
                <a:solidFill>
                  <a:schemeClr val="dk1"/>
                </a:solidFill>
                <a:latin typeface="Times New Roman" panose="02020603050405020304" pitchFamily="18" charset="0"/>
                <a:cs typeface="Times New Roman" panose="02020603050405020304" pitchFamily="18" charset="0"/>
              </a:rPr>
              <a:t>cit. </a:t>
            </a:r>
            <a:r>
              <a:rPr lang="cs-CZ" sz="1600" spc="-1" dirty="0">
                <a:solidFill>
                  <a:schemeClr val="dk1"/>
                </a:solidFill>
                <a:latin typeface="Times New Roman" panose="02020603050405020304" pitchFamily="18" charset="0"/>
                <a:cs typeface="Times New Roman" panose="02020603050405020304" pitchFamily="18" charset="0"/>
              </a:rPr>
              <a:t>30. června </a:t>
            </a:r>
            <a:r>
              <a:rPr lang="en-CA" sz="1600" spc="-1" dirty="0">
                <a:solidFill>
                  <a:schemeClr val="dk1"/>
                </a:solidFill>
                <a:latin typeface="Times New Roman" panose="02020603050405020304" pitchFamily="18" charset="0"/>
                <a:cs typeface="Times New Roman" panose="02020603050405020304" pitchFamily="18" charset="0"/>
              </a:rPr>
              <a:t>2025]</a:t>
            </a:r>
            <a:endParaRPr lang="cs-CZ" sz="1600" spc="-1" dirty="0">
              <a:solidFill>
                <a:schemeClr val="dk1"/>
              </a:solidFill>
              <a:latin typeface="Times New Roman" panose="02020603050405020304" pitchFamily="18" charset="0"/>
              <a:cs typeface="Times New Roman" panose="02020603050405020304" pitchFamily="18" charset="0"/>
            </a:endParaRPr>
          </a:p>
          <a:p>
            <a:pPr defTabSz="914400">
              <a:lnSpc>
                <a:spcPct val="100000"/>
              </a:lnSpc>
              <a:spcBef>
                <a:spcPts val="601"/>
              </a:spcBef>
              <a:spcAft>
                <a:spcPts val="601"/>
              </a:spcAft>
            </a:pP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a:spcBef>
                <a:spcPts val="601"/>
              </a:spcBef>
              <a:spcAft>
                <a:spcPts val="601"/>
              </a:spcAft>
            </a:pPr>
            <a:r>
              <a:rPr lang="cs-CZ" sz="1600" b="0" strike="noStrike" spc="-1" dirty="0" smtClean="0">
                <a:solidFill>
                  <a:schemeClr val="dk1"/>
                </a:solidFill>
                <a:latin typeface="Times New Roman" panose="02020603050405020304" pitchFamily="18" charset="0"/>
                <a:cs typeface="Times New Roman" panose="02020603050405020304" pitchFamily="18" charset="0"/>
              </a:rPr>
              <a:t>Černý, Adam (2022): </a:t>
            </a:r>
            <a:r>
              <a:rPr lang="cs-CZ" sz="1600" b="0" strike="noStrike" spc="-1" dirty="0">
                <a:solidFill>
                  <a:schemeClr val="dk1"/>
                </a:solidFill>
                <a:latin typeface="Times New Roman" panose="02020603050405020304" pitchFamily="18" charset="0"/>
                <a:cs typeface="Times New Roman" panose="02020603050405020304" pitchFamily="18" charset="0"/>
              </a:rPr>
              <a:t>Komisařka OSN pro lidská práva při odchodu práskla čínskými dveřmi. </a:t>
            </a:r>
            <a:r>
              <a:rPr lang="cs-CZ" sz="1600" spc="-1" dirty="0">
                <a:solidFill>
                  <a:schemeClr val="dk1"/>
                </a:solidFill>
                <a:latin typeface="Times New Roman" panose="02020603050405020304" pitchFamily="18" charset="0"/>
                <a:cs typeface="Times New Roman" panose="02020603050405020304" pitchFamily="18" charset="0"/>
              </a:rPr>
              <a:t>[</a:t>
            </a:r>
            <a:r>
              <a:rPr lang="cs-CZ" sz="1600" spc="-1" dirty="0" smtClean="0">
                <a:solidFill>
                  <a:schemeClr val="dk1"/>
                </a:solidFill>
                <a:latin typeface="Times New Roman" panose="02020603050405020304" pitchFamily="18" charset="0"/>
                <a:cs typeface="Times New Roman" panose="02020603050405020304" pitchFamily="18" charset="0"/>
              </a:rPr>
              <a:t>Online</a:t>
            </a:r>
            <a:r>
              <a:rPr lang="cs-CZ" sz="1600" b="0" strike="noStrike" spc="-1" dirty="0" smtClean="0">
                <a:solidFill>
                  <a:schemeClr val="dk1"/>
                </a:solidFill>
                <a:latin typeface="Times New Roman" panose="02020603050405020304" pitchFamily="18" charset="0"/>
                <a:cs typeface="Times New Roman" panose="02020603050405020304" pitchFamily="18" charset="0"/>
              </a:rPr>
              <a:t>: </a:t>
            </a:r>
            <a:r>
              <a:rPr lang="cs-CZ" sz="1600" b="0" u="sng" strike="noStrike" spc="-1" dirty="0">
                <a:solidFill>
                  <a:schemeClr val="dk1"/>
                </a:solidFill>
                <a:uFillTx/>
                <a:latin typeface="Times New Roman" panose="02020603050405020304" pitchFamily="18" charset="0"/>
                <a:cs typeface="Times New Roman" panose="02020603050405020304" pitchFamily="18" charset="0"/>
                <a:hlinkClick r:id="rId7"/>
              </a:rPr>
              <a:t>https://</a:t>
            </a:r>
            <a:r>
              <a:rPr lang="cs-CZ" sz="1600" b="0" u="sng" strike="noStrike" spc="-1" dirty="0" smtClean="0">
                <a:solidFill>
                  <a:schemeClr val="dk1"/>
                </a:solidFill>
                <a:uFillTx/>
                <a:latin typeface="Times New Roman" panose="02020603050405020304" pitchFamily="18" charset="0"/>
                <a:cs typeface="Times New Roman" panose="02020603050405020304" pitchFamily="18" charset="0"/>
                <a:hlinkClick r:id="rId7"/>
              </a:rPr>
              <a:t>www.irozhlas.cz/</a:t>
            </a:r>
            <a:r>
              <a:rPr lang="cs-CZ" sz="1600" b="0" u="sng" strike="noStrike" spc="-1" dirty="0" err="1" smtClean="0">
                <a:solidFill>
                  <a:schemeClr val="dk1"/>
                </a:solidFill>
                <a:uFillTx/>
                <a:latin typeface="Times New Roman" panose="02020603050405020304" pitchFamily="18" charset="0"/>
                <a:cs typeface="Times New Roman" panose="02020603050405020304" pitchFamily="18" charset="0"/>
                <a:hlinkClick r:id="rId7"/>
              </a:rPr>
              <a:t>komentare</a:t>
            </a:r>
            <a:r>
              <a:rPr lang="cs-CZ" sz="1600" b="0" u="sng" strike="noStrike" spc="-1" dirty="0" smtClean="0">
                <a:solidFill>
                  <a:schemeClr val="dk1"/>
                </a:solidFill>
                <a:uFillTx/>
                <a:latin typeface="Times New Roman" panose="02020603050405020304" pitchFamily="18" charset="0"/>
                <a:cs typeface="Times New Roman" panose="02020603050405020304" pitchFamily="18" charset="0"/>
                <a:hlinkClick r:id="rId7"/>
              </a:rPr>
              <a:t>/cina-sin-tiang-bacheletova-ujgurove_2209060845_pj</a:t>
            </a:r>
            <a:r>
              <a:rPr lang="cs-CZ" sz="1600" spc="-1" dirty="0" smtClean="0">
                <a:solidFill>
                  <a:schemeClr val="dk1"/>
                </a:solidFill>
                <a:latin typeface="Times New Roman" panose="02020603050405020304" pitchFamily="18" charset="0"/>
                <a:cs typeface="Times New Roman" panose="02020603050405020304" pitchFamily="18" charset="0"/>
              </a:rPr>
              <a:t>, </a:t>
            </a:r>
            <a:r>
              <a:rPr lang="cs-CZ" sz="1600" spc="-1" dirty="0">
                <a:solidFill>
                  <a:schemeClr val="dk1"/>
                </a:solidFill>
                <a:latin typeface="Times New Roman" panose="02020603050405020304" pitchFamily="18" charset="0"/>
                <a:cs typeface="Times New Roman" panose="02020603050405020304" pitchFamily="18" charset="0"/>
              </a:rPr>
              <a:t>cit. </a:t>
            </a:r>
            <a:r>
              <a:rPr lang="cs-CZ" sz="1600" spc="-1" dirty="0" smtClean="0">
                <a:solidFill>
                  <a:schemeClr val="dk1"/>
                </a:solidFill>
                <a:latin typeface="Times New Roman" panose="02020603050405020304" pitchFamily="18" charset="0"/>
                <a:cs typeface="Times New Roman" panose="02020603050405020304" pitchFamily="18" charset="0"/>
              </a:rPr>
              <a:t>12. září 2023]</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8" name="Obdélník 1"/>
          <p:cNvSpPr/>
          <p:nvPr/>
        </p:nvSpPr>
        <p:spPr>
          <a:xfrm>
            <a:off x="278280" y="1054070"/>
            <a:ext cx="11608920" cy="64548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Calibri"/>
            </a:endParaRPr>
          </a:p>
        </p:txBody>
      </p:sp>
      <p:sp>
        <p:nvSpPr>
          <p:cNvPr id="9" name="TextovéPole 17"/>
          <p:cNvSpPr/>
          <p:nvPr/>
        </p:nvSpPr>
        <p:spPr>
          <a:xfrm>
            <a:off x="238680" y="728140"/>
            <a:ext cx="2108952"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CA" sz="1600" b="1" strike="noStrike" spc="-1" dirty="0">
                <a:solidFill>
                  <a:schemeClr val="accent5"/>
                </a:solidFill>
                <a:latin typeface="Times New Roman" panose="02020603050405020304" pitchFamily="18" charset="0"/>
                <a:cs typeface="Times New Roman" panose="02020603050405020304" pitchFamily="18" charset="0"/>
              </a:rPr>
              <a:t>(e-)</a:t>
            </a:r>
            <a:r>
              <a:rPr lang="en-CA" sz="1600" b="1" strike="noStrike" spc="-1" dirty="0" err="1">
                <a:solidFill>
                  <a:schemeClr val="dk1"/>
                </a:solidFill>
                <a:latin typeface="Times New Roman" panose="02020603050405020304" pitchFamily="18" charset="0"/>
                <a:cs typeface="Times New Roman" panose="02020603050405020304" pitchFamily="18" charset="0"/>
              </a:rPr>
              <a:t>článek</a:t>
            </a:r>
            <a:r>
              <a:rPr lang="en-CA" sz="1600" b="1" strike="noStrike" spc="-1" dirty="0">
                <a:solidFill>
                  <a:schemeClr val="dk1"/>
                </a:solidFill>
                <a:latin typeface="Times New Roman" panose="02020603050405020304" pitchFamily="18" charset="0"/>
                <a:cs typeface="Times New Roman" panose="02020603050405020304" pitchFamily="18" charset="0"/>
              </a:rPr>
              <a:t> v </a:t>
            </a:r>
            <a:r>
              <a:rPr lang="en-CA" sz="1600" b="1" strike="noStrike" spc="-1" dirty="0" err="1">
                <a:solidFill>
                  <a:schemeClr val="dk1"/>
                </a:solidFill>
                <a:latin typeface="Times New Roman" panose="02020603050405020304" pitchFamily="18" charset="0"/>
                <a:cs typeface="Times New Roman" panose="02020603050405020304" pitchFamily="18" charset="0"/>
              </a:rPr>
              <a:t>periodiku</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11" name="TextovéPole 16"/>
          <p:cNvSpPr/>
          <p:nvPr/>
        </p:nvSpPr>
        <p:spPr>
          <a:xfrm>
            <a:off x="266039" y="1720515"/>
            <a:ext cx="1428509"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cs-CZ" sz="1600" b="1" strike="noStrike" spc="-1" dirty="0" err="1">
                <a:solidFill>
                  <a:schemeClr val="dk1"/>
                </a:solidFill>
                <a:latin typeface="Times New Roman" panose="02020603050405020304" pitchFamily="18" charset="0"/>
                <a:cs typeface="Times New Roman" panose="02020603050405020304" pitchFamily="18" charset="0"/>
              </a:rPr>
              <a:t>Youtube</a:t>
            </a:r>
            <a:r>
              <a:rPr lang="cs-CZ" sz="1600" b="1" strike="noStrike" spc="-1" dirty="0">
                <a:solidFill>
                  <a:schemeClr val="dk1"/>
                </a:solidFill>
                <a:latin typeface="Times New Roman" panose="02020603050405020304" pitchFamily="18" charset="0"/>
                <a:cs typeface="Times New Roman" panose="02020603050405020304" pitchFamily="18" charset="0"/>
              </a:rPr>
              <a:t> video</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12" name="TextovéPole 15"/>
          <p:cNvSpPr/>
          <p:nvPr/>
        </p:nvSpPr>
        <p:spPr>
          <a:xfrm>
            <a:off x="238680" y="2752163"/>
            <a:ext cx="2325101"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CA" sz="1600" b="1" strike="noStrike" spc="-1" dirty="0" err="1">
                <a:solidFill>
                  <a:schemeClr val="dk1"/>
                </a:solidFill>
                <a:latin typeface="Times New Roman" panose="02020603050405020304" pitchFamily="18" charset="0"/>
                <a:cs typeface="Times New Roman" panose="02020603050405020304" pitchFamily="18" charset="0"/>
              </a:rPr>
              <a:t>příspěvek</a:t>
            </a:r>
            <a:r>
              <a:rPr lang="en-CA" sz="1600" b="1" strike="noStrike" spc="-1" dirty="0">
                <a:solidFill>
                  <a:schemeClr val="dk1"/>
                </a:solidFill>
                <a:latin typeface="Times New Roman" panose="02020603050405020304" pitchFamily="18" charset="0"/>
                <a:cs typeface="Times New Roman" panose="02020603050405020304" pitchFamily="18" charset="0"/>
              </a:rPr>
              <a:t> </a:t>
            </a:r>
            <a:r>
              <a:rPr lang="cs-CZ" sz="1600" b="1" strike="noStrike" spc="-1" dirty="0">
                <a:solidFill>
                  <a:schemeClr val="dk1"/>
                </a:solidFill>
                <a:latin typeface="Times New Roman" panose="02020603050405020304" pitchFamily="18" charset="0"/>
                <a:cs typeface="Times New Roman" panose="02020603050405020304" pitchFamily="18" charset="0"/>
              </a:rPr>
              <a:t>v </a:t>
            </a:r>
            <a:r>
              <a:rPr lang="cs-CZ" sz="1600" b="1" strike="noStrike" spc="-1" dirty="0">
                <a:solidFill>
                  <a:schemeClr val="accent5"/>
                </a:solidFill>
                <a:latin typeface="Times New Roman" panose="02020603050405020304" pitchFamily="18" charset="0"/>
                <a:cs typeface="Times New Roman" panose="02020603050405020304" pitchFamily="18" charset="0"/>
              </a:rPr>
              <a:t>(e-)</a:t>
            </a:r>
            <a:r>
              <a:rPr lang="cs-CZ" sz="1600" b="1" strike="noStrike" spc="-1" dirty="0">
                <a:solidFill>
                  <a:schemeClr val="dk1"/>
                </a:solidFill>
                <a:latin typeface="Times New Roman" panose="02020603050405020304" pitchFamily="18" charset="0"/>
                <a:cs typeface="Times New Roman" panose="02020603050405020304" pitchFamily="18" charset="0"/>
              </a:rPr>
              <a:t>sborníku</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13" name="Obdélník 6"/>
          <p:cNvSpPr/>
          <p:nvPr/>
        </p:nvSpPr>
        <p:spPr>
          <a:xfrm>
            <a:off x="278280" y="2076282"/>
            <a:ext cx="11608920" cy="64548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Calibri"/>
            </a:endParaRPr>
          </a:p>
        </p:txBody>
      </p:sp>
      <p:sp>
        <p:nvSpPr>
          <p:cNvPr id="14" name="Obdélník 7"/>
          <p:cNvSpPr/>
          <p:nvPr/>
        </p:nvSpPr>
        <p:spPr>
          <a:xfrm>
            <a:off x="278280" y="3069318"/>
            <a:ext cx="11608921" cy="61416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Calibri"/>
            </a:endParaRPr>
          </a:p>
        </p:txBody>
      </p:sp>
      <p:sp>
        <p:nvSpPr>
          <p:cNvPr id="15" name="TextovéPole 14"/>
          <p:cNvSpPr/>
          <p:nvPr/>
        </p:nvSpPr>
        <p:spPr>
          <a:xfrm>
            <a:off x="238680" y="3706451"/>
            <a:ext cx="3216563"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cs-CZ" sz="1600" b="1" spc="-1" dirty="0">
                <a:solidFill>
                  <a:schemeClr val="dk1"/>
                </a:solidFill>
                <a:latin typeface="Times New Roman" panose="02020603050405020304" pitchFamily="18" charset="0"/>
                <a:cs typeface="Times New Roman" panose="02020603050405020304" pitchFamily="18" charset="0"/>
              </a:rPr>
              <a:t>m</a:t>
            </a:r>
            <a:r>
              <a:rPr lang="cs-CZ" sz="1600" b="1" strike="noStrike" spc="-1" dirty="0" smtClean="0">
                <a:solidFill>
                  <a:schemeClr val="dk1"/>
                </a:solidFill>
                <a:latin typeface="Times New Roman" panose="02020603050405020304" pitchFamily="18" charset="0"/>
                <a:cs typeface="Times New Roman" panose="02020603050405020304" pitchFamily="18" charset="0"/>
              </a:rPr>
              <a:t>onografie (tištěná a online verze)</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16" name="Obdélník 8"/>
          <p:cNvSpPr/>
          <p:nvPr/>
        </p:nvSpPr>
        <p:spPr>
          <a:xfrm>
            <a:off x="278280" y="4020579"/>
            <a:ext cx="11608920" cy="129531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Calibri"/>
            </a:endParaRPr>
          </a:p>
        </p:txBody>
      </p:sp>
      <p:sp>
        <p:nvSpPr>
          <p:cNvPr id="17" name="TextovéPole 1"/>
          <p:cNvSpPr/>
          <p:nvPr/>
        </p:nvSpPr>
        <p:spPr>
          <a:xfrm>
            <a:off x="238680" y="5397643"/>
            <a:ext cx="3364167"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CA" sz="1600" b="1" strike="noStrike" spc="-1" dirty="0" err="1">
                <a:solidFill>
                  <a:schemeClr val="dk1"/>
                </a:solidFill>
                <a:latin typeface="Times New Roman" panose="02020603050405020304" pitchFamily="18" charset="0"/>
                <a:cs typeface="Times New Roman" panose="02020603050405020304" pitchFamily="18" charset="0"/>
              </a:rPr>
              <a:t>příspěvek</a:t>
            </a:r>
            <a:r>
              <a:rPr lang="en-CA" sz="1600" b="1" strike="noStrike" spc="-1" dirty="0">
                <a:solidFill>
                  <a:schemeClr val="dk1"/>
                </a:solidFill>
                <a:latin typeface="Times New Roman" panose="02020603050405020304" pitchFamily="18" charset="0"/>
                <a:cs typeface="Times New Roman" panose="02020603050405020304" pitchFamily="18" charset="0"/>
              </a:rPr>
              <a:t> </a:t>
            </a:r>
            <a:r>
              <a:rPr lang="en-CA" sz="1600" b="1" strike="noStrike" spc="-1" dirty="0" err="1">
                <a:solidFill>
                  <a:schemeClr val="dk1"/>
                </a:solidFill>
                <a:latin typeface="Times New Roman" panose="02020603050405020304" pitchFamily="18" charset="0"/>
                <a:cs typeface="Times New Roman" panose="02020603050405020304" pitchFamily="18" charset="0"/>
              </a:rPr>
              <a:t>na</a:t>
            </a:r>
            <a:r>
              <a:rPr lang="en-CA" sz="1600" b="1" strike="noStrike" spc="-1" dirty="0">
                <a:solidFill>
                  <a:schemeClr val="dk1"/>
                </a:solidFill>
                <a:latin typeface="Times New Roman" panose="02020603050405020304" pitchFamily="18" charset="0"/>
                <a:cs typeface="Times New Roman" panose="02020603050405020304" pitchFamily="18" charset="0"/>
              </a:rPr>
              <a:t> </a:t>
            </a:r>
            <a:r>
              <a:rPr lang="en-CA" sz="1600" b="1" strike="noStrike" spc="-1" dirty="0" err="1">
                <a:solidFill>
                  <a:schemeClr val="dk1"/>
                </a:solidFill>
                <a:latin typeface="Times New Roman" panose="02020603050405020304" pitchFamily="18" charset="0"/>
                <a:cs typeface="Times New Roman" panose="02020603050405020304" pitchFamily="18" charset="0"/>
              </a:rPr>
              <a:t>webu</a:t>
            </a:r>
            <a:r>
              <a:rPr lang="en-CA" sz="1600" b="1" strike="noStrike" spc="-1" dirty="0">
                <a:solidFill>
                  <a:schemeClr val="dk1"/>
                </a:solidFill>
                <a:latin typeface="Times New Roman" panose="02020603050405020304" pitchFamily="18" charset="0"/>
                <a:cs typeface="Times New Roman" panose="02020603050405020304" pitchFamily="18" charset="0"/>
              </a:rPr>
              <a:t> / </a:t>
            </a:r>
            <a:r>
              <a:rPr lang="en-CA" sz="1600" b="1" strike="noStrike" spc="-1" dirty="0" err="1">
                <a:solidFill>
                  <a:schemeClr val="dk1"/>
                </a:solidFill>
                <a:latin typeface="Times New Roman" panose="02020603050405020304" pitchFamily="18" charset="0"/>
                <a:cs typeface="Times New Roman" panose="02020603050405020304" pitchFamily="18" charset="0"/>
              </a:rPr>
              <a:t>webová</a:t>
            </a:r>
            <a:r>
              <a:rPr lang="en-CA" sz="1600" b="1" strike="noStrike" spc="-1" dirty="0">
                <a:solidFill>
                  <a:schemeClr val="dk1"/>
                </a:solidFill>
                <a:latin typeface="Times New Roman" panose="02020603050405020304" pitchFamily="18" charset="0"/>
                <a:cs typeface="Times New Roman" panose="02020603050405020304" pitchFamily="18" charset="0"/>
              </a:rPr>
              <a:t> </a:t>
            </a:r>
            <a:r>
              <a:rPr lang="en-CA" sz="1600" b="1" strike="noStrike" spc="-1" dirty="0" err="1">
                <a:solidFill>
                  <a:schemeClr val="dk1"/>
                </a:solidFill>
                <a:latin typeface="Times New Roman" panose="02020603050405020304" pitchFamily="18" charset="0"/>
                <a:cs typeface="Times New Roman" panose="02020603050405020304" pitchFamily="18" charset="0"/>
              </a:rPr>
              <a:t>stránka</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18" name="Obdélník 9"/>
          <p:cNvSpPr/>
          <p:nvPr/>
        </p:nvSpPr>
        <p:spPr>
          <a:xfrm>
            <a:off x="278280" y="5734743"/>
            <a:ext cx="11608920" cy="63284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Calibri"/>
            </a:endParaRPr>
          </a:p>
        </p:txBody>
      </p:sp>
    </p:spTree>
    <p:extLst>
      <p:ext uri="{BB962C8B-B14F-4D97-AF65-F5344CB8AC3E}">
        <p14:creationId xmlns:p14="http://schemas.microsoft.com/office/powerpoint/2010/main" val="1593383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PlaceHolder 1"/>
          <p:cNvSpPr>
            <a:spLocks noGrp="1"/>
          </p:cNvSpPr>
          <p:nvPr>
            <p:ph type="title"/>
          </p:nvPr>
        </p:nvSpPr>
        <p:spPr>
          <a:xfrm>
            <a:off x="667440" y="366840"/>
            <a:ext cx="11360520" cy="763200"/>
          </a:xfrm>
          <a:prstGeom prst="rect">
            <a:avLst/>
          </a:prstGeom>
          <a:noFill/>
          <a:ln w="0">
            <a:noFill/>
          </a:ln>
        </p:spPr>
        <p:txBody>
          <a:bodyPr lIns="122040" tIns="122040" rIns="122040" bIns="122040" anchor="t">
            <a:noAutofit/>
          </a:bodyPr>
          <a:lstStyle/>
          <a:p>
            <a:pPr indent="0" defTabSz="914400">
              <a:lnSpc>
                <a:spcPct val="100000"/>
              </a:lnSpc>
              <a:buNone/>
            </a:pPr>
            <a:r>
              <a:rPr lang="cs-CZ" sz="3200" b="0" strike="noStrike" spc="-1" dirty="0">
                <a:solidFill>
                  <a:srgbClr val="C00000"/>
                </a:solidFill>
                <a:latin typeface="Times New Roman" panose="02020603050405020304" pitchFamily="18" charset="0"/>
                <a:ea typeface="Open Sans"/>
                <a:cs typeface="Times New Roman" panose="02020603050405020304" pitchFamily="18" charset="0"/>
              </a:rPr>
              <a:t>Citační generátory</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365" name="PlaceHolder 2"/>
          <p:cNvSpPr>
            <a:spLocks noGrp="1"/>
          </p:cNvSpPr>
          <p:nvPr>
            <p:ph/>
          </p:nvPr>
        </p:nvSpPr>
        <p:spPr>
          <a:xfrm>
            <a:off x="396720" y="1167840"/>
            <a:ext cx="7392600" cy="3951360"/>
          </a:xfrm>
          <a:prstGeom prst="rect">
            <a:avLst/>
          </a:prstGeom>
          <a:noFill/>
          <a:ln w="0">
            <a:noFill/>
          </a:ln>
        </p:spPr>
        <p:txBody>
          <a:bodyPr lIns="122040" tIns="122040" rIns="122040" bIns="122040" anchor="t">
            <a:noAutofit/>
          </a:bodyPr>
          <a:lstStyle/>
          <a:p>
            <a:pPr marL="343080" indent="-343080" defTabSz="914400">
              <a:lnSpc>
                <a:spcPct val="114000"/>
              </a:lnSpc>
              <a:buClr>
                <a:srgbClr val="000000"/>
              </a:buClr>
              <a:buSzPct val="80000"/>
              <a:buFont typeface="Open Sans"/>
              <a:buChar char="●"/>
            </a:pPr>
            <a:r>
              <a:rPr lang="cs-CZ" sz="2000" b="0" strike="noStrike" spc="-1" dirty="0">
                <a:solidFill>
                  <a:srgbClr val="000000"/>
                </a:solidFill>
                <a:latin typeface="Times New Roman" panose="02020603050405020304" pitchFamily="18" charset="0"/>
                <a:ea typeface="Open Sans"/>
                <a:cs typeface="Times New Roman" panose="02020603050405020304" pitchFamily="18" charset="0"/>
              </a:rPr>
              <a:t>Generátory &lt; manažery</a:t>
            </a:r>
            <a:endParaRPr lang="cs-CZ" sz="2000" b="0" strike="noStrike" spc="-1" dirty="0">
              <a:solidFill>
                <a:schemeClr val="dk1"/>
              </a:solidFill>
              <a:latin typeface="Times New Roman" panose="02020603050405020304" pitchFamily="18" charset="0"/>
              <a:cs typeface="Times New Roman" panose="02020603050405020304" pitchFamily="18" charset="0"/>
            </a:endParaRPr>
          </a:p>
          <a:p>
            <a:pPr marL="343080" indent="-343080" defTabSz="914400">
              <a:lnSpc>
                <a:spcPct val="114000"/>
              </a:lnSpc>
              <a:buClr>
                <a:srgbClr val="000000"/>
              </a:buClr>
              <a:buSzPct val="80000"/>
              <a:buFont typeface="Open Sans"/>
              <a:buChar char="●"/>
            </a:pPr>
            <a:r>
              <a:rPr lang="cs-CZ" sz="2000" b="0" strike="noStrike" spc="-1" dirty="0">
                <a:solidFill>
                  <a:srgbClr val="000000"/>
                </a:solidFill>
                <a:latin typeface="Times New Roman" panose="02020603050405020304" pitchFamily="18" charset="0"/>
                <a:ea typeface="Open Sans"/>
                <a:cs typeface="Times New Roman" panose="02020603050405020304" pitchFamily="18" charset="0"/>
              </a:rPr>
              <a:t>Slouží k tvorbě citací v předdefinovaných stylech:</a:t>
            </a:r>
            <a:endParaRPr lang="cs-CZ" sz="2000" b="0" strike="noStrike" spc="-1" dirty="0">
              <a:solidFill>
                <a:schemeClr val="dk1"/>
              </a:solidFill>
              <a:latin typeface="Times New Roman" panose="02020603050405020304" pitchFamily="18" charset="0"/>
              <a:cs typeface="Times New Roman" panose="02020603050405020304" pitchFamily="18" charset="0"/>
            </a:endParaRPr>
          </a:p>
          <a:p>
            <a:pPr marL="609480" indent="-440280" defTabSz="914400">
              <a:lnSpc>
                <a:spcPct val="114000"/>
              </a:lnSpc>
              <a:spcBef>
                <a:spcPts val="601"/>
              </a:spcBef>
              <a:buClr>
                <a:srgbClr val="000000"/>
              </a:buClr>
              <a:buFont typeface="Courier New"/>
              <a:buChar char="o"/>
            </a:pPr>
            <a:r>
              <a:rPr lang="cs-CZ" sz="2000" b="0" u="sng" strike="noStrike" spc="-1" dirty="0">
                <a:solidFill>
                  <a:schemeClr val="hlink"/>
                </a:solidFill>
                <a:uFillTx/>
                <a:latin typeface="Times New Roman" panose="02020603050405020304" pitchFamily="18" charset="0"/>
                <a:ea typeface="Open Sans"/>
                <a:cs typeface="Times New Roman" panose="02020603050405020304" pitchFamily="18" charset="0"/>
                <a:hlinkClick r:id="rId2"/>
              </a:rPr>
              <a:t>Citace.com</a:t>
            </a:r>
            <a:r>
              <a:rPr lang="cs-CZ" sz="2000" b="0" strike="noStrike" spc="-1" dirty="0">
                <a:solidFill>
                  <a:srgbClr val="000000"/>
                </a:solidFill>
                <a:latin typeface="Times New Roman" panose="02020603050405020304" pitchFamily="18" charset="0"/>
                <a:ea typeface="Open Sans"/>
                <a:cs typeface="Times New Roman" panose="02020603050405020304" pitchFamily="18" charset="0"/>
              </a:rPr>
              <a:t> – funguje v kombinaci s Citace PRO </a:t>
            </a:r>
            <a:r>
              <a:rPr lang="cs-CZ" sz="2000" b="0" strike="noStrike" spc="-1" dirty="0" smtClean="0">
                <a:solidFill>
                  <a:srgbClr val="000000"/>
                </a:solidFill>
                <a:latin typeface="Times New Roman" panose="02020603050405020304" pitchFamily="18" charset="0"/>
                <a:ea typeface="Open Sans"/>
                <a:cs typeface="Times New Roman" panose="02020603050405020304" pitchFamily="18" charset="0"/>
              </a:rPr>
              <a:t/>
            </a:r>
            <a:br>
              <a:rPr lang="cs-CZ" sz="2000" b="0" strike="noStrike" spc="-1" dirty="0" smtClean="0">
                <a:solidFill>
                  <a:srgbClr val="000000"/>
                </a:solidFill>
                <a:latin typeface="Times New Roman" panose="02020603050405020304" pitchFamily="18" charset="0"/>
                <a:ea typeface="Open Sans"/>
                <a:cs typeface="Times New Roman" panose="02020603050405020304" pitchFamily="18" charset="0"/>
              </a:rPr>
            </a:br>
            <a:r>
              <a:rPr lang="cs-CZ" sz="2000" b="0" strike="noStrike" spc="-1" dirty="0" smtClean="0">
                <a:solidFill>
                  <a:srgbClr val="000000"/>
                </a:solidFill>
                <a:latin typeface="Times New Roman" panose="02020603050405020304" pitchFamily="18" charset="0"/>
                <a:ea typeface="Open Sans"/>
                <a:cs typeface="Times New Roman" panose="02020603050405020304" pitchFamily="18" charset="0"/>
              </a:rPr>
              <a:t>i </a:t>
            </a:r>
            <a:r>
              <a:rPr lang="cs-CZ" sz="2000" b="0" strike="noStrike" spc="-1" dirty="0">
                <a:solidFill>
                  <a:srgbClr val="000000"/>
                </a:solidFill>
                <a:latin typeface="Times New Roman" panose="02020603050405020304" pitchFamily="18" charset="0"/>
                <a:ea typeface="Open Sans"/>
                <a:cs typeface="Times New Roman" panose="02020603050405020304" pitchFamily="18" charset="0"/>
              </a:rPr>
              <a:t>samostatně. Pracuje s českou interpretací ISO normy</a:t>
            </a:r>
            <a:endParaRPr lang="cs-CZ" sz="2000" b="0" strike="noStrike" spc="-1" dirty="0">
              <a:solidFill>
                <a:schemeClr val="dk1"/>
              </a:solidFill>
              <a:latin typeface="Times New Roman" panose="02020603050405020304" pitchFamily="18" charset="0"/>
              <a:cs typeface="Times New Roman" panose="02020603050405020304" pitchFamily="18" charset="0"/>
            </a:endParaRPr>
          </a:p>
          <a:p>
            <a:pPr marL="609480" indent="-440280" defTabSz="914400">
              <a:lnSpc>
                <a:spcPct val="114000"/>
              </a:lnSpc>
              <a:spcBef>
                <a:spcPts val="601"/>
              </a:spcBef>
              <a:buClr>
                <a:srgbClr val="000000"/>
              </a:buClr>
              <a:buFont typeface="Courier New"/>
              <a:buChar char="o"/>
            </a:pPr>
            <a:r>
              <a:rPr lang="cs-CZ" sz="2000" b="0" u="sng" strike="noStrike" spc="-1" dirty="0">
                <a:solidFill>
                  <a:schemeClr val="hlink"/>
                </a:solidFill>
                <a:uFillTx/>
                <a:latin typeface="Times New Roman" panose="02020603050405020304" pitchFamily="18" charset="0"/>
                <a:ea typeface="Open Sans"/>
                <a:cs typeface="Times New Roman" panose="02020603050405020304" pitchFamily="18" charset="0"/>
                <a:hlinkClick r:id="rId3"/>
              </a:rPr>
              <a:t>Google </a:t>
            </a:r>
            <a:r>
              <a:rPr lang="cs-CZ" sz="2000" b="0" u="sng" strike="noStrike" spc="-1" dirty="0" err="1">
                <a:solidFill>
                  <a:schemeClr val="hlink"/>
                </a:solidFill>
                <a:uFillTx/>
                <a:latin typeface="Times New Roman" panose="02020603050405020304" pitchFamily="18" charset="0"/>
                <a:ea typeface="Open Sans"/>
                <a:cs typeface="Times New Roman" panose="02020603050405020304" pitchFamily="18" charset="0"/>
                <a:hlinkClick r:id="rId3"/>
              </a:rPr>
              <a:t>Scholar</a:t>
            </a:r>
            <a:endParaRPr lang="cs-CZ" sz="2000" b="0" strike="noStrike" spc="-1" dirty="0">
              <a:solidFill>
                <a:schemeClr val="dk1"/>
              </a:solidFill>
              <a:latin typeface="Times New Roman" panose="02020603050405020304" pitchFamily="18" charset="0"/>
              <a:cs typeface="Times New Roman" panose="02020603050405020304" pitchFamily="18" charset="0"/>
            </a:endParaRPr>
          </a:p>
          <a:p>
            <a:pPr marL="609480" indent="-440280" defTabSz="914400">
              <a:lnSpc>
                <a:spcPct val="114000"/>
              </a:lnSpc>
              <a:spcBef>
                <a:spcPts val="601"/>
              </a:spcBef>
              <a:buClr>
                <a:srgbClr val="000000"/>
              </a:buClr>
              <a:buFont typeface="Courier New"/>
              <a:buChar char="o"/>
            </a:pPr>
            <a:r>
              <a:rPr lang="cs-CZ" sz="2000" b="0" strike="noStrike" spc="-1" dirty="0">
                <a:solidFill>
                  <a:srgbClr val="000000"/>
                </a:solidFill>
                <a:latin typeface="Times New Roman" panose="02020603050405020304" pitchFamily="18" charset="0"/>
                <a:ea typeface="Open Sans"/>
                <a:cs typeface="Times New Roman" panose="02020603050405020304" pitchFamily="18" charset="0"/>
              </a:rPr>
              <a:t>Vyhledávače knihoven (</a:t>
            </a:r>
            <a:r>
              <a:rPr lang="cs-CZ" sz="2000" b="0" u="sng" strike="noStrike" spc="-1" dirty="0">
                <a:solidFill>
                  <a:schemeClr val="hlink"/>
                </a:solidFill>
                <a:uFillTx/>
                <a:latin typeface="Times New Roman" panose="02020603050405020304" pitchFamily="18" charset="0"/>
                <a:ea typeface="Open Sans"/>
                <a:cs typeface="Times New Roman" panose="02020603050405020304" pitchFamily="18" charset="0"/>
                <a:hlinkClick r:id="rId4"/>
              </a:rPr>
              <a:t>NTK</a:t>
            </a:r>
            <a:r>
              <a:rPr lang="cs-CZ" sz="2000" b="0" strike="noStrike" spc="-1" dirty="0">
                <a:solidFill>
                  <a:srgbClr val="000000"/>
                </a:solidFill>
                <a:latin typeface="Times New Roman" panose="02020603050405020304" pitchFamily="18" charset="0"/>
                <a:ea typeface="Open Sans"/>
                <a:cs typeface="Times New Roman" panose="02020603050405020304" pitchFamily="18" charset="0"/>
              </a:rPr>
              <a:t>, </a:t>
            </a:r>
            <a:r>
              <a:rPr lang="cs-CZ" sz="2000" b="0" u="sng" strike="noStrike" spc="-1" dirty="0">
                <a:solidFill>
                  <a:schemeClr val="hlink"/>
                </a:solidFill>
                <a:uFillTx/>
                <a:latin typeface="Times New Roman" panose="02020603050405020304" pitchFamily="18" charset="0"/>
                <a:ea typeface="Open Sans"/>
                <a:cs typeface="Times New Roman" panose="02020603050405020304" pitchFamily="18" charset="0"/>
                <a:hlinkClick r:id="rId5"/>
              </a:rPr>
              <a:t>www.knihovny.cz</a:t>
            </a:r>
            <a:r>
              <a:rPr lang="cs-CZ" sz="2000" b="0" strike="noStrike" spc="-1" dirty="0">
                <a:solidFill>
                  <a:srgbClr val="000000"/>
                </a:solidFill>
                <a:latin typeface="Times New Roman" panose="02020603050405020304" pitchFamily="18" charset="0"/>
                <a:ea typeface="Open Sans"/>
                <a:cs typeface="Times New Roman" panose="02020603050405020304" pitchFamily="18" charset="0"/>
              </a:rPr>
              <a:t>)</a:t>
            </a:r>
            <a:endParaRPr lang="cs-CZ" sz="20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366" name="Google Shape;134;gc7a9363640_0_6"/>
          <p:cNvSpPr/>
          <p:nvPr/>
        </p:nvSpPr>
        <p:spPr>
          <a:xfrm>
            <a:off x="6347880" y="5295960"/>
            <a:ext cx="4657680" cy="1104120"/>
          </a:xfrm>
          <a:prstGeom prst="rect">
            <a:avLst/>
          </a:prstGeom>
          <a:solidFill>
            <a:schemeClr val="accent2">
              <a:lumMod val="20000"/>
              <a:lumOff val="80000"/>
            </a:schemeClr>
          </a:solidFill>
          <a:ln w="0">
            <a:noFill/>
          </a:ln>
        </p:spPr>
        <p:style>
          <a:lnRef idx="0">
            <a:scrgbClr r="0" g="0" b="0"/>
          </a:lnRef>
          <a:fillRef idx="0">
            <a:scrgbClr r="0" g="0" b="0"/>
          </a:fillRef>
          <a:effectRef idx="0">
            <a:scrgbClr r="0" g="0" b="0"/>
          </a:effectRef>
          <a:fontRef idx="minor"/>
        </p:style>
        <p:txBody>
          <a:bodyPr lIns="122040" tIns="122040" rIns="122040" bIns="122040" anchor="t">
            <a:noAutofit/>
          </a:bodyPr>
          <a:lstStyle/>
          <a:p>
            <a:pPr algn="ctr" defTabSz="914400">
              <a:lnSpc>
                <a:spcPct val="100000"/>
              </a:lnSpc>
            </a:pPr>
            <a:r>
              <a:rPr lang="cs-CZ" sz="2000" b="1" strike="noStrike" spc="-1" dirty="0" smtClean="0">
                <a:solidFill>
                  <a:srgbClr val="000000"/>
                </a:solidFill>
                <a:latin typeface="Times New Roman" panose="02020603050405020304" pitchFamily="18" charset="0"/>
                <a:ea typeface="Open Sans"/>
                <a:cs typeface="Times New Roman" panose="02020603050405020304" pitchFamily="18" charset="0"/>
              </a:rPr>
              <a:t>Generátory mohou ušetřit čas, ale vytvořené citace je vždy nutné zkontrolovat!</a:t>
            </a:r>
            <a:endParaRPr lang="cs-CZ" sz="20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67" name="Google Shape;136;gc7a9363640_0_6"/>
          <p:cNvSpPr/>
          <p:nvPr/>
        </p:nvSpPr>
        <p:spPr>
          <a:xfrm>
            <a:off x="8264160" y="2414520"/>
            <a:ext cx="3739680" cy="30708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914400">
              <a:lnSpc>
                <a:spcPct val="100000"/>
              </a:lnSpc>
            </a:pPr>
            <a:r>
              <a:rPr lang="cs-CZ" sz="1470" b="0" strike="noStrike" spc="-1" dirty="0">
                <a:solidFill>
                  <a:schemeClr val="dk1"/>
                </a:solidFill>
                <a:latin typeface="Times New Roman" panose="02020603050405020304" pitchFamily="18" charset="0"/>
                <a:ea typeface="Open Sans Light"/>
                <a:cs typeface="Times New Roman" panose="02020603050405020304" pitchFamily="18" charset="0"/>
              </a:rPr>
              <a:t>Ukázka stahování záznamu z Google </a:t>
            </a:r>
            <a:r>
              <a:rPr lang="cs-CZ" sz="1470" b="0" strike="noStrike" spc="-1" dirty="0" err="1">
                <a:solidFill>
                  <a:schemeClr val="dk1"/>
                </a:solidFill>
                <a:latin typeface="Times New Roman" panose="02020603050405020304" pitchFamily="18" charset="0"/>
                <a:ea typeface="Open Sans Light"/>
                <a:cs typeface="Times New Roman" panose="02020603050405020304" pitchFamily="18" charset="0"/>
              </a:rPr>
              <a:t>Scholar</a:t>
            </a:r>
            <a:endParaRPr lang="cs-CZ" sz="147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68" name="Google Shape;137;gc7a9363640_0_6"/>
          <p:cNvSpPr/>
          <p:nvPr/>
        </p:nvSpPr>
        <p:spPr>
          <a:xfrm>
            <a:off x="8264160" y="4675320"/>
            <a:ext cx="3739680" cy="30708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914400">
              <a:lnSpc>
                <a:spcPct val="100000"/>
              </a:lnSpc>
            </a:pPr>
            <a:r>
              <a:rPr lang="cs-CZ" sz="1470" b="0" strike="noStrike" spc="-1" dirty="0">
                <a:solidFill>
                  <a:schemeClr val="dk1"/>
                </a:solidFill>
                <a:latin typeface="Times New Roman" panose="02020603050405020304" pitchFamily="18" charset="0"/>
                <a:ea typeface="Open Sans Light"/>
                <a:cs typeface="Times New Roman" panose="02020603050405020304" pitchFamily="18" charset="0"/>
              </a:rPr>
              <a:t>Ukázka stahování záznamu z webu NTK</a:t>
            </a:r>
            <a:endParaRPr lang="cs-CZ" sz="1470" b="0" strike="noStrike" spc="-1" dirty="0">
              <a:solidFill>
                <a:srgbClr val="000000"/>
              </a:solidFill>
              <a:latin typeface="Times New Roman" panose="02020603050405020304" pitchFamily="18" charset="0"/>
              <a:cs typeface="Times New Roman" panose="02020603050405020304" pitchFamily="18" charset="0"/>
            </a:endParaRPr>
          </a:p>
        </p:txBody>
      </p:sp>
      <p:pic>
        <p:nvPicPr>
          <p:cNvPr id="369" name="Google Shape;138;gc7a9363640_0_6"/>
          <p:cNvPicPr/>
          <p:nvPr/>
        </p:nvPicPr>
        <p:blipFill>
          <a:blip r:embed="rId6"/>
          <a:stretch/>
        </p:blipFill>
        <p:spPr>
          <a:xfrm>
            <a:off x="8264160" y="409680"/>
            <a:ext cx="3512160" cy="2004840"/>
          </a:xfrm>
          <a:prstGeom prst="rect">
            <a:avLst/>
          </a:prstGeom>
          <a:ln w="12700">
            <a:solidFill>
              <a:srgbClr val="000000"/>
            </a:solidFill>
            <a:round/>
          </a:ln>
        </p:spPr>
      </p:pic>
      <p:pic>
        <p:nvPicPr>
          <p:cNvPr id="370" name="Google Shape;139;gc7a9363640_0_6"/>
          <p:cNvPicPr/>
          <p:nvPr/>
        </p:nvPicPr>
        <p:blipFill>
          <a:blip r:embed="rId7"/>
          <a:stretch/>
        </p:blipFill>
        <p:spPr>
          <a:xfrm>
            <a:off x="8264160" y="2901240"/>
            <a:ext cx="3512160" cy="1774080"/>
          </a:xfrm>
          <a:prstGeom prst="rect">
            <a:avLst/>
          </a:prstGeom>
          <a:ln w="12700">
            <a:solidFill>
              <a:srgbClr val="000000"/>
            </a:solidFill>
            <a:round/>
          </a:ln>
        </p:spPr>
      </p:pic>
      <p:sp>
        <p:nvSpPr>
          <p:cNvPr id="371" name="Google Shape;134;gc7a9363640_0_6"/>
          <p:cNvSpPr/>
          <p:nvPr/>
        </p:nvSpPr>
        <p:spPr>
          <a:xfrm>
            <a:off x="667439" y="5295960"/>
            <a:ext cx="4771335" cy="1183680"/>
          </a:xfrm>
          <a:prstGeom prst="rect">
            <a:avLst/>
          </a:prstGeom>
          <a:solidFill>
            <a:schemeClr val="accent2">
              <a:lumMod val="20000"/>
              <a:lumOff val="80000"/>
            </a:schemeClr>
          </a:solidFill>
          <a:ln w="0">
            <a:noFill/>
          </a:ln>
        </p:spPr>
        <p:style>
          <a:lnRef idx="0">
            <a:scrgbClr r="0" g="0" b="0"/>
          </a:lnRef>
          <a:fillRef idx="0">
            <a:scrgbClr r="0" g="0" b="0"/>
          </a:fillRef>
          <a:effectRef idx="0">
            <a:scrgbClr r="0" g="0" b="0"/>
          </a:effectRef>
          <a:fontRef idx="minor"/>
        </p:style>
        <p:txBody>
          <a:bodyPr lIns="122040" tIns="122040" rIns="122040" bIns="122040" anchor="t">
            <a:noAutofit/>
          </a:bodyPr>
          <a:lstStyle/>
          <a:p>
            <a:pPr algn="ctr" defTabSz="914400">
              <a:lnSpc>
                <a:spcPct val="100000"/>
              </a:lnSpc>
            </a:pPr>
            <a:r>
              <a:rPr lang="cs-CZ" sz="2000" b="1" strike="noStrike" spc="-1" dirty="0">
                <a:solidFill>
                  <a:srgbClr val="000000"/>
                </a:solidFill>
                <a:latin typeface="Times New Roman" panose="02020603050405020304" pitchFamily="18" charset="0"/>
                <a:ea typeface="Open Sans"/>
                <a:cs typeface="Times New Roman" panose="02020603050405020304" pitchFamily="18" charset="0"/>
              </a:rPr>
              <a:t>Z neúplných/chybných informací </a:t>
            </a:r>
            <a:r>
              <a:rPr lang="cs-CZ" sz="2000" b="1" strike="noStrike" spc="-1" dirty="0" smtClean="0">
                <a:solidFill>
                  <a:srgbClr val="000000"/>
                </a:solidFill>
                <a:latin typeface="Times New Roman" panose="02020603050405020304" pitchFamily="18" charset="0"/>
                <a:ea typeface="Open Sans"/>
                <a:cs typeface="Times New Roman" panose="02020603050405020304" pitchFamily="18" charset="0"/>
              </a:rPr>
              <a:t/>
            </a:r>
            <a:br>
              <a:rPr lang="cs-CZ" sz="2000" b="1" strike="noStrike" spc="-1" dirty="0" smtClean="0">
                <a:solidFill>
                  <a:srgbClr val="000000"/>
                </a:solidFill>
                <a:latin typeface="Times New Roman" panose="02020603050405020304" pitchFamily="18" charset="0"/>
                <a:ea typeface="Open Sans"/>
                <a:cs typeface="Times New Roman" panose="02020603050405020304" pitchFamily="18" charset="0"/>
              </a:rPr>
            </a:br>
            <a:r>
              <a:rPr lang="cs-CZ" sz="2000" b="1" strike="noStrike" spc="-1" dirty="0" smtClean="0">
                <a:solidFill>
                  <a:srgbClr val="000000"/>
                </a:solidFill>
                <a:latin typeface="Times New Roman" panose="02020603050405020304" pitchFamily="18" charset="0"/>
                <a:ea typeface="Open Sans"/>
                <a:cs typeface="Times New Roman" panose="02020603050405020304" pitchFamily="18" charset="0"/>
              </a:rPr>
              <a:t>o </a:t>
            </a:r>
            <a:r>
              <a:rPr lang="cs-CZ" sz="2000" b="1" strike="noStrike" spc="-1" dirty="0">
                <a:solidFill>
                  <a:srgbClr val="000000"/>
                </a:solidFill>
                <a:latin typeface="Times New Roman" panose="02020603050405020304" pitchFamily="18" charset="0"/>
                <a:ea typeface="Open Sans"/>
                <a:cs typeface="Times New Roman" panose="02020603050405020304" pitchFamily="18" charset="0"/>
              </a:rPr>
              <a:t>dokumentu nikdy nevznikne správná citace!</a:t>
            </a:r>
            <a:endParaRPr lang="cs-CZ" sz="2000" b="0" strike="noStrike" spc="-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PlaceHolder 1"/>
          <p:cNvSpPr>
            <a:spLocks noGrp="1"/>
          </p:cNvSpPr>
          <p:nvPr>
            <p:ph/>
          </p:nvPr>
        </p:nvSpPr>
        <p:spPr>
          <a:xfrm>
            <a:off x="205920" y="930960"/>
            <a:ext cx="7053840" cy="3018600"/>
          </a:xfrm>
          <a:prstGeom prst="rect">
            <a:avLst/>
          </a:prstGeom>
          <a:noFill/>
          <a:ln w="0">
            <a:noFill/>
          </a:ln>
        </p:spPr>
        <p:txBody>
          <a:bodyPr lIns="122040" tIns="122040" rIns="122040" bIns="122040" anchor="t">
            <a:noAutofit/>
          </a:bodyPr>
          <a:lstStyle/>
          <a:p>
            <a:pPr marL="609480" indent="-440280" defTabSz="914400">
              <a:lnSpc>
                <a:spcPct val="114000"/>
              </a:lnSpc>
              <a:spcBef>
                <a:spcPts val="2132"/>
              </a:spcBef>
              <a:buClr>
                <a:srgbClr val="000000"/>
              </a:buClr>
              <a:buFont typeface="Open Sans"/>
              <a:buChar char="●"/>
            </a:pPr>
            <a:r>
              <a:rPr lang="cs-CZ" sz="2000" b="0" strike="noStrike" spc="-1" dirty="0">
                <a:solidFill>
                  <a:srgbClr val="000000"/>
                </a:solidFill>
                <a:latin typeface="Times New Roman" panose="02020603050405020304" pitchFamily="18" charset="0"/>
                <a:ea typeface="Open Sans"/>
                <a:cs typeface="Times New Roman" panose="02020603050405020304" pitchFamily="18" charset="0"/>
              </a:rPr>
              <a:t>Manažery &gt; generátory</a:t>
            </a:r>
            <a:endParaRPr lang="cs-CZ" sz="2000" b="0" strike="noStrike" spc="-1" dirty="0">
              <a:solidFill>
                <a:schemeClr val="dk1"/>
              </a:solidFill>
              <a:latin typeface="Times New Roman" panose="02020603050405020304" pitchFamily="18" charset="0"/>
              <a:cs typeface="Times New Roman" panose="02020603050405020304" pitchFamily="18" charset="0"/>
            </a:endParaRPr>
          </a:p>
          <a:p>
            <a:pPr marL="609480" indent="-440280" defTabSz="914400">
              <a:lnSpc>
                <a:spcPct val="114000"/>
              </a:lnSpc>
              <a:spcBef>
                <a:spcPts val="601"/>
              </a:spcBef>
              <a:buClr>
                <a:srgbClr val="000000"/>
              </a:buClr>
              <a:buFont typeface="Open Sans"/>
              <a:buChar char="●"/>
            </a:pPr>
            <a:r>
              <a:rPr lang="cs-CZ" sz="2000" b="0" strike="noStrike" spc="-1" dirty="0">
                <a:solidFill>
                  <a:srgbClr val="000000"/>
                </a:solidFill>
                <a:latin typeface="Times New Roman" panose="02020603050405020304" pitchFamily="18" charset="0"/>
                <a:ea typeface="Open Sans"/>
                <a:cs typeface="Times New Roman" panose="02020603050405020304" pitchFamily="18" charset="0"/>
              </a:rPr>
              <a:t>Automatické stahování informací o zdrojích </a:t>
            </a:r>
            <a:r>
              <a:rPr sz="2000" dirty="0">
                <a:latin typeface="Times New Roman" panose="02020603050405020304" pitchFamily="18" charset="0"/>
                <a:cs typeface="Times New Roman" panose="02020603050405020304" pitchFamily="18" charset="0"/>
              </a:rPr>
              <a:t/>
            </a:r>
            <a:br>
              <a:rPr sz="2000" dirty="0">
                <a:latin typeface="Times New Roman" panose="02020603050405020304" pitchFamily="18" charset="0"/>
                <a:cs typeface="Times New Roman" panose="02020603050405020304" pitchFamily="18" charset="0"/>
              </a:rPr>
            </a:br>
            <a:r>
              <a:rPr lang="cs-CZ" sz="2000" b="0" strike="noStrike" spc="-1" dirty="0">
                <a:solidFill>
                  <a:srgbClr val="000000"/>
                </a:solidFill>
                <a:latin typeface="Times New Roman" panose="02020603050405020304" pitchFamily="18" charset="0"/>
                <a:ea typeface="Open Sans"/>
                <a:cs typeface="Times New Roman" panose="02020603050405020304" pitchFamily="18" charset="0"/>
              </a:rPr>
              <a:t>(nutné stažené info zkontrolovat a doplnit)</a:t>
            </a:r>
            <a:endParaRPr lang="cs-CZ" sz="2000" b="0" strike="noStrike" spc="-1" dirty="0">
              <a:solidFill>
                <a:schemeClr val="dk1"/>
              </a:solidFill>
              <a:latin typeface="Times New Roman" panose="02020603050405020304" pitchFamily="18" charset="0"/>
              <a:cs typeface="Times New Roman" panose="02020603050405020304" pitchFamily="18" charset="0"/>
            </a:endParaRPr>
          </a:p>
          <a:p>
            <a:pPr marL="609480" indent="-440280" defTabSz="914400">
              <a:lnSpc>
                <a:spcPct val="114000"/>
              </a:lnSpc>
              <a:buClr>
                <a:srgbClr val="000000"/>
              </a:buClr>
              <a:buFont typeface="Open Sans"/>
              <a:buChar char="●"/>
            </a:pPr>
            <a:r>
              <a:rPr lang="cs-CZ" sz="2000" b="0" strike="noStrike" spc="-1" dirty="0">
                <a:solidFill>
                  <a:srgbClr val="000000"/>
                </a:solidFill>
                <a:latin typeface="Times New Roman" panose="02020603050405020304" pitchFamily="18" charset="0"/>
                <a:ea typeface="Open Sans"/>
                <a:cs typeface="Times New Roman" panose="02020603050405020304" pitchFamily="18" charset="0"/>
              </a:rPr>
              <a:t>Organizace stažených článků</a:t>
            </a:r>
            <a:endParaRPr lang="cs-CZ" sz="2000" b="0" strike="noStrike" spc="-1" dirty="0">
              <a:solidFill>
                <a:schemeClr val="dk1"/>
              </a:solidFill>
              <a:latin typeface="Times New Roman" panose="02020603050405020304" pitchFamily="18" charset="0"/>
              <a:cs typeface="Times New Roman" panose="02020603050405020304" pitchFamily="18" charset="0"/>
            </a:endParaRPr>
          </a:p>
          <a:p>
            <a:pPr marL="609480" indent="-440280" defTabSz="914400">
              <a:lnSpc>
                <a:spcPct val="114000"/>
              </a:lnSpc>
              <a:buClr>
                <a:srgbClr val="000000"/>
              </a:buClr>
              <a:buFont typeface="Open Sans"/>
              <a:buChar char="●"/>
            </a:pPr>
            <a:r>
              <a:rPr lang="cs-CZ" sz="2000" b="0" strike="noStrike" spc="-1" dirty="0">
                <a:solidFill>
                  <a:srgbClr val="000000"/>
                </a:solidFill>
                <a:latin typeface="Times New Roman" panose="02020603050405020304" pitchFamily="18" charset="0"/>
                <a:ea typeface="Open Sans"/>
                <a:cs typeface="Times New Roman" panose="02020603050405020304" pitchFamily="18" charset="0"/>
              </a:rPr>
              <a:t>Generování citací</a:t>
            </a:r>
            <a:endParaRPr lang="cs-CZ" sz="2000" b="0" strike="noStrike" spc="-1" dirty="0">
              <a:solidFill>
                <a:schemeClr val="dk1"/>
              </a:solidFill>
              <a:latin typeface="Times New Roman" panose="02020603050405020304" pitchFamily="18" charset="0"/>
              <a:cs typeface="Times New Roman" panose="02020603050405020304" pitchFamily="18" charset="0"/>
            </a:endParaRPr>
          </a:p>
          <a:p>
            <a:pPr marL="609480" indent="-440280" defTabSz="914400">
              <a:lnSpc>
                <a:spcPct val="114000"/>
              </a:lnSpc>
              <a:buClr>
                <a:srgbClr val="000000"/>
              </a:buClr>
              <a:buFont typeface="Open Sans"/>
              <a:buChar char="●"/>
            </a:pPr>
            <a:r>
              <a:rPr lang="cs-CZ" sz="2000" b="0" strike="noStrike" spc="-1" dirty="0">
                <a:solidFill>
                  <a:srgbClr val="000000"/>
                </a:solidFill>
                <a:latin typeface="Times New Roman" panose="02020603050405020304" pitchFamily="18" charset="0"/>
                <a:ea typeface="Open Sans"/>
                <a:cs typeface="Times New Roman" panose="02020603050405020304" pitchFamily="18" charset="0"/>
              </a:rPr>
              <a:t>Stažení a práce s plnými texty</a:t>
            </a:r>
            <a:endParaRPr lang="cs-CZ" sz="2000" b="0" strike="noStrike" spc="-1" dirty="0">
              <a:solidFill>
                <a:schemeClr val="dk1"/>
              </a:solidFill>
              <a:latin typeface="Times New Roman" panose="02020603050405020304" pitchFamily="18" charset="0"/>
              <a:cs typeface="Times New Roman" panose="02020603050405020304" pitchFamily="18" charset="0"/>
            </a:endParaRPr>
          </a:p>
          <a:p>
            <a:pPr marL="609480" indent="-440280" defTabSz="914400">
              <a:lnSpc>
                <a:spcPct val="114000"/>
              </a:lnSpc>
              <a:buClr>
                <a:srgbClr val="000000"/>
              </a:buClr>
              <a:buFont typeface="Open Sans"/>
              <a:buChar char="●"/>
            </a:pPr>
            <a:r>
              <a:rPr lang="cs-CZ" sz="2000" b="0" strike="noStrike" spc="-1" dirty="0">
                <a:solidFill>
                  <a:srgbClr val="000000"/>
                </a:solidFill>
                <a:latin typeface="Times New Roman" panose="02020603050405020304" pitchFamily="18" charset="0"/>
                <a:ea typeface="Open Sans"/>
                <a:cs typeface="Times New Roman" panose="02020603050405020304" pitchFamily="18" charset="0"/>
              </a:rPr>
              <a:t>Integrace s MS Word a dalšími textovými editory</a:t>
            </a:r>
            <a:endParaRPr lang="cs-CZ" sz="20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373" name="Google Shape;121;p11"/>
          <p:cNvSpPr/>
          <p:nvPr/>
        </p:nvSpPr>
        <p:spPr>
          <a:xfrm>
            <a:off x="667440" y="4054680"/>
            <a:ext cx="5621400" cy="230364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chor="t">
            <a:noAutofit/>
          </a:bodyPr>
          <a:lstStyle/>
          <a:p>
            <a:pPr defTabSz="914400">
              <a:lnSpc>
                <a:spcPct val="114000"/>
              </a:lnSpc>
            </a:pPr>
            <a:r>
              <a:rPr lang="cs-CZ" sz="2000" b="0" u="sng" strike="noStrike" spc="-1" dirty="0">
                <a:solidFill>
                  <a:schemeClr val="hlink"/>
                </a:solidFill>
                <a:uFillTx/>
                <a:latin typeface="Times New Roman" panose="02020603050405020304" pitchFamily="18" charset="0"/>
                <a:ea typeface="Open Sans"/>
                <a:cs typeface="Times New Roman" panose="02020603050405020304" pitchFamily="18" charset="0"/>
                <a:hlinkClick r:id="rId2"/>
              </a:rPr>
              <a:t>Zotero</a:t>
            </a:r>
            <a:r>
              <a:rPr lang="cs-CZ" sz="2000" b="0" strike="noStrike" spc="-1" dirty="0">
                <a:solidFill>
                  <a:schemeClr val="dk1"/>
                </a:solidFill>
                <a:latin typeface="Times New Roman" panose="02020603050405020304" pitchFamily="18" charset="0"/>
                <a:ea typeface="Open Sans"/>
                <a:cs typeface="Times New Roman" panose="02020603050405020304" pitchFamily="18" charset="0"/>
              </a:rPr>
              <a:t> – </a:t>
            </a:r>
            <a:r>
              <a:rPr lang="cs-CZ" sz="2000" b="0" u="sng" strike="noStrike" spc="-1" dirty="0" smtClean="0">
                <a:solidFill>
                  <a:schemeClr val="dk1"/>
                </a:solidFill>
                <a:uFillTx/>
                <a:latin typeface="Times New Roman" panose="02020603050405020304" pitchFamily="18" charset="0"/>
                <a:ea typeface="Open Sans"/>
                <a:cs typeface="Times New Roman" panose="02020603050405020304" pitchFamily="18" charset="0"/>
                <a:hlinkClick r:id="rId3"/>
              </a:rPr>
              <a:t>video návod</a:t>
            </a:r>
            <a:endParaRPr lang="cs-CZ" sz="20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14000"/>
              </a:lnSpc>
            </a:pPr>
            <a:r>
              <a:rPr lang="cs-CZ" sz="2000" b="0" u="sng" strike="noStrike" spc="-1" dirty="0">
                <a:solidFill>
                  <a:schemeClr val="hlink"/>
                </a:solidFill>
                <a:uFillTx/>
                <a:latin typeface="Times New Roman" panose="02020603050405020304" pitchFamily="18" charset="0"/>
                <a:ea typeface="Open Sans"/>
                <a:cs typeface="Times New Roman" panose="02020603050405020304" pitchFamily="18" charset="0"/>
                <a:hlinkClick r:id="rId4"/>
              </a:rPr>
              <a:t>Citace PRO</a:t>
            </a:r>
            <a:r>
              <a:rPr lang="cs-CZ" sz="2000" b="0" strike="noStrike" spc="-1" dirty="0">
                <a:solidFill>
                  <a:schemeClr val="dk1"/>
                </a:solidFill>
                <a:latin typeface="Times New Roman" panose="02020603050405020304" pitchFamily="18" charset="0"/>
                <a:ea typeface="Open Sans"/>
                <a:cs typeface="Times New Roman" panose="02020603050405020304" pitchFamily="18" charset="0"/>
              </a:rPr>
              <a:t> – přístup k rozšířené verzi </a:t>
            </a:r>
            <a:r>
              <a:rPr lang="cs-CZ" sz="2000" b="0" u="sng" strike="noStrike" spc="-1" dirty="0">
                <a:solidFill>
                  <a:schemeClr val="dk1"/>
                </a:solidFill>
                <a:uFillTx/>
                <a:latin typeface="Times New Roman" panose="02020603050405020304" pitchFamily="18" charset="0"/>
                <a:ea typeface="Open Sans"/>
                <a:cs typeface="Times New Roman" panose="02020603050405020304" pitchFamily="18" charset="0"/>
                <a:hlinkClick r:id="rId5"/>
              </a:rPr>
              <a:t>přes NTK</a:t>
            </a:r>
            <a:endParaRPr lang="cs-CZ" sz="20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14000"/>
              </a:lnSpc>
            </a:pPr>
            <a:r>
              <a:rPr lang="cs-CZ" sz="2000" b="0" u="sng" strike="noStrike" spc="-1" dirty="0">
                <a:solidFill>
                  <a:schemeClr val="hlink"/>
                </a:solidFill>
                <a:uFillTx/>
                <a:latin typeface="Times New Roman" panose="02020603050405020304" pitchFamily="18" charset="0"/>
                <a:ea typeface="Open Sans"/>
                <a:cs typeface="Times New Roman" panose="02020603050405020304" pitchFamily="18" charset="0"/>
                <a:hlinkClick r:id="rId6"/>
              </a:rPr>
              <a:t>Mendeley</a:t>
            </a:r>
            <a:endParaRPr lang="cs-CZ" sz="20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14000"/>
              </a:lnSpc>
            </a:pPr>
            <a:r>
              <a:rPr lang="cs-CZ" sz="2000" b="0" u="sng" strike="noStrike" spc="-1" dirty="0">
                <a:solidFill>
                  <a:schemeClr val="hlink"/>
                </a:solidFill>
                <a:uFillTx/>
                <a:latin typeface="Times New Roman" panose="02020603050405020304" pitchFamily="18" charset="0"/>
                <a:ea typeface="Open Sans"/>
                <a:cs typeface="Times New Roman" panose="02020603050405020304" pitchFamily="18" charset="0"/>
                <a:hlinkClick r:id="rId7"/>
              </a:rPr>
              <a:t>JabRef</a:t>
            </a:r>
            <a:r>
              <a:rPr lang="cs-CZ" sz="2000" b="0" strike="noStrike" spc="-1" dirty="0">
                <a:solidFill>
                  <a:srgbClr val="000000"/>
                </a:solidFill>
                <a:latin typeface="Times New Roman" panose="02020603050405020304" pitchFamily="18" charset="0"/>
                <a:ea typeface="Open Sans"/>
                <a:cs typeface="Times New Roman" panose="02020603050405020304" pitchFamily="18" charset="0"/>
              </a:rPr>
              <a:t> (integrace s LaTeX)</a:t>
            </a:r>
            <a:endParaRPr lang="cs-CZ" sz="20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14000"/>
              </a:lnSpc>
            </a:pPr>
            <a:r>
              <a:rPr lang="cs-CZ" sz="2000" b="0" u="sng" strike="noStrike" spc="-1" dirty="0">
                <a:solidFill>
                  <a:schemeClr val="hlink"/>
                </a:solidFill>
                <a:uFillTx/>
                <a:latin typeface="Times New Roman" panose="02020603050405020304" pitchFamily="18" charset="0"/>
                <a:ea typeface="Open Sans"/>
                <a:cs typeface="Times New Roman" panose="02020603050405020304" pitchFamily="18" charset="0"/>
                <a:hlinkClick r:id="rId8"/>
              </a:rPr>
              <a:t>EndNote</a:t>
            </a:r>
            <a:r>
              <a:rPr lang="cs-CZ" sz="2000" b="0" strike="noStrike" spc="-1" dirty="0">
                <a:solidFill>
                  <a:srgbClr val="000000"/>
                </a:solidFill>
                <a:latin typeface="Times New Roman" panose="02020603050405020304" pitchFamily="18" charset="0"/>
                <a:ea typeface="Open Sans"/>
                <a:cs typeface="Times New Roman" panose="02020603050405020304" pitchFamily="18" charset="0"/>
              </a:rPr>
              <a:t> (předplacené pro studenty VŠCHT)</a:t>
            </a:r>
            <a:endParaRPr lang="cs-CZ" sz="20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14000"/>
              </a:lnSpc>
            </a:pPr>
            <a:r>
              <a:rPr lang="cs-CZ" sz="2000" b="0" u="sng" strike="noStrike" spc="-1" dirty="0">
                <a:solidFill>
                  <a:schemeClr val="hlink"/>
                </a:solidFill>
                <a:uFillTx/>
                <a:latin typeface="Times New Roman" panose="02020603050405020304" pitchFamily="18" charset="0"/>
                <a:ea typeface="Open Sans"/>
                <a:cs typeface="Times New Roman" panose="02020603050405020304" pitchFamily="18" charset="0"/>
                <a:hlinkClick r:id="rId9"/>
              </a:rPr>
              <a:t>Porovnání citačních manažerů</a:t>
            </a:r>
            <a:endParaRPr lang="cs-CZ" sz="20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74" name="Google Shape;123;p11"/>
          <p:cNvSpPr/>
          <p:nvPr/>
        </p:nvSpPr>
        <p:spPr>
          <a:xfrm>
            <a:off x="6966360" y="6007680"/>
            <a:ext cx="4562640" cy="692280"/>
          </a:xfrm>
          <a:prstGeom prst="rect">
            <a:avLst/>
          </a:prstGeom>
          <a:solidFill>
            <a:schemeClr val="accent2">
              <a:lumMod val="20000"/>
              <a:lumOff val="80000"/>
            </a:schemeClr>
          </a:solidFill>
          <a:ln w="0">
            <a:noFill/>
          </a:ln>
        </p:spPr>
        <p:style>
          <a:lnRef idx="0">
            <a:scrgbClr r="0" g="0" b="0"/>
          </a:lnRef>
          <a:fillRef idx="0">
            <a:scrgbClr r="0" g="0" b="0"/>
          </a:fillRef>
          <a:effectRef idx="0">
            <a:scrgbClr r="0" g="0" b="0"/>
          </a:effectRef>
          <a:fontRef idx="minor"/>
        </p:style>
        <p:txBody>
          <a:bodyPr lIns="122040" tIns="122040" rIns="122040" bIns="122040" anchor="t">
            <a:noAutofit/>
          </a:bodyPr>
          <a:lstStyle/>
          <a:p>
            <a:pPr algn="ctr" defTabSz="914400">
              <a:lnSpc>
                <a:spcPct val="100000"/>
              </a:lnSpc>
            </a:pPr>
            <a:r>
              <a:rPr lang="cs-CZ" sz="1800" b="0" strike="noStrike" spc="-1" dirty="0">
                <a:solidFill>
                  <a:srgbClr val="000000"/>
                </a:solidFill>
                <a:latin typeface="Times New Roman" panose="02020603050405020304" pitchFamily="18" charset="0"/>
                <a:ea typeface="Open Sans"/>
                <a:cs typeface="Times New Roman" panose="02020603050405020304" pitchFamily="18" charset="0"/>
              </a:rPr>
              <a:t>Více v průvodci NTK </a:t>
            </a:r>
            <a:r>
              <a:rPr lang="cs-CZ" sz="1800" b="0" u="sng" strike="noStrike" spc="-1" dirty="0">
                <a:solidFill>
                  <a:schemeClr val="hlink"/>
                </a:solidFill>
                <a:uFillTx/>
                <a:latin typeface="Times New Roman" panose="02020603050405020304" pitchFamily="18" charset="0"/>
                <a:ea typeface="Open Sans"/>
                <a:cs typeface="Times New Roman" panose="02020603050405020304" pitchFamily="18" charset="0"/>
                <a:hlinkClick r:id="rId10"/>
              </a:rPr>
              <a:t>Citační manažery</a:t>
            </a:r>
            <a:endParaRPr lang="cs-CZ" sz="1800" b="0" strike="noStrike" spc="-1" dirty="0">
              <a:solidFill>
                <a:srgbClr val="000000"/>
              </a:solidFill>
              <a:latin typeface="Times New Roman" panose="02020603050405020304" pitchFamily="18" charset="0"/>
              <a:cs typeface="Times New Roman" panose="02020603050405020304" pitchFamily="18" charset="0"/>
            </a:endParaRPr>
          </a:p>
          <a:p>
            <a:pPr algn="ctr" defTabSz="914400">
              <a:lnSpc>
                <a:spcPct val="100000"/>
              </a:lnSpc>
            </a:pPr>
            <a:r>
              <a:rPr lang="cs-CZ" sz="1800" b="0" strike="noStrike" spc="-1" dirty="0">
                <a:solidFill>
                  <a:srgbClr val="000000"/>
                </a:solidFill>
                <a:latin typeface="Times New Roman" panose="02020603050405020304" pitchFamily="18" charset="0"/>
                <a:ea typeface="Open Sans"/>
                <a:cs typeface="Times New Roman" panose="02020603050405020304" pitchFamily="18" charset="0"/>
              </a:rPr>
              <a:t>     ... nebo na </a:t>
            </a:r>
            <a:r>
              <a:rPr lang="cs-CZ" sz="1800" b="0" u="sng" strike="noStrike" spc="-1" dirty="0">
                <a:solidFill>
                  <a:schemeClr val="hlink"/>
                </a:solidFill>
                <a:uFillTx/>
                <a:latin typeface="Times New Roman" panose="02020603050405020304" pitchFamily="18" charset="0"/>
                <a:ea typeface="Open Sans"/>
                <a:cs typeface="Times New Roman" panose="02020603050405020304" pitchFamily="18" charset="0"/>
                <a:hlinkClick r:id="rId11"/>
              </a:rPr>
              <a:t>našich webinářích</a:t>
            </a:r>
            <a:endParaRPr lang="cs-CZ" sz="18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75" name="Google Shape;127;p11"/>
          <p:cNvSpPr/>
          <p:nvPr/>
        </p:nvSpPr>
        <p:spPr>
          <a:xfrm>
            <a:off x="7887960" y="4732560"/>
            <a:ext cx="2985480" cy="30708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914400">
              <a:lnSpc>
                <a:spcPct val="100000"/>
              </a:lnSpc>
            </a:pPr>
            <a:r>
              <a:rPr lang="cs-CZ" sz="1470" b="0" strike="noStrike" spc="-1" dirty="0">
                <a:solidFill>
                  <a:schemeClr val="dk1"/>
                </a:solidFill>
                <a:latin typeface="Times New Roman" panose="02020603050405020304" pitchFamily="18" charset="0"/>
                <a:ea typeface="Open Sans Light"/>
                <a:cs typeface="Times New Roman" panose="02020603050405020304" pitchFamily="18" charset="0"/>
              </a:rPr>
              <a:t>Citace PRO – přístup přes NTK</a:t>
            </a:r>
            <a:endParaRPr lang="cs-CZ" sz="147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76" name="Google Shape;134;gc7a9363640_0_6"/>
          <p:cNvSpPr/>
          <p:nvPr/>
        </p:nvSpPr>
        <p:spPr>
          <a:xfrm>
            <a:off x="6390720" y="5087160"/>
            <a:ext cx="5713560" cy="834480"/>
          </a:xfrm>
          <a:prstGeom prst="rect">
            <a:avLst/>
          </a:prstGeom>
          <a:solidFill>
            <a:schemeClr val="accent2">
              <a:lumMod val="20000"/>
              <a:lumOff val="80000"/>
            </a:schemeClr>
          </a:solidFill>
          <a:ln w="0">
            <a:noFill/>
          </a:ln>
        </p:spPr>
        <p:style>
          <a:lnRef idx="0">
            <a:scrgbClr r="0" g="0" b="0"/>
          </a:lnRef>
          <a:fillRef idx="0">
            <a:scrgbClr r="0" g="0" b="0"/>
          </a:fillRef>
          <a:effectRef idx="0">
            <a:scrgbClr r="0" g="0" b="0"/>
          </a:effectRef>
          <a:fontRef idx="minor"/>
        </p:style>
        <p:txBody>
          <a:bodyPr lIns="122040" tIns="122040" rIns="122040" bIns="122040" anchor="t">
            <a:noAutofit/>
          </a:bodyPr>
          <a:lstStyle/>
          <a:p>
            <a:pPr algn="ctr" defTabSz="914400">
              <a:lnSpc>
                <a:spcPct val="100000"/>
              </a:lnSpc>
            </a:pPr>
            <a:r>
              <a:rPr lang="cs-CZ" sz="1800" b="1" strike="noStrike" spc="-1" dirty="0">
                <a:solidFill>
                  <a:srgbClr val="000000"/>
                </a:solidFill>
                <a:latin typeface="Times New Roman" panose="02020603050405020304" pitchFamily="18" charset="0"/>
                <a:ea typeface="Open Sans"/>
                <a:cs typeface="Times New Roman" panose="02020603050405020304" pitchFamily="18" charset="0"/>
              </a:rPr>
              <a:t>Citační manažery vám ušetří čas, ale vytvořené citace je vždy nutné zkontrolovat!</a:t>
            </a:r>
            <a:endParaRPr lang="cs-CZ" sz="1800" b="0" strike="noStrike" spc="-1" dirty="0">
              <a:solidFill>
                <a:srgbClr val="000000"/>
              </a:solidFill>
              <a:latin typeface="Times New Roman" panose="02020603050405020304" pitchFamily="18" charset="0"/>
              <a:cs typeface="Times New Roman" panose="02020603050405020304" pitchFamily="18" charset="0"/>
            </a:endParaRPr>
          </a:p>
        </p:txBody>
      </p:sp>
      <p:pic>
        <p:nvPicPr>
          <p:cNvPr id="377" name="Obrázek 1"/>
          <p:cNvPicPr/>
          <p:nvPr/>
        </p:nvPicPr>
        <p:blipFill>
          <a:blip r:embed="rId12"/>
          <a:stretch/>
        </p:blipFill>
        <p:spPr>
          <a:xfrm>
            <a:off x="6482880" y="541440"/>
            <a:ext cx="5529240" cy="4094640"/>
          </a:xfrm>
          <a:prstGeom prst="rect">
            <a:avLst/>
          </a:prstGeom>
          <a:ln w="19050">
            <a:solidFill>
              <a:srgbClr val="000000"/>
            </a:solidFill>
            <a:round/>
          </a:ln>
        </p:spPr>
      </p:pic>
      <p:sp>
        <p:nvSpPr>
          <p:cNvPr id="378" name="Zaoblený obdélník 2"/>
          <p:cNvSpPr/>
          <p:nvPr/>
        </p:nvSpPr>
        <p:spPr>
          <a:xfrm>
            <a:off x="10173240" y="4329360"/>
            <a:ext cx="1810800" cy="286560"/>
          </a:xfrm>
          <a:prstGeom prst="roundRect">
            <a:avLst>
              <a:gd name="adj" fmla="val 16667"/>
            </a:avLst>
          </a:prstGeom>
          <a:noFill/>
          <a:ln w="28575">
            <a:solidFill>
              <a:srgbClr val="C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CA" sz="1800" b="0" strike="noStrike" spc="-1">
              <a:solidFill>
                <a:schemeClr val="lt1"/>
              </a:solidFill>
              <a:latin typeface="Calibri"/>
            </a:endParaRPr>
          </a:p>
        </p:txBody>
      </p:sp>
      <p:sp>
        <p:nvSpPr>
          <p:cNvPr id="379" name="Google Shape;132;gc7a9363640_0_6"/>
          <p:cNvSpPr/>
          <p:nvPr/>
        </p:nvSpPr>
        <p:spPr>
          <a:xfrm>
            <a:off x="667440" y="366840"/>
            <a:ext cx="11360520" cy="76320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chor="t">
            <a:noAutofit/>
          </a:bodyPr>
          <a:lstStyle/>
          <a:p>
            <a:pPr defTabSz="914400">
              <a:lnSpc>
                <a:spcPct val="100000"/>
              </a:lnSpc>
            </a:pPr>
            <a:r>
              <a:rPr lang="cs-CZ" sz="3200" b="0" strike="noStrike" spc="-1" dirty="0">
                <a:solidFill>
                  <a:srgbClr val="C00000"/>
                </a:solidFill>
                <a:latin typeface="Times New Roman" panose="02020603050405020304" pitchFamily="18" charset="0"/>
                <a:ea typeface="Open Sans"/>
                <a:cs typeface="Times New Roman" panose="02020603050405020304" pitchFamily="18" charset="0"/>
              </a:rPr>
              <a:t>Citační manažery</a:t>
            </a:r>
            <a:endParaRPr lang="cs-CZ" sz="3200" b="0" strike="noStrike" spc="-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PlaceHolder 1"/>
          <p:cNvSpPr>
            <a:spLocks noGrp="1"/>
          </p:cNvSpPr>
          <p:nvPr>
            <p:ph type="title"/>
          </p:nvPr>
        </p:nvSpPr>
        <p:spPr>
          <a:xfrm>
            <a:off x="771840" y="439560"/>
            <a:ext cx="7194960" cy="1325160"/>
          </a:xfrm>
          <a:prstGeom prst="rect">
            <a:avLst/>
          </a:prstGeom>
          <a:noFill/>
          <a:ln w="0">
            <a:noFill/>
          </a:ln>
        </p:spPr>
        <p:txBody>
          <a:bodyPr lIns="0" tIns="0" rIns="0" bIns="0" anchor="t">
            <a:normAutofit/>
          </a:bodyPr>
          <a:lstStyle/>
          <a:p>
            <a:pPr indent="0" defTabSz="914400">
              <a:lnSpc>
                <a:spcPct val="90000"/>
              </a:lnSpc>
              <a:buNone/>
            </a:pPr>
            <a:r>
              <a:rPr lang="cs-CZ" sz="3200" b="0" strike="noStrike" spc="-1" dirty="0">
                <a:solidFill>
                  <a:srgbClr val="C00000"/>
                </a:solidFill>
                <a:latin typeface="Times New Roman" panose="02020603050405020304" pitchFamily="18" charset="0"/>
                <a:cs typeface="Times New Roman" panose="02020603050405020304" pitchFamily="18" charset="0"/>
              </a:rPr>
              <a:t>Citační manažery</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381" name="Obdélník 3"/>
          <p:cNvSpPr/>
          <p:nvPr/>
        </p:nvSpPr>
        <p:spPr>
          <a:xfrm>
            <a:off x="1055220" y="1173051"/>
            <a:ext cx="9017703"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cs-CZ" sz="2800" b="0" strike="noStrike" spc="-1" dirty="0">
                <a:solidFill>
                  <a:schemeClr val="dk1"/>
                </a:solidFill>
                <a:latin typeface="Times New Roman" panose="02020603050405020304" pitchFamily="18" charset="0"/>
                <a:cs typeface="Times New Roman" panose="02020603050405020304" pitchFamily="18" charset="0"/>
              </a:rPr>
              <a:t>Generátory citací nejsou neomylné, </a:t>
            </a:r>
            <a:r>
              <a:rPr lang="cs-CZ" sz="2800" b="0" strike="noStrike" spc="-1" dirty="0" smtClean="0">
                <a:solidFill>
                  <a:schemeClr val="dk1"/>
                </a:solidFill>
                <a:latin typeface="Times New Roman" panose="02020603050405020304" pitchFamily="18" charset="0"/>
                <a:cs typeface="Times New Roman" panose="02020603050405020304" pitchFamily="18" charset="0"/>
              </a:rPr>
              <a:t>výsledky si zkontrolujte! </a:t>
            </a:r>
            <a:endParaRPr lang="cs-CZ" sz="2800" b="0" strike="noStrike" spc="-1" dirty="0">
              <a:solidFill>
                <a:srgbClr val="000000"/>
              </a:solidFill>
              <a:latin typeface="Times New Roman" panose="02020603050405020304" pitchFamily="18" charset="0"/>
              <a:cs typeface="Times New Roman" panose="02020603050405020304" pitchFamily="18" charset="0"/>
            </a:endParaRPr>
          </a:p>
        </p:txBody>
      </p:sp>
      <p:pic>
        <p:nvPicPr>
          <p:cNvPr id="382" name="Obrázek 2"/>
          <p:cNvPicPr/>
          <p:nvPr/>
        </p:nvPicPr>
        <p:blipFill>
          <a:blip r:embed="rId3"/>
          <a:stretch/>
        </p:blipFill>
        <p:spPr>
          <a:xfrm>
            <a:off x="1562415" y="1978458"/>
            <a:ext cx="7675920" cy="4427280"/>
          </a:xfrm>
          <a:prstGeom prst="rect">
            <a:avLst/>
          </a:prstGeom>
          <a:ln w="0">
            <a:noFill/>
          </a:ln>
        </p:spPr>
      </p:pic>
      <p:sp>
        <p:nvSpPr>
          <p:cNvPr id="383" name="Obdélník 7"/>
          <p:cNvSpPr/>
          <p:nvPr/>
        </p:nvSpPr>
        <p:spPr>
          <a:xfrm>
            <a:off x="1467015" y="1908555"/>
            <a:ext cx="7866720" cy="4502520"/>
          </a:xfrm>
          <a:prstGeom prst="rect">
            <a:avLst/>
          </a:prstGeom>
          <a:solidFill>
            <a:schemeClr val="accent4">
              <a:alpha val="10000"/>
            </a:schemeClr>
          </a:solidFill>
          <a:ln>
            <a:solidFill>
              <a:srgbClr val="FFC000">
                <a:lumMod val="20000"/>
                <a:lumOff val="80000"/>
              </a:srgbClr>
            </a:solidFill>
          </a:ln>
        </p:spPr>
        <p:style>
          <a:lnRef idx="1">
            <a:schemeClr val="accent4"/>
          </a:lnRef>
          <a:fillRef idx="2">
            <a:schemeClr val="accent4"/>
          </a:fillRef>
          <a:effectRef idx="1">
            <a:schemeClr val="accent4"/>
          </a:effectRef>
          <a:fontRef idx="minor"/>
        </p:style>
        <p:txBody>
          <a:bodyPr lIns="90000" tIns="45000" rIns="90000" bIns="45000" anchor="ctr">
            <a:noAutofit/>
          </a:bodyPr>
          <a:lstStyle/>
          <a:p>
            <a:pPr algn="ctr" defTabSz="914400">
              <a:lnSpc>
                <a:spcPct val="100000"/>
              </a:lnSpc>
            </a:pPr>
            <a:endParaRPr lang="cs-CZ" sz="1800" b="0" strike="noStrike" spc="-1">
              <a:solidFill>
                <a:schemeClr val="dk1"/>
              </a:solidFill>
              <a:latin typeface="Univers Com 45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p:cNvSpPr>
          <p:nvPr>
            <p:ph/>
          </p:nvPr>
        </p:nvSpPr>
        <p:spPr>
          <a:xfrm>
            <a:off x="838080" y="1825560"/>
            <a:ext cx="10859760" cy="4350960"/>
          </a:xfrm>
          <a:prstGeom prst="rect">
            <a:avLst/>
          </a:prstGeom>
          <a:noFill/>
          <a:ln w="0">
            <a:noFill/>
          </a:ln>
        </p:spPr>
        <p:txBody>
          <a:bodyPr anchor="t">
            <a:normAutofit fontScale="90336" lnSpcReduction="20000"/>
          </a:bodyPr>
          <a:lstStyle/>
          <a:p>
            <a:pPr marL="228600" indent="-228600" defTabSz="914400">
              <a:lnSpc>
                <a:spcPct val="110000"/>
              </a:lnSpc>
              <a:spcAft>
                <a:spcPts val="601"/>
              </a:spcAft>
              <a:buClr>
                <a:srgbClr val="000000"/>
              </a:buClr>
              <a:buFont typeface="Arial"/>
              <a:buChar char="•"/>
            </a:pPr>
            <a:r>
              <a:rPr lang="cs-CZ" sz="2800" b="0" strike="noStrike" spc="-1" dirty="0">
                <a:solidFill>
                  <a:schemeClr val="dk1"/>
                </a:solidFill>
                <a:latin typeface="Times New Roman" panose="02020603050405020304" pitchFamily="18" charset="0"/>
                <a:cs typeface="Times New Roman" panose="02020603050405020304" pitchFamily="18" charset="0"/>
              </a:rPr>
              <a:t>Snažte se dodržet strukturu odborného textu; nesmí v něm chybět odkazy na zdroje, ale ani vaše vlastní myšlenky a závěry</a:t>
            </a:r>
          </a:p>
          <a:p>
            <a:pPr indent="0" defTabSz="914400">
              <a:lnSpc>
                <a:spcPct val="110000"/>
              </a:lnSpc>
              <a:spcAft>
                <a:spcPts val="601"/>
              </a:spcAft>
              <a:buNone/>
            </a:pPr>
            <a:endParaRPr lang="cs-CZ" sz="2800" b="0" strike="noStrike" spc="-1" dirty="0">
              <a:solidFill>
                <a:schemeClr val="dk1"/>
              </a:solidFill>
              <a:latin typeface="Times New Roman" panose="02020603050405020304" pitchFamily="18" charset="0"/>
              <a:cs typeface="Times New Roman" panose="02020603050405020304" pitchFamily="18" charset="0"/>
            </a:endParaRPr>
          </a:p>
          <a:p>
            <a:pPr marL="228600" indent="-228600" defTabSz="914400">
              <a:lnSpc>
                <a:spcPct val="110000"/>
              </a:lnSpc>
              <a:spcAft>
                <a:spcPts val="601"/>
              </a:spcAft>
              <a:buClr>
                <a:srgbClr val="000000"/>
              </a:buClr>
              <a:buFont typeface="Arial"/>
              <a:buChar char="•"/>
            </a:pPr>
            <a:r>
              <a:rPr lang="cs-CZ" sz="2800" b="0" strike="noStrike" spc="-1" dirty="0">
                <a:solidFill>
                  <a:schemeClr val="dk1"/>
                </a:solidFill>
                <a:latin typeface="Times New Roman" panose="02020603050405020304" pitchFamily="18" charset="0"/>
                <a:cs typeface="Times New Roman" panose="02020603050405020304" pitchFamily="18" charset="0"/>
              </a:rPr>
              <a:t>Zvažte, kdy </a:t>
            </a:r>
            <a:r>
              <a:rPr lang="cs-CZ" sz="2800" b="1" strike="noStrike" spc="-1" dirty="0">
                <a:solidFill>
                  <a:schemeClr val="dk1"/>
                </a:solidFill>
                <a:latin typeface="Times New Roman" panose="02020603050405020304" pitchFamily="18" charset="0"/>
                <a:cs typeface="Times New Roman" panose="02020603050405020304" pitchFamily="18" charset="0"/>
              </a:rPr>
              <a:t>citovat přímo</a:t>
            </a:r>
            <a:r>
              <a:rPr lang="cs-CZ" sz="2800" b="0" strike="noStrike" spc="-1" dirty="0">
                <a:solidFill>
                  <a:schemeClr val="dk1"/>
                </a:solidFill>
                <a:latin typeface="Times New Roman" panose="02020603050405020304" pitchFamily="18" charset="0"/>
                <a:cs typeface="Times New Roman" panose="02020603050405020304" pitchFamily="18" charset="0"/>
              </a:rPr>
              <a:t> a kdy </a:t>
            </a:r>
            <a:r>
              <a:rPr lang="cs-CZ" sz="2800" b="1" strike="noStrike" spc="-1" dirty="0">
                <a:solidFill>
                  <a:schemeClr val="dk1"/>
                </a:solidFill>
                <a:latin typeface="Times New Roman" panose="02020603050405020304" pitchFamily="18" charset="0"/>
                <a:cs typeface="Times New Roman" panose="02020603050405020304" pitchFamily="18" charset="0"/>
              </a:rPr>
              <a:t>nepřímo</a:t>
            </a:r>
            <a:r>
              <a:rPr lang="cs-CZ" sz="2800" b="0" strike="noStrike" spc="-1" dirty="0">
                <a:solidFill>
                  <a:schemeClr val="dk1"/>
                </a:solidFill>
                <a:latin typeface="Times New Roman" panose="02020603050405020304" pitchFamily="18" charset="0"/>
                <a:cs typeface="Times New Roman" panose="02020603050405020304" pitchFamily="18" charset="0"/>
              </a:rPr>
              <a:t> (tj. parafrázovat)</a:t>
            </a:r>
          </a:p>
          <a:p>
            <a:pPr indent="0" defTabSz="914400">
              <a:lnSpc>
                <a:spcPct val="110000"/>
              </a:lnSpc>
              <a:spcAft>
                <a:spcPts val="601"/>
              </a:spcAft>
              <a:buNone/>
            </a:pPr>
            <a:endParaRPr lang="cs-CZ" sz="2800" b="0" strike="noStrike" spc="-1" dirty="0">
              <a:solidFill>
                <a:schemeClr val="dk1"/>
              </a:solidFill>
              <a:latin typeface="Times New Roman" panose="02020603050405020304" pitchFamily="18" charset="0"/>
              <a:cs typeface="Times New Roman" panose="02020603050405020304" pitchFamily="18" charset="0"/>
            </a:endParaRPr>
          </a:p>
          <a:p>
            <a:pPr marL="228600" indent="-228600" defTabSz="914400">
              <a:lnSpc>
                <a:spcPct val="110000"/>
              </a:lnSpc>
              <a:spcAft>
                <a:spcPts val="601"/>
              </a:spcAft>
              <a:buClr>
                <a:srgbClr val="000000"/>
              </a:buClr>
              <a:buFont typeface="Arial"/>
              <a:buChar char="•"/>
            </a:pPr>
            <a:r>
              <a:rPr lang="cs-CZ" sz="2800" b="0" strike="noStrike" spc="-1" dirty="0">
                <a:solidFill>
                  <a:schemeClr val="dk1"/>
                </a:solidFill>
                <a:latin typeface="Times New Roman" panose="02020603050405020304" pitchFamily="18" charset="0"/>
                <a:cs typeface="Times New Roman" panose="02020603050405020304" pitchFamily="18" charset="0"/>
              </a:rPr>
              <a:t>Ověřte si, jakou máte použít </a:t>
            </a:r>
            <a:r>
              <a:rPr lang="cs-CZ" sz="2800" b="1" strike="noStrike" spc="-1" dirty="0">
                <a:solidFill>
                  <a:schemeClr val="dk1"/>
                </a:solidFill>
                <a:latin typeface="Times New Roman" panose="02020603050405020304" pitchFamily="18" charset="0"/>
                <a:cs typeface="Times New Roman" panose="02020603050405020304" pitchFamily="18" charset="0"/>
              </a:rPr>
              <a:t>citační metodu a normu</a:t>
            </a:r>
            <a:endParaRPr lang="cs-CZ" sz="28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110000"/>
              </a:lnSpc>
              <a:spcAft>
                <a:spcPts val="601"/>
              </a:spcAft>
              <a:buNone/>
            </a:pPr>
            <a:endParaRPr lang="cs-CZ" sz="2800" b="0" strike="noStrike" spc="-1" dirty="0">
              <a:solidFill>
                <a:schemeClr val="dk1"/>
              </a:solidFill>
              <a:latin typeface="Times New Roman" panose="02020603050405020304" pitchFamily="18" charset="0"/>
              <a:cs typeface="Times New Roman" panose="02020603050405020304" pitchFamily="18" charset="0"/>
            </a:endParaRPr>
          </a:p>
          <a:p>
            <a:pPr marL="228600" indent="-228600" defTabSz="914400">
              <a:lnSpc>
                <a:spcPct val="110000"/>
              </a:lnSpc>
              <a:spcAft>
                <a:spcPts val="601"/>
              </a:spcAft>
              <a:buClr>
                <a:srgbClr val="000000"/>
              </a:buClr>
              <a:buFont typeface="Arial"/>
              <a:buChar char="•"/>
            </a:pPr>
            <a:r>
              <a:rPr lang="cs-CZ" sz="2800" b="0" strike="noStrike" spc="-1" dirty="0">
                <a:solidFill>
                  <a:schemeClr val="dk1"/>
                </a:solidFill>
                <a:latin typeface="Times New Roman" panose="02020603050405020304" pitchFamily="18" charset="0"/>
                <a:cs typeface="Times New Roman" panose="02020603050405020304" pitchFamily="18" charset="0"/>
              </a:rPr>
              <a:t>Pro usnadnění práce používejte </a:t>
            </a:r>
            <a:r>
              <a:rPr lang="cs-CZ" sz="2800" b="1" strike="noStrike" spc="-1" dirty="0">
                <a:solidFill>
                  <a:schemeClr val="dk1"/>
                </a:solidFill>
                <a:latin typeface="Times New Roman" panose="02020603050405020304" pitchFamily="18" charset="0"/>
                <a:cs typeface="Times New Roman" panose="02020603050405020304" pitchFamily="18" charset="0"/>
              </a:rPr>
              <a:t>citační manažery</a:t>
            </a:r>
            <a:r>
              <a:rPr lang="cs-CZ" sz="2800" b="0" strike="noStrike" spc="-1" dirty="0">
                <a:solidFill>
                  <a:schemeClr val="dk1"/>
                </a:solidFill>
                <a:latin typeface="Times New Roman" panose="02020603050405020304" pitchFamily="18" charset="0"/>
                <a:cs typeface="Times New Roman" panose="02020603050405020304" pitchFamily="18" charset="0"/>
              </a:rPr>
              <a:t> (</a:t>
            </a:r>
            <a:r>
              <a:rPr lang="cs-CZ" sz="2800" b="0" strike="noStrike" spc="-1" dirty="0" err="1">
                <a:solidFill>
                  <a:schemeClr val="dk1"/>
                </a:solidFill>
                <a:latin typeface="Times New Roman" panose="02020603050405020304" pitchFamily="18" charset="0"/>
                <a:cs typeface="Times New Roman" panose="02020603050405020304" pitchFamily="18" charset="0"/>
              </a:rPr>
              <a:t>Zotero</a:t>
            </a:r>
            <a:r>
              <a:rPr lang="cs-CZ" sz="2800" b="0" strike="noStrike" spc="-1" dirty="0">
                <a:solidFill>
                  <a:schemeClr val="dk1"/>
                </a:solidFill>
                <a:latin typeface="Times New Roman" panose="02020603050405020304" pitchFamily="18" charset="0"/>
                <a:cs typeface="Times New Roman" panose="02020603050405020304" pitchFamily="18" charset="0"/>
              </a:rPr>
              <a:t>, </a:t>
            </a:r>
            <a:r>
              <a:rPr lang="cs-CZ" sz="2800" b="0" strike="noStrike" spc="-1" dirty="0" err="1">
                <a:solidFill>
                  <a:schemeClr val="dk1"/>
                </a:solidFill>
                <a:latin typeface="Times New Roman" panose="02020603050405020304" pitchFamily="18" charset="0"/>
                <a:cs typeface="Times New Roman" panose="02020603050405020304" pitchFamily="18" charset="0"/>
              </a:rPr>
              <a:t>CitacePRO</a:t>
            </a:r>
            <a:r>
              <a:rPr lang="cs-CZ" sz="2800" b="0" strike="noStrike" spc="-1" dirty="0">
                <a:solidFill>
                  <a:schemeClr val="dk1"/>
                </a:solidFill>
                <a:latin typeface="Times New Roman" panose="02020603050405020304" pitchFamily="18" charset="0"/>
                <a:cs typeface="Times New Roman" panose="02020603050405020304" pitchFamily="18" charset="0"/>
              </a:rPr>
              <a:t>)</a:t>
            </a:r>
          </a:p>
        </p:txBody>
      </p:sp>
      <p:sp>
        <p:nvSpPr>
          <p:cNvPr id="386" name="PlaceHolder 2"/>
          <p:cNvSpPr>
            <a:spLocks noGrp="1"/>
          </p:cNvSpPr>
          <p:nvPr>
            <p:ph type="title"/>
          </p:nvPr>
        </p:nvSpPr>
        <p:spPr>
          <a:xfrm>
            <a:off x="648000" y="540000"/>
            <a:ext cx="8495640" cy="700200"/>
          </a:xfrm>
          <a:prstGeom prst="rect">
            <a:avLst/>
          </a:prstGeom>
          <a:noFill/>
          <a:ln w="0">
            <a:noFill/>
          </a:ln>
        </p:spPr>
        <p:txBody>
          <a:bodyPr lIns="0" tIns="0" rIns="0" bIns="0" anchor="t">
            <a:noAutofit/>
          </a:bodyPr>
          <a:lstStyle/>
          <a:p>
            <a:pPr indent="0" defTabSz="914400">
              <a:lnSpc>
                <a:spcPct val="90000"/>
              </a:lnSpc>
              <a:buNone/>
            </a:pPr>
            <a:r>
              <a:rPr lang="cs-CZ" sz="3600" b="1" strike="noStrike" spc="-1" dirty="0">
                <a:solidFill>
                  <a:srgbClr val="C00000"/>
                </a:solidFill>
                <a:latin typeface="Times New Roman" panose="02020603050405020304" pitchFamily="18" charset="0"/>
                <a:cs typeface="Times New Roman" panose="02020603050405020304" pitchFamily="18" charset="0"/>
              </a:rPr>
              <a:t>Co si z workshopu odnést?</a:t>
            </a:r>
            <a:endParaRPr lang="cs-CZ" sz="3600" b="0" strike="noStrike" spc="-1"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2"/>
          <p:cNvSpPr/>
          <p:nvPr/>
        </p:nvSpPr>
        <p:spPr>
          <a:xfrm>
            <a:off x="5375880" y="476640"/>
            <a:ext cx="3888720" cy="647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25000"/>
              </a:lnSpc>
            </a:pPr>
            <a:endParaRPr lang="cs-CZ" sz="2400" b="1" strike="noStrike" spc="-1">
              <a:solidFill>
                <a:schemeClr val="dk2"/>
              </a:solidFill>
              <a:latin typeface="Univers Com 65 Bold"/>
            </a:endParaRPr>
          </a:p>
        </p:txBody>
      </p:sp>
      <p:sp>
        <p:nvSpPr>
          <p:cNvPr id="217" name="Obdélník 19"/>
          <p:cNvSpPr/>
          <p:nvPr/>
        </p:nvSpPr>
        <p:spPr>
          <a:xfrm>
            <a:off x="792000" y="540000"/>
            <a:ext cx="8790840" cy="58229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spcAft>
                <a:spcPts val="799"/>
              </a:spcAft>
            </a:pPr>
            <a:r>
              <a:rPr lang="cs-CZ" sz="3200" b="0" strike="noStrike" spc="-1" dirty="0">
                <a:solidFill>
                  <a:srgbClr val="C00000"/>
                </a:solidFill>
                <a:latin typeface="Times New Roman" panose="02020603050405020304" pitchFamily="18" charset="0"/>
                <a:cs typeface="Times New Roman" panose="02020603050405020304" pitchFamily="18" charset="0"/>
              </a:rPr>
              <a:t>Struktura práce – model přesýpacích hodin</a:t>
            </a:r>
            <a:endParaRPr lang="cs-CZ" sz="32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218" name="PlaceHolder 1"/>
          <p:cNvSpPr>
            <a:spLocks noGrp="1"/>
          </p:cNvSpPr>
          <p:nvPr>
            <p:ph/>
          </p:nvPr>
        </p:nvSpPr>
        <p:spPr>
          <a:xfrm>
            <a:off x="3075840" y="1698480"/>
            <a:ext cx="3772080" cy="4781880"/>
          </a:xfrm>
          <a:prstGeom prst="rect">
            <a:avLst/>
          </a:prstGeom>
          <a:noFill/>
          <a:ln w="0">
            <a:noFill/>
          </a:ln>
        </p:spPr>
        <p:txBody>
          <a:bodyPr anchor="t">
            <a:normAutofit/>
          </a:bodyPr>
          <a:lstStyle/>
          <a:p>
            <a:pPr marL="228600" indent="-228600" defTabSz="914400">
              <a:lnSpc>
                <a:spcPct val="90000"/>
              </a:lnSpc>
              <a:spcBef>
                <a:spcPts val="1199"/>
              </a:spcBef>
              <a:buClr>
                <a:srgbClr val="C00000"/>
              </a:buClr>
              <a:buFont typeface="Arial"/>
              <a:buChar char="•"/>
            </a:pPr>
            <a:r>
              <a:rPr lang="cs-CZ" sz="2800" b="0" strike="noStrike" spc="-1" dirty="0">
                <a:solidFill>
                  <a:schemeClr val="dk1"/>
                </a:solidFill>
                <a:latin typeface="Times New Roman" panose="02020603050405020304" pitchFamily="18" charset="0"/>
                <a:cs typeface="Times New Roman" panose="02020603050405020304" pitchFamily="18" charset="0"/>
              </a:rPr>
              <a:t>Název</a:t>
            </a:r>
          </a:p>
          <a:p>
            <a:pPr marL="228600" indent="-228600" defTabSz="914400">
              <a:lnSpc>
                <a:spcPct val="90000"/>
              </a:lnSpc>
              <a:spcBef>
                <a:spcPts val="1199"/>
              </a:spcBef>
              <a:buClr>
                <a:srgbClr val="C00000"/>
              </a:buClr>
              <a:buFont typeface="Arial"/>
              <a:buChar char="•"/>
            </a:pPr>
            <a:r>
              <a:rPr lang="cs-CZ" sz="2800" b="0" strike="noStrike" spc="-1" dirty="0">
                <a:solidFill>
                  <a:schemeClr val="dk1"/>
                </a:solidFill>
                <a:latin typeface="Times New Roman" panose="02020603050405020304" pitchFamily="18" charset="0"/>
                <a:cs typeface="Times New Roman" panose="02020603050405020304" pitchFamily="18" charset="0"/>
              </a:rPr>
              <a:t>Obsah</a:t>
            </a:r>
          </a:p>
          <a:p>
            <a:pPr marL="228600" indent="-228600" defTabSz="914400">
              <a:lnSpc>
                <a:spcPct val="90000"/>
              </a:lnSpc>
              <a:spcBef>
                <a:spcPts val="1199"/>
              </a:spcBef>
              <a:buClr>
                <a:srgbClr val="C00000"/>
              </a:buClr>
              <a:buFont typeface="Arial"/>
              <a:buChar char="•"/>
            </a:pPr>
            <a:r>
              <a:rPr lang="cs-CZ" sz="2800" b="1" strike="noStrike" spc="-1" dirty="0">
                <a:solidFill>
                  <a:schemeClr val="dk1"/>
                </a:solidFill>
                <a:latin typeface="Times New Roman" panose="02020603050405020304" pitchFamily="18" charset="0"/>
                <a:cs typeface="Times New Roman" panose="02020603050405020304" pitchFamily="18" charset="0"/>
              </a:rPr>
              <a:t>Úvod</a:t>
            </a:r>
            <a:endParaRPr lang="cs-CZ" sz="2800" b="0" strike="noStrike" spc="-1" dirty="0">
              <a:solidFill>
                <a:schemeClr val="dk1"/>
              </a:solidFill>
              <a:latin typeface="Times New Roman" panose="02020603050405020304" pitchFamily="18" charset="0"/>
              <a:cs typeface="Times New Roman" panose="02020603050405020304" pitchFamily="18" charset="0"/>
            </a:endParaRPr>
          </a:p>
          <a:p>
            <a:pPr marL="228600" indent="-228600" defTabSz="914400">
              <a:lnSpc>
                <a:spcPct val="90000"/>
              </a:lnSpc>
              <a:spcBef>
                <a:spcPts val="1199"/>
              </a:spcBef>
              <a:buClr>
                <a:srgbClr val="C00000"/>
              </a:buClr>
              <a:buFont typeface="Arial"/>
              <a:buChar char="•"/>
            </a:pPr>
            <a:r>
              <a:rPr lang="cs-CZ" sz="2800" b="1" strike="noStrike" spc="-1" dirty="0">
                <a:solidFill>
                  <a:schemeClr val="dk1"/>
                </a:solidFill>
                <a:latin typeface="Times New Roman" panose="02020603050405020304" pitchFamily="18" charset="0"/>
                <a:cs typeface="Times New Roman" panose="02020603050405020304" pitchFamily="18" charset="0"/>
              </a:rPr>
              <a:t>Hlavní část</a:t>
            </a:r>
            <a:endParaRPr lang="cs-CZ" sz="2800" b="0" strike="noStrike" spc="-1" dirty="0">
              <a:solidFill>
                <a:schemeClr val="dk1"/>
              </a:solidFill>
              <a:latin typeface="Times New Roman" panose="02020603050405020304" pitchFamily="18" charset="0"/>
              <a:cs typeface="Times New Roman" panose="02020603050405020304" pitchFamily="18" charset="0"/>
            </a:endParaRPr>
          </a:p>
          <a:p>
            <a:pPr marL="228600" indent="-228600" defTabSz="914400">
              <a:lnSpc>
                <a:spcPct val="90000"/>
              </a:lnSpc>
              <a:spcBef>
                <a:spcPts val="1199"/>
              </a:spcBef>
              <a:buClr>
                <a:srgbClr val="C00000"/>
              </a:buClr>
              <a:buFont typeface="Arial"/>
              <a:buChar char="•"/>
            </a:pPr>
            <a:r>
              <a:rPr lang="cs-CZ" sz="2800" b="1" strike="noStrike" spc="-1" dirty="0">
                <a:solidFill>
                  <a:schemeClr val="dk1"/>
                </a:solidFill>
                <a:latin typeface="Times New Roman" panose="02020603050405020304" pitchFamily="18" charset="0"/>
                <a:cs typeface="Times New Roman" panose="02020603050405020304" pitchFamily="18" charset="0"/>
              </a:rPr>
              <a:t>Závěr</a:t>
            </a:r>
            <a:endParaRPr lang="cs-CZ" sz="2800" b="0" strike="noStrike" spc="-1" dirty="0">
              <a:solidFill>
                <a:schemeClr val="dk1"/>
              </a:solidFill>
              <a:latin typeface="Times New Roman" panose="02020603050405020304" pitchFamily="18" charset="0"/>
              <a:cs typeface="Times New Roman" panose="02020603050405020304" pitchFamily="18" charset="0"/>
            </a:endParaRPr>
          </a:p>
          <a:p>
            <a:pPr marL="228600" indent="-228600" defTabSz="914400">
              <a:lnSpc>
                <a:spcPct val="90000"/>
              </a:lnSpc>
              <a:spcBef>
                <a:spcPts val="1199"/>
              </a:spcBef>
              <a:buClr>
                <a:srgbClr val="C00000"/>
              </a:buClr>
              <a:buFont typeface="Arial"/>
              <a:buChar char="•"/>
            </a:pPr>
            <a:r>
              <a:rPr lang="cs-CZ" sz="2800" b="0" strike="noStrike" spc="-1" dirty="0">
                <a:solidFill>
                  <a:schemeClr val="dk1"/>
                </a:solidFill>
                <a:latin typeface="Times New Roman" panose="02020603050405020304" pitchFamily="18" charset="0"/>
                <a:cs typeface="Times New Roman" panose="02020603050405020304" pitchFamily="18" charset="0"/>
              </a:rPr>
              <a:t>Seznam zdrojů</a:t>
            </a:r>
          </a:p>
          <a:p>
            <a:pPr marL="228600" indent="-228600" defTabSz="914400">
              <a:lnSpc>
                <a:spcPct val="90000"/>
              </a:lnSpc>
              <a:spcBef>
                <a:spcPts val="1199"/>
              </a:spcBef>
              <a:buClr>
                <a:srgbClr val="C00000"/>
              </a:buClr>
              <a:buFont typeface="Arial"/>
              <a:buChar char="•"/>
            </a:pPr>
            <a:r>
              <a:rPr lang="cs-CZ" sz="2800" b="0" strike="noStrike" spc="-1" dirty="0">
                <a:solidFill>
                  <a:schemeClr val="dk1"/>
                </a:solidFill>
                <a:latin typeface="Times New Roman" panose="02020603050405020304" pitchFamily="18" charset="0"/>
                <a:cs typeface="Times New Roman" panose="02020603050405020304" pitchFamily="18" charset="0"/>
              </a:rPr>
              <a:t>Přílohy</a:t>
            </a:r>
          </a:p>
          <a:p>
            <a:pPr indent="0" defTabSz="914400">
              <a:lnSpc>
                <a:spcPct val="90000"/>
              </a:lnSpc>
              <a:spcBef>
                <a:spcPts val="1199"/>
              </a:spcBef>
              <a:buNone/>
            </a:pPr>
            <a:endParaRPr lang="cs-CZ" sz="20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219" name="Zaoblený obdélník 1"/>
          <p:cNvSpPr/>
          <p:nvPr/>
        </p:nvSpPr>
        <p:spPr>
          <a:xfrm>
            <a:off x="2967120" y="2697480"/>
            <a:ext cx="2572920" cy="1658880"/>
          </a:xfrm>
          <a:prstGeom prst="roundRect">
            <a:avLst>
              <a:gd name="adj" fmla="val 16667"/>
            </a:avLst>
          </a:prstGeom>
          <a:solidFill>
            <a:schemeClr val="accent4">
              <a:alpha val="12000"/>
            </a:schemeClr>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Univers Com 45 Light"/>
            </a:endParaRPr>
          </a:p>
        </p:txBody>
      </p:sp>
      <p:sp>
        <p:nvSpPr>
          <p:cNvPr id="220" name="Zástupný symbol pro obsah 2"/>
          <p:cNvSpPr/>
          <p:nvPr/>
        </p:nvSpPr>
        <p:spPr>
          <a:xfrm>
            <a:off x="6407280" y="1795680"/>
            <a:ext cx="5181120" cy="435096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marL="228600" indent="-228600" defTabSz="914400">
              <a:lnSpc>
                <a:spcPct val="90000"/>
              </a:lnSpc>
              <a:spcBef>
                <a:spcPts val="1001"/>
              </a:spcBef>
              <a:buClr>
                <a:srgbClr val="C00000"/>
              </a:buClr>
              <a:buFont typeface="Arial"/>
              <a:buChar char="•"/>
            </a:pPr>
            <a:r>
              <a:rPr lang="cs-CZ" sz="2800" b="0" strike="noStrike" spc="-1" dirty="0">
                <a:solidFill>
                  <a:schemeClr val="dk1"/>
                </a:solidFill>
                <a:latin typeface="Times New Roman" panose="02020603050405020304" pitchFamily="18" charset="0"/>
                <a:cs typeface="Times New Roman" panose="02020603050405020304" pitchFamily="18" charset="0"/>
              </a:rPr>
              <a:t>Práce není jen sbírka informací „odjinud“ </a:t>
            </a:r>
            <a:endParaRPr lang="cs-CZ" sz="2800" b="0" strike="noStrike" spc="-1" dirty="0">
              <a:solidFill>
                <a:srgbClr val="000000"/>
              </a:solidFill>
              <a:latin typeface="Times New Roman" panose="02020603050405020304" pitchFamily="18" charset="0"/>
              <a:cs typeface="Times New Roman" panose="02020603050405020304" pitchFamily="18" charset="0"/>
            </a:endParaRPr>
          </a:p>
          <a:p>
            <a:pPr marL="228600" indent="-228600" defTabSz="914400">
              <a:lnSpc>
                <a:spcPct val="90000"/>
              </a:lnSpc>
              <a:spcBef>
                <a:spcPts val="1001"/>
              </a:spcBef>
              <a:buClr>
                <a:srgbClr val="C00000"/>
              </a:buClr>
              <a:buFont typeface="Arial"/>
              <a:buChar char="•"/>
            </a:pPr>
            <a:r>
              <a:rPr lang="cs-CZ" sz="2800" b="0" strike="noStrike" spc="-1" dirty="0">
                <a:solidFill>
                  <a:schemeClr val="dk1"/>
                </a:solidFill>
                <a:latin typeface="Times New Roman" panose="02020603050405020304" pitchFamily="18" charset="0"/>
                <a:cs typeface="Times New Roman" panose="02020603050405020304" pitchFamily="18" charset="0"/>
              </a:rPr>
              <a:t>Měly by být propojeny vlastní myšlenkou a logicky na sebe navazovat</a:t>
            </a:r>
            <a:endParaRPr lang="cs-CZ" sz="2800" b="0" strike="noStrike" spc="-1" dirty="0">
              <a:solidFill>
                <a:srgbClr val="000000"/>
              </a:solidFill>
              <a:latin typeface="Times New Roman" panose="02020603050405020304" pitchFamily="18" charset="0"/>
              <a:cs typeface="Times New Roman" panose="02020603050405020304" pitchFamily="18" charset="0"/>
            </a:endParaRPr>
          </a:p>
        </p:txBody>
      </p:sp>
      <p:pic>
        <p:nvPicPr>
          <p:cNvPr id="221" name="Picture 2" descr="https://d30y9cdsu7xlg0.cloudfront.net/png/62992-200.png"/>
          <p:cNvPicPr/>
          <p:nvPr/>
        </p:nvPicPr>
        <p:blipFill>
          <a:blip r:embed="rId3"/>
          <a:stretch/>
        </p:blipFill>
        <p:spPr>
          <a:xfrm>
            <a:off x="723600" y="2537280"/>
            <a:ext cx="1904760" cy="19047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PlaceHolder 1"/>
          <p:cNvSpPr>
            <a:spLocks noGrp="1"/>
          </p:cNvSpPr>
          <p:nvPr>
            <p:ph type="title"/>
          </p:nvPr>
        </p:nvSpPr>
        <p:spPr>
          <a:xfrm>
            <a:off x="678960" y="519120"/>
            <a:ext cx="6257880" cy="724680"/>
          </a:xfrm>
          <a:prstGeom prst="rect">
            <a:avLst/>
          </a:prstGeom>
          <a:noFill/>
          <a:ln w="0">
            <a:noFill/>
          </a:ln>
        </p:spPr>
        <p:txBody>
          <a:bodyPr lIns="0" tIns="0" rIns="0" bIns="0" anchor="t">
            <a:normAutofit/>
          </a:bodyPr>
          <a:lstStyle/>
          <a:p>
            <a:pPr indent="0" defTabSz="914400">
              <a:lnSpc>
                <a:spcPct val="90000"/>
              </a:lnSpc>
              <a:buNone/>
            </a:pPr>
            <a:r>
              <a:rPr lang="cs-CZ" sz="3600" b="1" strike="noStrike" spc="-1" dirty="0">
                <a:solidFill>
                  <a:srgbClr val="C00000"/>
                </a:solidFill>
                <a:latin typeface="Times New Roman" panose="02020603050405020304" pitchFamily="18" charset="0"/>
                <a:cs typeface="Times New Roman" panose="02020603050405020304" pitchFamily="18" charset="0"/>
              </a:rPr>
              <a:t>Otázky</a:t>
            </a:r>
            <a:r>
              <a:rPr lang="en-US" sz="3600" b="1" strike="noStrike" spc="-1" dirty="0">
                <a:solidFill>
                  <a:srgbClr val="C00000"/>
                </a:solidFill>
                <a:latin typeface="Times New Roman" panose="02020603050405020304" pitchFamily="18" charset="0"/>
                <a:cs typeface="Times New Roman" panose="02020603050405020304" pitchFamily="18" charset="0"/>
              </a:rPr>
              <a:t>?</a:t>
            </a:r>
            <a:endParaRPr lang="cs-CZ" sz="3600" b="0" strike="noStrike" spc="-1" dirty="0">
              <a:solidFill>
                <a:schemeClr val="dk1"/>
              </a:solidFill>
              <a:latin typeface="Times New Roman" panose="02020603050405020304" pitchFamily="18" charset="0"/>
              <a:cs typeface="Times New Roman" panose="02020603050405020304" pitchFamily="18" charset="0"/>
            </a:endParaRPr>
          </a:p>
        </p:txBody>
      </p:sp>
      <p:pic>
        <p:nvPicPr>
          <p:cNvPr id="388" name="Obrázek 8"/>
          <p:cNvPicPr/>
          <p:nvPr/>
        </p:nvPicPr>
        <p:blipFill>
          <a:blip r:embed="rId3"/>
          <a:stretch/>
        </p:blipFill>
        <p:spPr>
          <a:xfrm>
            <a:off x="10437120" y="115920"/>
            <a:ext cx="1754280" cy="1127520"/>
          </a:xfrm>
          <a:prstGeom prst="rect">
            <a:avLst/>
          </a:prstGeom>
          <a:ln w="0">
            <a:noFill/>
          </a:ln>
        </p:spPr>
      </p:pic>
      <p:sp>
        <p:nvSpPr>
          <p:cNvPr id="389" name="Zástupný symbol pro obsah 2"/>
          <p:cNvSpPr/>
          <p:nvPr/>
        </p:nvSpPr>
        <p:spPr>
          <a:xfrm>
            <a:off x="678960" y="1407960"/>
            <a:ext cx="4910400" cy="330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tabLst>
                <a:tab pos="0" algn="l"/>
              </a:tabLst>
            </a:pPr>
            <a:r>
              <a:rPr lang="cs-CZ" sz="3200" b="0" strike="noStrike" spc="-1" dirty="0">
                <a:solidFill>
                  <a:schemeClr val="dk1"/>
                </a:solidFill>
                <a:latin typeface="Times New Roman" panose="02020603050405020304" pitchFamily="18" charset="0"/>
                <a:cs typeface="Times New Roman" panose="02020603050405020304" pitchFamily="18" charset="0"/>
              </a:rPr>
              <a:t>Nebojte se zeptat</a:t>
            </a:r>
            <a:r>
              <a:rPr lang="en-US" sz="3200" b="0" strike="noStrike" spc="-1" dirty="0">
                <a:solidFill>
                  <a:schemeClr val="dk1"/>
                </a:solidFill>
                <a:latin typeface="Times New Roman" panose="02020603050405020304" pitchFamily="18" charset="0"/>
                <a:cs typeface="Times New Roman" panose="02020603050405020304" pitchFamily="18" charset="0"/>
              </a:rPr>
              <a:t>!</a:t>
            </a:r>
            <a:endParaRPr lang="cs-CZ" sz="3200" b="0" strike="noStrike" spc="-1" dirty="0">
              <a:solidFill>
                <a:srgbClr val="000000"/>
              </a:solidFill>
              <a:latin typeface="Times New Roman" panose="02020603050405020304" pitchFamily="18" charset="0"/>
              <a:cs typeface="Times New Roman" panose="02020603050405020304" pitchFamily="18" charset="0"/>
            </a:endParaRPr>
          </a:p>
          <a:p>
            <a:pPr marL="228600" indent="-228600" defTabSz="914400">
              <a:lnSpc>
                <a:spcPct val="90000"/>
              </a:lnSpc>
              <a:spcBef>
                <a:spcPts val="1001"/>
              </a:spcBef>
              <a:buClr>
                <a:srgbClr val="C00000"/>
              </a:buClr>
              <a:buFont typeface="Arial"/>
              <a:buChar char="•"/>
              <a:tabLst>
                <a:tab pos="0" algn="l"/>
              </a:tabLst>
            </a:pPr>
            <a:r>
              <a:rPr lang="en-US" sz="2400" b="0" u="sng" strike="noStrike" spc="-1" dirty="0">
                <a:solidFill>
                  <a:schemeClr val="dk1"/>
                </a:solidFill>
                <a:uFillTx/>
                <a:latin typeface="Times New Roman" panose="02020603050405020304" pitchFamily="18" charset="0"/>
                <a:cs typeface="Times New Roman" panose="02020603050405020304" pitchFamily="18" charset="0"/>
                <a:hlinkClick r:id="rId4"/>
              </a:rPr>
              <a:t>NTK online form</a:t>
            </a:r>
            <a:r>
              <a:rPr lang="cs-CZ" sz="2400" b="0" u="sng" strike="noStrike" spc="-1" dirty="0" err="1">
                <a:solidFill>
                  <a:schemeClr val="dk1"/>
                </a:solidFill>
                <a:uFillTx/>
                <a:latin typeface="Times New Roman" panose="02020603050405020304" pitchFamily="18" charset="0"/>
                <a:cs typeface="Times New Roman" panose="02020603050405020304" pitchFamily="18" charset="0"/>
                <a:hlinkClick r:id="rId4"/>
              </a:rPr>
              <a:t>ulář</a:t>
            </a: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marL="228600" indent="-228600" defTabSz="914400">
              <a:lnSpc>
                <a:spcPct val="90000"/>
              </a:lnSpc>
              <a:spcBef>
                <a:spcPts val="1001"/>
              </a:spcBef>
              <a:buClr>
                <a:srgbClr val="C00000"/>
              </a:buClr>
              <a:buFont typeface="Arial"/>
              <a:buChar char="•"/>
              <a:tabLst>
                <a:tab pos="0" algn="l"/>
              </a:tabLst>
            </a:pPr>
            <a:r>
              <a:rPr lang="cs-CZ" sz="2400" b="0" u="sng" strike="noStrike" spc="-1" dirty="0">
                <a:solidFill>
                  <a:schemeClr val="dk1"/>
                </a:solidFill>
                <a:uFillTx/>
                <a:latin typeface="Times New Roman" panose="02020603050405020304" pitchFamily="18" charset="0"/>
                <a:cs typeface="Times New Roman" panose="02020603050405020304" pitchFamily="18" charset="0"/>
                <a:hlinkClick r:id="rId5"/>
              </a:rPr>
              <a:t>konzultační služby </a:t>
            </a:r>
            <a:r>
              <a:rPr lang="en-US" sz="2400" b="0" u="sng" strike="noStrike" spc="-1" dirty="0">
                <a:solidFill>
                  <a:schemeClr val="dk1"/>
                </a:solidFill>
                <a:uFillTx/>
                <a:latin typeface="Times New Roman" panose="02020603050405020304" pitchFamily="18" charset="0"/>
                <a:cs typeface="Times New Roman" panose="02020603050405020304" pitchFamily="18" charset="0"/>
                <a:hlinkClick r:id="rId5"/>
              </a:rPr>
              <a:t>NTK</a:t>
            </a: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marL="228600" indent="-228600" defTabSz="914400">
              <a:lnSpc>
                <a:spcPct val="90000"/>
              </a:lnSpc>
              <a:spcBef>
                <a:spcPts val="1001"/>
              </a:spcBef>
              <a:buClr>
                <a:srgbClr val="C00000"/>
              </a:buClr>
              <a:buFont typeface="Arial"/>
              <a:buChar char="•"/>
              <a:tabLst>
                <a:tab pos="0" algn="l"/>
              </a:tabLst>
            </a:pPr>
            <a:r>
              <a:rPr lang="cs-CZ" sz="2400" b="0" u="sng" strike="noStrike" spc="-1" dirty="0">
                <a:solidFill>
                  <a:schemeClr val="dk1"/>
                </a:solidFill>
                <a:uFillTx/>
                <a:latin typeface="Times New Roman" panose="02020603050405020304" pitchFamily="18" charset="0"/>
                <a:cs typeface="Times New Roman" panose="02020603050405020304" pitchFamily="18" charset="0"/>
                <a:hlinkClick r:id="rId6"/>
              </a:rPr>
              <a:t>NTK průvodce citováním</a:t>
            </a:r>
            <a:endParaRPr lang="cs-CZ" sz="24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90" name="Zástupný symbol pro obsah 2"/>
          <p:cNvSpPr/>
          <p:nvPr/>
        </p:nvSpPr>
        <p:spPr>
          <a:xfrm>
            <a:off x="6439321" y="1938600"/>
            <a:ext cx="4240080" cy="112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001"/>
              </a:spcBef>
              <a:tabLst>
                <a:tab pos="0" algn="l"/>
              </a:tabLst>
            </a:pPr>
            <a:r>
              <a:rPr lang="cs-CZ" sz="2400" u="sng" spc="-1" dirty="0">
                <a:solidFill>
                  <a:schemeClr val="dk1"/>
                </a:solidFill>
                <a:latin typeface="Times New Roman" panose="02020603050405020304" pitchFamily="18" charset="0"/>
                <a:cs typeface="Times New Roman" panose="02020603050405020304" pitchFamily="18" charset="0"/>
                <a:hlinkClick r:id="rId7"/>
              </a:rPr>
              <a:t>jana.soukupova1@techlib.cz</a:t>
            </a:r>
            <a:endParaRPr lang="cs-CZ" sz="2400" u="sng" spc="-1" dirty="0">
              <a:solidFill>
                <a:schemeClr val="dk1"/>
              </a:solidFill>
              <a:latin typeface="Times New Roman" panose="02020603050405020304" pitchFamily="18" charset="0"/>
              <a:cs typeface="Times New Roman" panose="02020603050405020304" pitchFamily="18" charset="0"/>
            </a:endParaRPr>
          </a:p>
          <a:p>
            <a:pPr>
              <a:lnSpc>
                <a:spcPct val="90000"/>
              </a:lnSpc>
              <a:spcBef>
                <a:spcPts val="1001"/>
              </a:spcBef>
              <a:tabLst>
                <a:tab pos="0" algn="l"/>
              </a:tabLst>
            </a:pPr>
            <a:r>
              <a:rPr lang="cs-CZ" sz="2400" u="sng" spc="-1" dirty="0" smtClean="0">
                <a:solidFill>
                  <a:schemeClr val="dk1"/>
                </a:solidFill>
                <a:latin typeface="Times New Roman" panose="02020603050405020304" pitchFamily="18" charset="0"/>
                <a:cs typeface="Times New Roman" panose="02020603050405020304" pitchFamily="18" charset="0"/>
                <a:hlinkClick r:id="rId8"/>
              </a:rPr>
              <a:t>lucie.sajmanov@techlib.cz</a:t>
            </a:r>
            <a:endParaRPr lang="cs-CZ" sz="2400" u="sng" spc="-1" dirty="0">
              <a:solidFill>
                <a:schemeClr val="dk1"/>
              </a:solidFill>
              <a:latin typeface="Times New Roman" panose="02020603050405020304" pitchFamily="18" charset="0"/>
              <a:cs typeface="Times New Roman" panose="02020603050405020304" pitchFamily="18" charset="0"/>
              <a:hlinkClick r:id="rId8"/>
            </a:endParaRPr>
          </a:p>
          <a:p>
            <a:pPr defTabSz="914400">
              <a:lnSpc>
                <a:spcPct val="90000"/>
              </a:lnSpc>
              <a:spcBef>
                <a:spcPts val="1001"/>
              </a:spcBef>
              <a:tabLst>
                <a:tab pos="0" algn="l"/>
              </a:tabLst>
            </a:pPr>
            <a:r>
              <a:rPr lang="en-US" sz="2400" b="0" u="sng" strike="noStrike" spc="-1" dirty="0" smtClean="0">
                <a:solidFill>
                  <a:schemeClr val="dk1"/>
                </a:solidFill>
                <a:uFillTx/>
                <a:latin typeface="Times New Roman" panose="02020603050405020304" pitchFamily="18" charset="0"/>
                <a:cs typeface="Times New Roman" panose="02020603050405020304" pitchFamily="18" charset="0"/>
                <a:hlinkClick r:id="rId8"/>
              </a:rPr>
              <a:t>info@techlib.cz</a:t>
            </a:r>
            <a:endParaRPr lang="cs-CZ" sz="24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91" name="TextovéPole 20"/>
          <p:cNvSpPr/>
          <p:nvPr/>
        </p:nvSpPr>
        <p:spPr>
          <a:xfrm>
            <a:off x="678960" y="3971880"/>
            <a:ext cx="6815880" cy="1198875"/>
          </a:xfrm>
          <a:prstGeom prst="rect">
            <a:avLst/>
          </a:prstGeom>
          <a:noFill/>
          <a:ln w="57150">
            <a:solidFill>
              <a:srgbClr val="C00000"/>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r>
              <a:rPr lang="cs-CZ" sz="3600" b="0" strike="noStrike" spc="-1" dirty="0">
                <a:solidFill>
                  <a:schemeClr val="dk1"/>
                </a:solidFill>
                <a:latin typeface="Times New Roman" panose="02020603050405020304" pitchFamily="18" charset="0"/>
                <a:cs typeface="Times New Roman" panose="02020603050405020304" pitchFamily="18" charset="0"/>
              </a:rPr>
              <a:t>FEEDBACK: </a:t>
            </a:r>
            <a:r>
              <a:rPr lang="cs-CZ" sz="3600" spc="-1" dirty="0">
                <a:solidFill>
                  <a:schemeClr val="accent2"/>
                </a:solidFill>
                <a:latin typeface="Times New Roman" panose="02020603050405020304" pitchFamily="18" charset="0"/>
                <a:cs typeface="Times New Roman" panose="02020603050405020304" pitchFamily="18" charset="0"/>
                <a:hlinkClick r:id="rId9"/>
              </a:rPr>
              <a:t>https://</a:t>
            </a:r>
            <a:r>
              <a:rPr lang="cs-CZ" sz="3600" spc="-1" dirty="0" smtClean="0">
                <a:solidFill>
                  <a:schemeClr val="accent2"/>
                </a:solidFill>
                <a:latin typeface="Times New Roman" panose="02020603050405020304" pitchFamily="18" charset="0"/>
                <a:cs typeface="Times New Roman" panose="02020603050405020304" pitchFamily="18" charset="0"/>
                <a:hlinkClick r:id="rId9"/>
              </a:rPr>
              <a:t>feedback.techlib.cz/229256</a:t>
            </a:r>
            <a:endParaRPr lang="cs-CZ" sz="3600" b="0" strike="noStrike" spc="-1" dirty="0">
              <a:solidFill>
                <a:schemeClr val="accent2"/>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03581" y="3516328"/>
            <a:ext cx="3140846" cy="31408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792000" y="540000"/>
            <a:ext cx="7194960" cy="1325160"/>
          </a:xfrm>
          <a:prstGeom prst="rect">
            <a:avLst/>
          </a:prstGeom>
          <a:noFill/>
          <a:ln w="0">
            <a:noFill/>
          </a:ln>
        </p:spPr>
        <p:txBody>
          <a:bodyPr lIns="0" tIns="0" rIns="0" bIns="0" anchor="t">
            <a:normAutofit/>
          </a:bodyPr>
          <a:lstStyle/>
          <a:p>
            <a:pPr indent="0" defTabSz="914400">
              <a:lnSpc>
                <a:spcPct val="90000"/>
              </a:lnSpc>
              <a:buNone/>
            </a:pPr>
            <a:r>
              <a:rPr lang="cs-CZ" sz="3200" b="0" strike="noStrike" spc="-1" dirty="0">
                <a:solidFill>
                  <a:srgbClr val="C00000"/>
                </a:solidFill>
                <a:latin typeface="Times New Roman" panose="02020603050405020304" pitchFamily="18" charset="0"/>
                <a:cs typeface="Times New Roman" panose="02020603050405020304" pitchFamily="18" charset="0"/>
              </a:rPr>
              <a:t>Proč se vůbec cituje?</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pic>
        <p:nvPicPr>
          <p:cNvPr id="223" name="Picture 4" descr="https://cdn4.iconfinder.com/data/icons/defaulticon/icons/png/256x256/help.png"/>
          <p:cNvPicPr/>
          <p:nvPr/>
        </p:nvPicPr>
        <p:blipFill>
          <a:blip r:embed="rId3"/>
          <a:stretch/>
        </p:blipFill>
        <p:spPr>
          <a:xfrm>
            <a:off x="4105440" y="1865520"/>
            <a:ext cx="3246840" cy="32468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p:cNvSpPr>
          <p:nvPr>
            <p:ph type="title"/>
          </p:nvPr>
        </p:nvSpPr>
        <p:spPr>
          <a:xfrm>
            <a:off x="792000" y="540000"/>
            <a:ext cx="7194960" cy="821880"/>
          </a:xfrm>
          <a:prstGeom prst="rect">
            <a:avLst/>
          </a:prstGeom>
          <a:noFill/>
          <a:ln w="0">
            <a:noFill/>
          </a:ln>
        </p:spPr>
        <p:txBody>
          <a:bodyPr lIns="0" tIns="0" rIns="0" bIns="0" anchor="t">
            <a:normAutofit/>
          </a:bodyPr>
          <a:lstStyle/>
          <a:p>
            <a:pPr indent="0" defTabSz="914400">
              <a:lnSpc>
                <a:spcPct val="90000"/>
              </a:lnSpc>
              <a:buNone/>
            </a:pPr>
            <a:r>
              <a:rPr lang="cs-CZ" sz="3200" b="0" strike="noStrike" spc="-1" dirty="0">
                <a:solidFill>
                  <a:srgbClr val="C00000"/>
                </a:solidFill>
                <a:latin typeface="Times New Roman" panose="02020603050405020304" pitchFamily="18" charset="0"/>
                <a:cs typeface="Times New Roman" panose="02020603050405020304" pitchFamily="18" charset="0"/>
              </a:rPr>
              <a:t>Proč se vůbec cituje?</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225" name="PlaceHolder 2"/>
          <p:cNvSpPr>
            <a:spLocks noGrp="1"/>
          </p:cNvSpPr>
          <p:nvPr>
            <p:ph/>
          </p:nvPr>
        </p:nvSpPr>
        <p:spPr>
          <a:xfrm>
            <a:off x="792000" y="1968120"/>
            <a:ext cx="10913760" cy="3916440"/>
          </a:xfrm>
          <a:prstGeom prst="rect">
            <a:avLst/>
          </a:prstGeom>
          <a:noFill/>
          <a:ln w="0">
            <a:noFill/>
          </a:ln>
        </p:spPr>
        <p:txBody>
          <a:bodyPr anchor="t">
            <a:normAutofit fontScale="96763"/>
          </a:bodyPr>
          <a:lstStyle/>
          <a:p>
            <a:pPr indent="0" defTabSz="914400">
              <a:lnSpc>
                <a:spcPct val="90000"/>
              </a:lnSpc>
              <a:spcBef>
                <a:spcPts val="1199"/>
              </a:spcBef>
              <a:buNone/>
            </a:pPr>
            <a:endParaRPr lang="cs-CZ" sz="1800" b="0" strike="noStrike" spc="-1" dirty="0">
              <a:solidFill>
                <a:schemeClr val="dk1"/>
              </a:solidFill>
              <a:latin typeface="Univers Com 45 Light"/>
            </a:endParaRPr>
          </a:p>
          <a:p>
            <a:pPr marL="228600" indent="-228600" defTabSz="914400">
              <a:lnSpc>
                <a:spcPct val="120000"/>
              </a:lnSpc>
              <a:spcBef>
                <a:spcPts val="1199"/>
              </a:spcBef>
              <a:buClr>
                <a:srgbClr val="C00000"/>
              </a:buClr>
              <a:buFont typeface="Arial"/>
              <a:buChar char="•"/>
            </a:pPr>
            <a:r>
              <a:rPr lang="cs-CZ" sz="2800" b="1" strike="noStrike" spc="-1" dirty="0">
                <a:solidFill>
                  <a:schemeClr val="dk1"/>
                </a:solidFill>
                <a:latin typeface="Times New Roman" panose="02020603050405020304" pitchFamily="18" charset="0"/>
                <a:cs typeface="Times New Roman" panose="02020603050405020304" pitchFamily="18" charset="0"/>
              </a:rPr>
              <a:t>Odlišit</a:t>
            </a:r>
            <a:r>
              <a:rPr lang="cs-CZ" sz="2800" b="0" strike="noStrike" spc="-1" dirty="0">
                <a:solidFill>
                  <a:schemeClr val="dk1"/>
                </a:solidFill>
                <a:latin typeface="Times New Roman" panose="02020603050405020304" pitchFamily="18" charset="0"/>
                <a:cs typeface="Times New Roman" panose="02020603050405020304" pitchFamily="18" charset="0"/>
              </a:rPr>
              <a:t> vlastní myšlenky a přínos od myšlenek a práce jiných lidí</a:t>
            </a:r>
          </a:p>
          <a:p>
            <a:pPr marL="228600" indent="-228600" defTabSz="914400">
              <a:lnSpc>
                <a:spcPct val="120000"/>
              </a:lnSpc>
              <a:spcBef>
                <a:spcPts val="1199"/>
              </a:spcBef>
              <a:buClr>
                <a:srgbClr val="C00000"/>
              </a:buClr>
              <a:buFont typeface="Arial"/>
              <a:buChar char="•"/>
            </a:pPr>
            <a:r>
              <a:rPr lang="cs-CZ" sz="2800" b="1" strike="noStrike" spc="-1" dirty="0">
                <a:solidFill>
                  <a:schemeClr val="dk1"/>
                </a:solidFill>
                <a:latin typeface="Times New Roman" panose="02020603050405020304" pitchFamily="18" charset="0"/>
                <a:cs typeface="Times New Roman" panose="02020603050405020304" pitchFamily="18" charset="0"/>
              </a:rPr>
              <a:t>Doložit</a:t>
            </a:r>
            <a:r>
              <a:rPr lang="cs-CZ" sz="2800" b="0" strike="noStrike" spc="-1" dirty="0">
                <a:solidFill>
                  <a:schemeClr val="dk1"/>
                </a:solidFill>
                <a:latin typeface="Times New Roman" panose="02020603050405020304" pitchFamily="18" charset="0"/>
                <a:cs typeface="Times New Roman" panose="02020603050405020304" pitchFamily="18" charset="0"/>
              </a:rPr>
              <a:t> původ informace – musí jít dohledat</a:t>
            </a:r>
          </a:p>
          <a:p>
            <a:pPr marL="228600" indent="-228600" defTabSz="914400">
              <a:lnSpc>
                <a:spcPct val="120000"/>
              </a:lnSpc>
              <a:spcBef>
                <a:spcPts val="1199"/>
              </a:spcBef>
              <a:buClr>
                <a:srgbClr val="C00000"/>
              </a:buClr>
              <a:buFont typeface="Arial"/>
              <a:buChar char="•"/>
            </a:pPr>
            <a:r>
              <a:rPr lang="cs-CZ" sz="2800" b="1" strike="noStrike" spc="-1" dirty="0">
                <a:solidFill>
                  <a:schemeClr val="dk1"/>
                </a:solidFill>
                <a:latin typeface="Times New Roman" panose="02020603050405020304" pitchFamily="18" charset="0"/>
                <a:cs typeface="Times New Roman" panose="02020603050405020304" pitchFamily="18" charset="0"/>
              </a:rPr>
              <a:t>Podpořit</a:t>
            </a:r>
            <a:r>
              <a:rPr lang="cs-CZ" sz="2800" b="0" strike="noStrike" spc="-1" dirty="0">
                <a:solidFill>
                  <a:schemeClr val="dk1"/>
                </a:solidFill>
                <a:latin typeface="Times New Roman" panose="02020603050405020304" pitchFamily="18" charset="0"/>
                <a:cs typeface="Times New Roman" panose="02020603050405020304" pitchFamily="18" charset="0"/>
              </a:rPr>
              <a:t> naši argumentaci (tzv. argumentace autoritou)</a:t>
            </a:r>
          </a:p>
          <a:p>
            <a:pPr marL="228600" indent="-228600" defTabSz="914400">
              <a:lnSpc>
                <a:spcPct val="120000"/>
              </a:lnSpc>
              <a:spcBef>
                <a:spcPts val="1199"/>
              </a:spcBef>
              <a:buClr>
                <a:srgbClr val="C00000"/>
              </a:buClr>
              <a:buFont typeface="Arial"/>
              <a:buChar char="•"/>
            </a:pPr>
            <a:r>
              <a:rPr lang="cs-CZ" sz="2800" b="1" strike="noStrike" spc="-1" dirty="0">
                <a:solidFill>
                  <a:schemeClr val="dk1"/>
                </a:solidFill>
                <a:latin typeface="Times New Roman" panose="02020603050405020304" pitchFamily="18" charset="0"/>
                <a:cs typeface="Times New Roman" panose="02020603050405020304" pitchFamily="18" charset="0"/>
              </a:rPr>
              <a:t>Odkázat </a:t>
            </a:r>
            <a:r>
              <a:rPr lang="cs-CZ" sz="2800" b="0" strike="noStrike" spc="-1" dirty="0">
                <a:solidFill>
                  <a:schemeClr val="dk1"/>
                </a:solidFill>
                <a:latin typeface="Times New Roman" panose="02020603050405020304" pitchFamily="18" charset="0"/>
                <a:cs typeface="Times New Roman" panose="02020603050405020304" pitchFamily="18" charset="0"/>
              </a:rPr>
              <a:t>na podrobnější informace, které už jsou zpracované někde jinde</a:t>
            </a:r>
          </a:p>
          <a:p>
            <a:pPr indent="0" defTabSz="914400">
              <a:lnSpc>
                <a:spcPct val="120000"/>
              </a:lnSpc>
              <a:spcBef>
                <a:spcPts val="1199"/>
              </a:spcBef>
              <a:buNone/>
            </a:pPr>
            <a:endParaRPr lang="cs-CZ" sz="4000" b="0" strike="noStrike" spc="-1" dirty="0">
              <a:solidFill>
                <a:schemeClr val="dk1"/>
              </a:solidFill>
              <a:latin typeface="Univers Com 45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Nadpis 1"/>
          <p:cNvSpPr/>
          <p:nvPr/>
        </p:nvSpPr>
        <p:spPr>
          <a:xfrm>
            <a:off x="792000" y="540000"/>
            <a:ext cx="7194960" cy="821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defTabSz="914400">
              <a:lnSpc>
                <a:spcPct val="90000"/>
              </a:lnSpc>
            </a:pPr>
            <a:r>
              <a:rPr lang="cs-CZ" sz="3200" b="0" strike="noStrike" spc="-1" dirty="0">
                <a:solidFill>
                  <a:srgbClr val="C00000"/>
                </a:solidFill>
                <a:latin typeface="Times New Roman" panose="02020603050405020304" pitchFamily="18" charset="0"/>
                <a:cs typeface="Times New Roman" panose="02020603050405020304" pitchFamily="18" charset="0"/>
              </a:rPr>
              <a:t>Tipy do začátku</a:t>
            </a:r>
            <a:endParaRPr lang="cs-CZ" sz="32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227" name="Content Placeholder 2"/>
          <p:cNvSpPr/>
          <p:nvPr/>
        </p:nvSpPr>
        <p:spPr>
          <a:xfrm>
            <a:off x="792000" y="1276200"/>
            <a:ext cx="11236602" cy="510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spcBef>
                <a:spcPts val="1001"/>
              </a:spcBef>
              <a:tabLst>
                <a:tab pos="0" algn="l"/>
              </a:tabLst>
            </a:pPr>
            <a:endParaRPr lang="cs-CZ" sz="1400" b="0" strike="noStrike" spc="-1" dirty="0">
              <a:solidFill>
                <a:srgbClr val="000000"/>
              </a:solidFill>
              <a:latin typeface="Calibri"/>
            </a:endParaRPr>
          </a:p>
          <a:p>
            <a:pPr marL="228600" indent="-228600" defTabSz="914400">
              <a:lnSpc>
                <a:spcPct val="100000"/>
              </a:lnSpc>
              <a:spcBef>
                <a:spcPts val="1001"/>
              </a:spcBef>
              <a:buClr>
                <a:srgbClr val="C00000"/>
              </a:buClr>
              <a:buFont typeface="Arial"/>
              <a:buChar char="•"/>
              <a:tabLst>
                <a:tab pos="0" algn="l"/>
              </a:tabLst>
            </a:pPr>
            <a:r>
              <a:rPr lang="cs-CZ" sz="2800" b="0" strike="noStrike" spc="-1" dirty="0">
                <a:solidFill>
                  <a:srgbClr val="000000"/>
                </a:solidFill>
                <a:latin typeface="Times New Roman" panose="02020603050405020304" pitchFamily="18" charset="0"/>
                <a:ea typeface="DejaVu Sans"/>
                <a:cs typeface="Times New Roman" panose="02020603050405020304" pitchFamily="18" charset="0"/>
              </a:rPr>
              <a:t>Koukat na </a:t>
            </a:r>
            <a:r>
              <a:rPr lang="cs-CZ" sz="2800" b="1" strike="noStrike" spc="-1" dirty="0">
                <a:solidFill>
                  <a:srgbClr val="000000"/>
                </a:solidFill>
                <a:latin typeface="Times New Roman" panose="02020603050405020304" pitchFamily="18" charset="0"/>
                <a:ea typeface="DejaVu Sans"/>
                <a:cs typeface="Times New Roman" panose="02020603050405020304" pitchFamily="18" charset="0"/>
              </a:rPr>
              <a:t>citační aparát jiných autorů</a:t>
            </a:r>
            <a:r>
              <a:rPr lang="cs-CZ" sz="2800" b="0" strike="noStrike" spc="-1" dirty="0">
                <a:solidFill>
                  <a:srgbClr val="000000"/>
                </a:solidFill>
                <a:latin typeface="Times New Roman" panose="02020603050405020304" pitchFamily="18" charset="0"/>
                <a:ea typeface="DejaVu Sans"/>
                <a:cs typeface="Times New Roman" panose="02020603050405020304" pitchFamily="18" charset="0"/>
              </a:rPr>
              <a:t> (jaké typy dokumentů se citují, jakým stylem a metodou)</a:t>
            </a:r>
            <a:endParaRPr lang="cs-CZ" sz="28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spcBef>
                <a:spcPts val="1001"/>
              </a:spcBef>
              <a:tabLst>
                <a:tab pos="0" algn="l"/>
              </a:tabLst>
            </a:pPr>
            <a:endParaRPr lang="cs-CZ" sz="1400" b="0" strike="noStrike" spc="-1" dirty="0">
              <a:solidFill>
                <a:srgbClr val="000000"/>
              </a:solidFill>
              <a:latin typeface="Times New Roman" panose="02020603050405020304" pitchFamily="18" charset="0"/>
              <a:cs typeface="Times New Roman" panose="02020603050405020304" pitchFamily="18" charset="0"/>
            </a:endParaRPr>
          </a:p>
          <a:p>
            <a:pPr marL="228600" indent="-228600" defTabSz="914400">
              <a:lnSpc>
                <a:spcPct val="100000"/>
              </a:lnSpc>
              <a:spcBef>
                <a:spcPts val="1001"/>
              </a:spcBef>
              <a:buClr>
                <a:srgbClr val="C00000"/>
              </a:buClr>
              <a:buFont typeface="Arial"/>
              <a:buChar char="•"/>
              <a:tabLst>
                <a:tab pos="0" algn="l"/>
              </a:tabLst>
            </a:pPr>
            <a:r>
              <a:rPr lang="cs-CZ" sz="2800" b="0" strike="noStrike" spc="-1" dirty="0">
                <a:solidFill>
                  <a:srgbClr val="000000"/>
                </a:solidFill>
                <a:latin typeface="Times New Roman" panose="02020603050405020304" pitchFamily="18" charset="0"/>
                <a:ea typeface="DejaVu Sans"/>
                <a:cs typeface="Times New Roman" panose="02020603050405020304" pitchFamily="18" charset="0"/>
              </a:rPr>
              <a:t>Od začátku si dělat </a:t>
            </a:r>
            <a:r>
              <a:rPr lang="cs-CZ" sz="2800" b="1" strike="noStrike" spc="-1" dirty="0">
                <a:solidFill>
                  <a:srgbClr val="000000"/>
                </a:solidFill>
                <a:latin typeface="Times New Roman" panose="02020603050405020304" pitchFamily="18" charset="0"/>
                <a:ea typeface="DejaVu Sans"/>
                <a:cs typeface="Times New Roman" panose="02020603050405020304" pitchFamily="18" charset="0"/>
              </a:rPr>
              <a:t>poznámky</a:t>
            </a:r>
            <a:r>
              <a:rPr lang="cs-CZ" sz="2800" b="0" strike="noStrike" spc="-1" dirty="0">
                <a:solidFill>
                  <a:srgbClr val="000000"/>
                </a:solidFill>
                <a:latin typeface="Times New Roman" panose="02020603050405020304" pitchFamily="18" charset="0"/>
                <a:ea typeface="DejaVu Sans"/>
                <a:cs typeface="Times New Roman" panose="02020603050405020304" pitchFamily="18" charset="0"/>
              </a:rPr>
              <a:t> a myslet na to, že zdroj </a:t>
            </a:r>
            <a:r>
              <a:rPr lang="cs-CZ" sz="2800" strike="noStrike" spc="-1" dirty="0">
                <a:solidFill>
                  <a:srgbClr val="000000"/>
                </a:solidFill>
                <a:latin typeface="Times New Roman" panose="02020603050405020304" pitchFamily="18" charset="0"/>
                <a:ea typeface="DejaVu Sans"/>
                <a:cs typeface="Times New Roman" panose="02020603050405020304" pitchFamily="18" charset="0"/>
              </a:rPr>
              <a:t>budu muset citovat</a:t>
            </a:r>
            <a:endParaRPr lang="cs-CZ" sz="280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spcBef>
                <a:spcPts val="1001"/>
              </a:spcBef>
              <a:tabLst>
                <a:tab pos="0" algn="l"/>
              </a:tabLst>
            </a:pPr>
            <a:endParaRPr lang="cs-CZ" sz="1400" b="0" strike="noStrike" spc="-1" dirty="0">
              <a:solidFill>
                <a:srgbClr val="000000"/>
              </a:solidFill>
              <a:latin typeface="Times New Roman" panose="02020603050405020304" pitchFamily="18" charset="0"/>
              <a:cs typeface="Times New Roman" panose="02020603050405020304" pitchFamily="18" charset="0"/>
            </a:endParaRPr>
          </a:p>
          <a:p>
            <a:pPr marL="228600" indent="-228600" defTabSz="914400">
              <a:lnSpc>
                <a:spcPct val="100000"/>
              </a:lnSpc>
              <a:spcBef>
                <a:spcPts val="1001"/>
              </a:spcBef>
              <a:buClr>
                <a:srgbClr val="C00000"/>
              </a:buClr>
              <a:buFont typeface="Arial"/>
              <a:buChar char="•"/>
              <a:tabLst>
                <a:tab pos="0" algn="l"/>
              </a:tabLst>
            </a:pPr>
            <a:r>
              <a:rPr lang="cs-CZ" sz="2800" strike="noStrike" spc="-1" dirty="0" smtClean="0">
                <a:solidFill>
                  <a:srgbClr val="000000"/>
                </a:solidFill>
                <a:latin typeface="Times New Roman" panose="02020603050405020304" pitchFamily="18" charset="0"/>
                <a:ea typeface="DejaVu Sans"/>
                <a:cs typeface="Times New Roman" panose="02020603050405020304" pitchFamily="18" charset="0"/>
              </a:rPr>
              <a:t>Vytvořit </a:t>
            </a:r>
            <a:r>
              <a:rPr lang="cs-CZ" sz="2800" strike="noStrike" spc="-1" dirty="0">
                <a:solidFill>
                  <a:srgbClr val="000000"/>
                </a:solidFill>
                <a:latin typeface="Times New Roman" panose="02020603050405020304" pitchFamily="18" charset="0"/>
                <a:ea typeface="DejaVu Sans"/>
                <a:cs typeface="Times New Roman" panose="02020603050405020304" pitchFamily="18" charset="0"/>
              </a:rPr>
              <a:t>si</a:t>
            </a:r>
            <a:r>
              <a:rPr lang="cs-CZ" sz="2800" b="1" strike="noStrike" spc="-1" dirty="0">
                <a:solidFill>
                  <a:srgbClr val="000000"/>
                </a:solidFill>
                <a:latin typeface="Times New Roman" panose="02020603050405020304" pitchFamily="18" charset="0"/>
                <a:ea typeface="DejaVu Sans"/>
                <a:cs typeface="Times New Roman" panose="02020603050405020304" pitchFamily="18" charset="0"/>
              </a:rPr>
              <a:t> bibliografický záznam </a:t>
            </a:r>
            <a:r>
              <a:rPr lang="cs-CZ" sz="2800" b="0" strike="noStrike" spc="-1" dirty="0">
                <a:solidFill>
                  <a:srgbClr val="000000"/>
                </a:solidFill>
                <a:latin typeface="Times New Roman" panose="02020603050405020304" pitchFamily="18" charset="0"/>
                <a:ea typeface="DejaVu Sans"/>
                <a:cs typeface="Times New Roman" panose="02020603050405020304" pitchFamily="18" charset="0"/>
              </a:rPr>
              <a:t>a uložit si ho</a:t>
            </a:r>
            <a:endParaRPr lang="cs-CZ" sz="2800" b="0" strike="noStrike" spc="-1" dirty="0">
              <a:solidFill>
                <a:srgbClr val="000000"/>
              </a:solidFill>
              <a:latin typeface="Times New Roman" panose="02020603050405020304" pitchFamily="18" charset="0"/>
              <a:cs typeface="Times New Roman" panose="02020603050405020304" pitchFamily="18" charset="0"/>
            </a:endParaRPr>
          </a:p>
          <a:p>
            <a:pPr defTabSz="914400">
              <a:lnSpc>
                <a:spcPct val="100000"/>
              </a:lnSpc>
              <a:spcBef>
                <a:spcPts val="1001"/>
              </a:spcBef>
              <a:tabLst>
                <a:tab pos="0" algn="l"/>
              </a:tabLst>
            </a:pPr>
            <a:endParaRPr lang="cs-CZ" sz="1400" b="0" strike="noStrike" spc="-1" dirty="0">
              <a:solidFill>
                <a:srgbClr val="000000"/>
              </a:solidFill>
              <a:latin typeface="Times New Roman" panose="02020603050405020304" pitchFamily="18" charset="0"/>
              <a:cs typeface="Times New Roman" panose="02020603050405020304" pitchFamily="18" charset="0"/>
            </a:endParaRPr>
          </a:p>
          <a:p>
            <a:pPr marL="228600" indent="-228600" defTabSz="914400">
              <a:lnSpc>
                <a:spcPct val="100000"/>
              </a:lnSpc>
              <a:spcBef>
                <a:spcPts val="1001"/>
              </a:spcBef>
              <a:buClr>
                <a:srgbClr val="C00000"/>
              </a:buClr>
              <a:buFont typeface="Arial"/>
              <a:buChar char="•"/>
              <a:tabLst>
                <a:tab pos="0" algn="l"/>
              </a:tabLst>
            </a:pPr>
            <a:r>
              <a:rPr lang="cs-CZ" sz="2800" strike="noStrike" spc="-1" dirty="0">
                <a:solidFill>
                  <a:srgbClr val="000000"/>
                </a:solidFill>
                <a:latin typeface="Times New Roman" panose="02020603050405020304" pitchFamily="18" charset="0"/>
                <a:ea typeface="DejaVu Sans"/>
                <a:cs typeface="Times New Roman" panose="02020603050405020304" pitchFamily="18" charset="0"/>
              </a:rPr>
              <a:t>Používat</a:t>
            </a:r>
            <a:r>
              <a:rPr lang="cs-CZ" sz="28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cs-CZ" sz="2800" b="1" strike="noStrike" spc="-1" dirty="0" smtClean="0">
                <a:solidFill>
                  <a:srgbClr val="000000"/>
                </a:solidFill>
                <a:latin typeface="Times New Roman" panose="02020603050405020304" pitchFamily="18" charset="0"/>
                <a:ea typeface="DejaVu Sans"/>
                <a:cs typeface="Times New Roman" panose="02020603050405020304" pitchFamily="18" charset="0"/>
              </a:rPr>
              <a:t>citační generátory/manažery</a:t>
            </a:r>
            <a:r>
              <a:rPr lang="cs-CZ" sz="2800" b="0" strike="noStrike" spc="-1" dirty="0">
                <a:solidFill>
                  <a:srgbClr val="000000"/>
                </a:solidFill>
                <a:latin typeface="Times New Roman" panose="02020603050405020304" pitchFamily="18" charset="0"/>
                <a:ea typeface="DejaVu Sans"/>
                <a:cs typeface="Times New Roman" panose="02020603050405020304" pitchFamily="18" charset="0"/>
              </a:rPr>
              <a:t>, ale </a:t>
            </a:r>
            <a:r>
              <a:rPr lang="cs-CZ" sz="2800" strike="noStrike" spc="-1" dirty="0">
                <a:solidFill>
                  <a:srgbClr val="000000"/>
                </a:solidFill>
                <a:latin typeface="Times New Roman" panose="02020603050405020304" pitchFamily="18" charset="0"/>
                <a:ea typeface="DejaVu Sans"/>
                <a:cs typeface="Times New Roman" panose="02020603050405020304" pitchFamily="18" charset="0"/>
              </a:rPr>
              <a:t>nespoléhat</a:t>
            </a:r>
            <a:r>
              <a:rPr lang="cs-CZ" sz="2800" b="0" strike="noStrike" spc="-1" dirty="0">
                <a:solidFill>
                  <a:srgbClr val="000000"/>
                </a:solidFill>
                <a:latin typeface="Times New Roman" panose="02020603050405020304" pitchFamily="18" charset="0"/>
                <a:ea typeface="DejaVu Sans"/>
                <a:cs typeface="Times New Roman" panose="02020603050405020304" pitchFamily="18" charset="0"/>
              </a:rPr>
              <a:t> na ně </a:t>
            </a:r>
            <a:r>
              <a:rPr lang="cs-CZ" sz="2800" b="0" strike="noStrike" spc="-1" dirty="0" smtClean="0">
                <a:solidFill>
                  <a:srgbClr val="000000"/>
                </a:solidFill>
                <a:latin typeface="Times New Roman" panose="02020603050405020304" pitchFamily="18" charset="0"/>
                <a:ea typeface="DejaVu Sans"/>
                <a:cs typeface="Times New Roman" panose="02020603050405020304" pitchFamily="18" charset="0"/>
              </a:rPr>
              <a:t>100 %</a:t>
            </a:r>
            <a:endParaRPr lang="cs-CZ" sz="2800" b="0" strike="noStrike" spc="-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PlaceHolder 1"/>
          <p:cNvSpPr>
            <a:spLocks noGrp="1"/>
          </p:cNvSpPr>
          <p:nvPr>
            <p:ph type="title"/>
          </p:nvPr>
        </p:nvSpPr>
        <p:spPr>
          <a:xfrm>
            <a:off x="792000" y="540000"/>
            <a:ext cx="7194960" cy="821520"/>
          </a:xfrm>
          <a:prstGeom prst="rect">
            <a:avLst/>
          </a:prstGeom>
          <a:noFill/>
          <a:ln w="0">
            <a:noFill/>
          </a:ln>
        </p:spPr>
        <p:txBody>
          <a:bodyPr lIns="0" tIns="0" rIns="0" bIns="0" anchor="t">
            <a:normAutofit/>
          </a:bodyPr>
          <a:lstStyle/>
          <a:p>
            <a:pPr indent="0" defTabSz="914400">
              <a:lnSpc>
                <a:spcPct val="90000"/>
              </a:lnSpc>
              <a:buNone/>
            </a:pPr>
            <a:r>
              <a:rPr lang="cs-CZ" sz="3200" b="0" strike="noStrike" spc="-1" dirty="0">
                <a:solidFill>
                  <a:srgbClr val="C00000"/>
                </a:solidFill>
                <a:latin typeface="Times New Roman" panose="02020603050405020304" pitchFamily="18" charset="0"/>
                <a:cs typeface="Times New Roman" panose="02020603050405020304" pitchFamily="18" charset="0"/>
              </a:rPr>
              <a:t>Co necitovat?</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229" name="PlaceHolder 2"/>
          <p:cNvSpPr>
            <a:spLocks noGrp="1"/>
          </p:cNvSpPr>
          <p:nvPr>
            <p:ph/>
          </p:nvPr>
        </p:nvSpPr>
        <p:spPr>
          <a:xfrm>
            <a:off x="838080" y="1518120"/>
            <a:ext cx="10324800" cy="4838040"/>
          </a:xfrm>
          <a:prstGeom prst="rect">
            <a:avLst/>
          </a:prstGeom>
          <a:noFill/>
          <a:ln w="0">
            <a:noFill/>
          </a:ln>
        </p:spPr>
        <p:txBody>
          <a:bodyPr anchor="t">
            <a:normAutofit fontScale="96763"/>
          </a:bodyPr>
          <a:lstStyle/>
          <a:p>
            <a:pPr marL="228600" indent="-228600" defTabSz="914400">
              <a:lnSpc>
                <a:spcPct val="90000"/>
              </a:lnSpc>
              <a:spcBef>
                <a:spcPts val="1199"/>
              </a:spcBef>
              <a:buClr>
                <a:srgbClr val="C00000"/>
              </a:buClr>
              <a:buFont typeface="Arial"/>
              <a:buChar char="•"/>
            </a:pPr>
            <a:r>
              <a:rPr lang="cs-CZ" sz="2800" b="0" strike="noStrike" spc="-1" dirty="0">
                <a:solidFill>
                  <a:schemeClr val="dk1"/>
                </a:solidFill>
                <a:latin typeface="Times New Roman" panose="02020603050405020304" pitchFamily="18" charset="0"/>
                <a:cs typeface="Times New Roman" panose="02020603050405020304" pitchFamily="18" charset="0"/>
              </a:rPr>
              <a:t>Existují věci, na které odkazovat nemusíme:</a:t>
            </a:r>
          </a:p>
          <a:p>
            <a:pPr marL="685800" lvl="1" indent="-228600" defTabSz="914400">
              <a:lnSpc>
                <a:spcPct val="100000"/>
              </a:lnSpc>
              <a:spcBef>
                <a:spcPts val="1199"/>
              </a:spcBef>
              <a:buClr>
                <a:srgbClr val="C00000"/>
              </a:buClr>
              <a:buFont typeface="Arial"/>
              <a:buChar char="•"/>
            </a:pPr>
            <a:r>
              <a:rPr lang="cs-CZ" sz="2600" b="1" strike="noStrike" spc="-1" dirty="0">
                <a:solidFill>
                  <a:schemeClr val="dk1"/>
                </a:solidFill>
                <a:latin typeface="Times New Roman" panose="02020603050405020304" pitchFamily="18" charset="0"/>
                <a:cs typeface="Times New Roman" panose="02020603050405020304" pitchFamily="18" charset="0"/>
              </a:rPr>
              <a:t>Obecně známá fakta </a:t>
            </a:r>
            <a:r>
              <a:rPr lang="cs-CZ" sz="2600" b="0" strike="noStrike" spc="-1" dirty="0">
                <a:solidFill>
                  <a:schemeClr val="dk1"/>
                </a:solidFill>
                <a:latin typeface="Times New Roman" panose="02020603050405020304" pitchFamily="18" charset="0"/>
                <a:cs typeface="Times New Roman" panose="02020603050405020304" pitchFamily="18" charset="0"/>
              </a:rPr>
              <a:t>nebo </a:t>
            </a:r>
            <a:r>
              <a:rPr lang="cs-CZ" sz="2600" b="1" strike="noStrike" spc="-1" dirty="0">
                <a:solidFill>
                  <a:schemeClr val="dk1"/>
                </a:solidFill>
                <a:latin typeface="Times New Roman" panose="02020603050405020304" pitchFamily="18" charset="0"/>
                <a:cs typeface="Times New Roman" panose="02020603050405020304" pitchFamily="18" charset="0"/>
              </a:rPr>
              <a:t>informace, které lze u cílové skupiny očekávat </a:t>
            </a:r>
            <a:r>
              <a:rPr lang="cs-CZ" sz="2600" b="0" strike="noStrike" spc="-1" dirty="0">
                <a:solidFill>
                  <a:schemeClr val="dk1"/>
                </a:solidFill>
                <a:latin typeface="Times New Roman" panose="02020603050405020304" pitchFamily="18" charset="0"/>
                <a:cs typeface="Times New Roman" panose="02020603050405020304" pitchFamily="18" charset="0"/>
              </a:rPr>
              <a:t>(základní znalosti daného oboru) </a:t>
            </a:r>
          </a:p>
          <a:p>
            <a:pPr indent="0" defTabSz="914400">
              <a:lnSpc>
                <a:spcPct val="90000"/>
              </a:lnSpc>
              <a:spcBef>
                <a:spcPts val="1199"/>
              </a:spcBef>
              <a:buNone/>
              <a:tabLst>
                <a:tab pos="0" algn="l"/>
              </a:tabLst>
            </a:pPr>
            <a:endParaRPr lang="cs-CZ" sz="10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90000"/>
              </a:lnSpc>
              <a:spcBef>
                <a:spcPts val="1199"/>
              </a:spcBef>
              <a:buNone/>
              <a:tabLst>
                <a:tab pos="0" algn="l"/>
              </a:tabLst>
            </a:pPr>
            <a:r>
              <a:rPr lang="cs-CZ" sz="2800" b="0" strike="noStrike" spc="-1" dirty="0">
                <a:solidFill>
                  <a:schemeClr val="dk1"/>
                </a:solidFill>
                <a:latin typeface="Times New Roman" panose="02020603050405020304" pitchFamily="18" charset="0"/>
                <a:cs typeface="Times New Roman" panose="02020603050405020304" pitchFamily="18" charset="0"/>
              </a:rPr>
              <a:t>Příklad:</a:t>
            </a:r>
          </a:p>
          <a:p>
            <a:pPr marL="228600" indent="-228600" defTabSz="914400">
              <a:lnSpc>
                <a:spcPct val="90000"/>
              </a:lnSpc>
              <a:spcBef>
                <a:spcPts val="1199"/>
              </a:spcBef>
              <a:buClr>
                <a:srgbClr val="C00000"/>
              </a:buClr>
              <a:buFont typeface="Arial"/>
              <a:buChar char="•"/>
              <a:tabLst>
                <a:tab pos="0" algn="l"/>
              </a:tabLst>
            </a:pPr>
            <a:r>
              <a:rPr lang="cs-CZ" sz="2600" b="0" strike="noStrike" spc="-1" dirty="0">
                <a:solidFill>
                  <a:schemeClr val="dk1"/>
                </a:solidFill>
                <a:latin typeface="Times New Roman" panose="02020603050405020304" pitchFamily="18" charset="0"/>
                <a:cs typeface="Times New Roman" panose="02020603050405020304" pitchFamily="18" charset="0"/>
              </a:rPr>
              <a:t>Mt. Everest je nejvyšší hora na světě a měří 8849 </a:t>
            </a:r>
            <a:r>
              <a:rPr lang="cs-CZ" sz="2600" b="0" strike="noStrike" spc="-1" dirty="0" smtClean="0">
                <a:solidFill>
                  <a:schemeClr val="dk1"/>
                </a:solidFill>
                <a:latin typeface="Times New Roman" panose="02020603050405020304" pitchFamily="18" charset="0"/>
                <a:cs typeface="Times New Roman" panose="02020603050405020304" pitchFamily="18" charset="0"/>
              </a:rPr>
              <a:t>m </a:t>
            </a:r>
            <a:r>
              <a:rPr lang="cs-CZ" sz="2600" b="0" strike="noStrike" spc="-1" dirty="0">
                <a:solidFill>
                  <a:schemeClr val="dk1"/>
                </a:solidFill>
                <a:latin typeface="Times New Roman" panose="02020603050405020304" pitchFamily="18" charset="0"/>
                <a:cs typeface="Times New Roman" panose="02020603050405020304" pitchFamily="18" charset="0"/>
              </a:rPr>
              <a:t>n. m</a:t>
            </a:r>
            <a:r>
              <a:rPr lang="cs-CZ" sz="2600" b="0" strike="noStrike" spc="-1" dirty="0" smtClean="0">
                <a:solidFill>
                  <a:schemeClr val="dk1"/>
                </a:solidFill>
                <a:latin typeface="Times New Roman" panose="02020603050405020304" pitchFamily="18" charset="0"/>
                <a:cs typeface="Times New Roman" panose="02020603050405020304" pitchFamily="18" charset="0"/>
              </a:rPr>
              <a:t>.</a:t>
            </a:r>
          </a:p>
          <a:p>
            <a:pPr marL="228600" indent="-228600" defTabSz="914400">
              <a:lnSpc>
                <a:spcPct val="90000"/>
              </a:lnSpc>
              <a:spcBef>
                <a:spcPts val="1199"/>
              </a:spcBef>
              <a:buClr>
                <a:srgbClr val="C00000"/>
              </a:buClr>
              <a:buFont typeface="Arial"/>
              <a:buChar char="•"/>
              <a:tabLst>
                <a:tab pos="0" algn="l"/>
              </a:tabLst>
            </a:pPr>
            <a:endParaRPr lang="cs-CZ" sz="2800" b="0" strike="noStrike" spc="-1" dirty="0">
              <a:solidFill>
                <a:schemeClr val="dk1"/>
              </a:solidFill>
              <a:latin typeface="Times New Roman" panose="02020603050405020304" pitchFamily="18" charset="0"/>
              <a:cs typeface="Times New Roman" panose="02020603050405020304" pitchFamily="18" charset="0"/>
            </a:endParaRPr>
          </a:p>
          <a:p>
            <a:pPr marL="228600" indent="-228600" defTabSz="914400">
              <a:lnSpc>
                <a:spcPct val="110000"/>
              </a:lnSpc>
              <a:spcBef>
                <a:spcPts val="1199"/>
              </a:spcBef>
              <a:buClr>
                <a:srgbClr val="C00000"/>
              </a:buClr>
              <a:buFont typeface="Arial"/>
              <a:buChar char="•"/>
              <a:tabLst>
                <a:tab pos="0" algn="l"/>
              </a:tabLst>
            </a:pPr>
            <a:r>
              <a:rPr lang="cs-CZ" sz="2600" b="0" strike="noStrike" spc="-1" dirty="0">
                <a:solidFill>
                  <a:schemeClr val="dk1"/>
                </a:solidFill>
                <a:latin typeface="Times New Roman" panose="02020603050405020304" pitchFamily="18" charset="0"/>
                <a:cs typeface="Times New Roman" panose="02020603050405020304" pitchFamily="18" charset="0"/>
              </a:rPr>
              <a:t>Nejnovější měření prokázala, že Mt. Everest roste a nyní měří </a:t>
            </a:r>
            <a:r>
              <a:rPr lang="cs-CZ" sz="2600" b="0" strike="noStrike" spc="-1" dirty="0" smtClean="0">
                <a:solidFill>
                  <a:schemeClr val="dk1"/>
                </a:solidFill>
                <a:latin typeface="Times New Roman" panose="02020603050405020304" pitchFamily="18" charset="0"/>
                <a:cs typeface="Times New Roman" panose="02020603050405020304" pitchFamily="18" charset="0"/>
              </a:rPr>
              <a:t/>
            </a:r>
            <a:br>
              <a:rPr lang="cs-CZ" sz="2600" b="0" strike="noStrike" spc="-1" dirty="0" smtClean="0">
                <a:solidFill>
                  <a:schemeClr val="dk1"/>
                </a:solidFill>
                <a:latin typeface="Times New Roman" panose="02020603050405020304" pitchFamily="18" charset="0"/>
                <a:cs typeface="Times New Roman" panose="02020603050405020304" pitchFamily="18" charset="0"/>
              </a:rPr>
            </a:br>
            <a:r>
              <a:rPr lang="cs-CZ" sz="2600" b="0" strike="noStrike" spc="-1" dirty="0" smtClean="0">
                <a:solidFill>
                  <a:schemeClr val="dk1"/>
                </a:solidFill>
                <a:latin typeface="Times New Roman" panose="02020603050405020304" pitchFamily="18" charset="0"/>
                <a:cs typeface="Times New Roman" panose="02020603050405020304" pitchFamily="18" charset="0"/>
              </a:rPr>
              <a:t>8850</a:t>
            </a:r>
            <a:r>
              <a:rPr lang="cs-CZ" sz="2600" b="0" strike="noStrike" spc="-1" dirty="0">
                <a:solidFill>
                  <a:schemeClr val="dk1"/>
                </a:solidFill>
                <a:latin typeface="Times New Roman" panose="02020603050405020304" pitchFamily="18" charset="0"/>
                <a:cs typeface="Times New Roman" panose="02020603050405020304" pitchFamily="18" charset="0"/>
              </a:rPr>
              <a:t> </a:t>
            </a:r>
            <a:r>
              <a:rPr lang="cs-CZ" sz="2600" b="0" strike="noStrike" spc="-1" dirty="0" smtClean="0">
                <a:solidFill>
                  <a:schemeClr val="dk1"/>
                </a:solidFill>
                <a:latin typeface="Times New Roman" panose="02020603050405020304" pitchFamily="18" charset="0"/>
                <a:cs typeface="Times New Roman" panose="02020603050405020304" pitchFamily="18" charset="0"/>
              </a:rPr>
              <a:t>m </a:t>
            </a:r>
            <a:r>
              <a:rPr lang="cs-CZ" sz="2600" b="0" strike="noStrike" spc="-1" dirty="0">
                <a:solidFill>
                  <a:schemeClr val="dk1"/>
                </a:solidFill>
                <a:latin typeface="Times New Roman" panose="02020603050405020304" pitchFamily="18" charset="0"/>
                <a:cs typeface="Times New Roman" panose="02020603050405020304" pitchFamily="18" charset="0"/>
              </a:rPr>
              <a:t>n. m. (Anonymní geologové, 2022, s. 2). </a:t>
            </a:r>
          </a:p>
          <a:p>
            <a:pPr marL="228600" indent="0" defTabSz="914400">
              <a:lnSpc>
                <a:spcPct val="90000"/>
              </a:lnSpc>
              <a:spcBef>
                <a:spcPts val="1199"/>
              </a:spcBef>
              <a:buNone/>
              <a:tabLst>
                <a:tab pos="0" algn="l"/>
              </a:tabLst>
            </a:pPr>
            <a:endParaRPr lang="cs-CZ" sz="2000" b="0" strike="noStrike" spc="-1" dirty="0">
              <a:solidFill>
                <a:schemeClr val="dk1"/>
              </a:solidFill>
              <a:latin typeface="Times New Roman" panose="02020603050405020304" pitchFamily="18" charset="0"/>
              <a:cs typeface="Times New Roman" panose="02020603050405020304" pitchFamily="18" charset="0"/>
            </a:endParaRPr>
          </a:p>
        </p:txBody>
      </p:sp>
      <p:pic>
        <p:nvPicPr>
          <p:cNvPr id="230" name="Picture 2" descr="https://d30y9cdsu7xlg0.cloudfront.net/png/16025-200.png"/>
          <p:cNvPicPr/>
          <p:nvPr/>
        </p:nvPicPr>
        <p:blipFill>
          <a:blip r:embed="rId3"/>
          <a:stretch/>
        </p:blipFill>
        <p:spPr>
          <a:xfrm>
            <a:off x="9673200" y="3063171"/>
            <a:ext cx="1489680" cy="1489680"/>
          </a:xfrm>
          <a:prstGeom prst="rect">
            <a:avLst/>
          </a:prstGeom>
          <a:ln w="0">
            <a:noFill/>
          </a:ln>
        </p:spPr>
      </p:pic>
      <p:sp>
        <p:nvSpPr>
          <p:cNvPr id="231" name="Násobení 1"/>
          <p:cNvSpPr/>
          <p:nvPr/>
        </p:nvSpPr>
        <p:spPr>
          <a:xfrm>
            <a:off x="9673200" y="5028480"/>
            <a:ext cx="1176120" cy="1327680"/>
          </a:xfrm>
          <a:prstGeom prst="mathMultiply">
            <a:avLst>
              <a:gd name="adj1" fmla="val 1405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cs-CZ" sz="1800" b="0" strike="noStrike" spc="-1">
              <a:solidFill>
                <a:schemeClr val="lt1"/>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PlaceHolder 1"/>
          <p:cNvSpPr>
            <a:spLocks noGrp="1"/>
          </p:cNvSpPr>
          <p:nvPr>
            <p:ph type="title"/>
          </p:nvPr>
        </p:nvSpPr>
        <p:spPr>
          <a:xfrm>
            <a:off x="792000" y="540000"/>
            <a:ext cx="10253520" cy="796320"/>
          </a:xfrm>
          <a:prstGeom prst="rect">
            <a:avLst/>
          </a:prstGeom>
          <a:noFill/>
          <a:ln w="0">
            <a:noFill/>
          </a:ln>
        </p:spPr>
        <p:txBody>
          <a:bodyPr lIns="0" tIns="0" rIns="0" bIns="0" anchor="t">
            <a:normAutofit/>
          </a:bodyPr>
          <a:lstStyle/>
          <a:p>
            <a:pPr indent="0" defTabSz="914400">
              <a:lnSpc>
                <a:spcPct val="90000"/>
              </a:lnSpc>
              <a:buNone/>
            </a:pPr>
            <a:r>
              <a:rPr lang="cs-CZ" sz="3200" b="0" strike="noStrike" spc="-1" dirty="0">
                <a:solidFill>
                  <a:srgbClr val="C00000"/>
                </a:solidFill>
                <a:latin typeface="Times New Roman" panose="02020603050405020304" pitchFamily="18" charset="0"/>
                <a:cs typeface="Times New Roman" panose="02020603050405020304" pitchFamily="18" charset="0"/>
              </a:rPr>
              <a:t>Citovat nebo parafrázovat?		</a:t>
            </a:r>
            <a:endParaRPr lang="cs-CZ" sz="32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233" name="PlaceHolder 2"/>
          <p:cNvSpPr>
            <a:spLocks noGrp="1"/>
          </p:cNvSpPr>
          <p:nvPr>
            <p:ph/>
          </p:nvPr>
        </p:nvSpPr>
        <p:spPr>
          <a:xfrm>
            <a:off x="1471320" y="1276920"/>
            <a:ext cx="9991440" cy="5130000"/>
          </a:xfrm>
          <a:prstGeom prst="rect">
            <a:avLst/>
          </a:prstGeom>
          <a:noFill/>
          <a:ln w="0">
            <a:noFill/>
          </a:ln>
        </p:spPr>
        <p:txBody>
          <a:bodyPr anchor="t">
            <a:noAutofit/>
          </a:bodyPr>
          <a:lstStyle/>
          <a:p>
            <a:pPr marL="228600" indent="-228600" defTabSz="914400">
              <a:lnSpc>
                <a:spcPct val="100000"/>
              </a:lnSpc>
              <a:spcBef>
                <a:spcPts val="1199"/>
              </a:spcBef>
              <a:buClr>
                <a:srgbClr val="C00000"/>
              </a:buClr>
              <a:buFont typeface="Arial"/>
              <a:buChar char="•"/>
            </a:pPr>
            <a:r>
              <a:rPr lang="cs-CZ" sz="2800" b="0" strike="noStrike" spc="-1" dirty="0">
                <a:solidFill>
                  <a:schemeClr val="dk1"/>
                </a:solidFill>
                <a:latin typeface="Times New Roman" panose="02020603050405020304" pitchFamily="18" charset="0"/>
                <a:cs typeface="Times New Roman" panose="02020603050405020304" pitchFamily="18" charset="0"/>
              </a:rPr>
              <a:t>Odkázat na zdroj můžeme pomocí </a:t>
            </a:r>
            <a:r>
              <a:rPr lang="cs-CZ" sz="2800" b="1" strike="noStrike" spc="-1" dirty="0">
                <a:solidFill>
                  <a:schemeClr val="dk1"/>
                </a:solidFill>
                <a:latin typeface="Times New Roman" panose="02020603050405020304" pitchFamily="18" charset="0"/>
                <a:cs typeface="Times New Roman" panose="02020603050405020304" pitchFamily="18" charset="0"/>
              </a:rPr>
              <a:t>citace přímé</a:t>
            </a:r>
            <a:r>
              <a:rPr lang="cs-CZ" sz="2800" b="0" strike="noStrike" spc="-1" dirty="0">
                <a:solidFill>
                  <a:schemeClr val="dk1"/>
                </a:solidFill>
                <a:latin typeface="Times New Roman" panose="02020603050405020304" pitchFamily="18" charset="0"/>
                <a:cs typeface="Times New Roman" panose="02020603050405020304" pitchFamily="18" charset="0"/>
              </a:rPr>
              <a:t> nebo </a:t>
            </a:r>
            <a:r>
              <a:rPr lang="cs-CZ" sz="2800" b="1" strike="noStrike" spc="-1" dirty="0">
                <a:solidFill>
                  <a:schemeClr val="dk1"/>
                </a:solidFill>
                <a:latin typeface="Times New Roman" panose="02020603050405020304" pitchFamily="18" charset="0"/>
                <a:cs typeface="Times New Roman" panose="02020603050405020304" pitchFamily="18" charset="0"/>
              </a:rPr>
              <a:t>nepřímé</a:t>
            </a:r>
            <a:r>
              <a:rPr lang="cs-CZ" sz="2800" b="0" strike="noStrike" spc="-1" dirty="0">
                <a:solidFill>
                  <a:schemeClr val="dk1"/>
                </a:solidFill>
                <a:latin typeface="Times New Roman" panose="02020603050405020304" pitchFamily="18" charset="0"/>
                <a:cs typeface="Times New Roman" panose="02020603050405020304" pitchFamily="18" charset="0"/>
              </a:rPr>
              <a:t>, tzv. </a:t>
            </a:r>
            <a:r>
              <a:rPr lang="cs-CZ" sz="2800" b="1" strike="noStrike" spc="-1" dirty="0">
                <a:solidFill>
                  <a:schemeClr val="dk1"/>
                </a:solidFill>
                <a:latin typeface="Times New Roman" panose="02020603050405020304" pitchFamily="18" charset="0"/>
                <a:cs typeface="Times New Roman" panose="02020603050405020304" pitchFamily="18" charset="0"/>
              </a:rPr>
              <a:t>parafráze</a:t>
            </a:r>
            <a:endParaRPr lang="cs-CZ" sz="28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100000"/>
              </a:lnSpc>
              <a:spcBef>
                <a:spcPts val="1199"/>
              </a:spcBef>
              <a:buNone/>
            </a:pPr>
            <a:endParaRPr lang="cs-CZ" sz="1600" b="0" strike="noStrike" spc="-1" dirty="0">
              <a:solidFill>
                <a:schemeClr val="dk1"/>
              </a:solidFill>
              <a:latin typeface="Times New Roman" panose="02020603050405020304" pitchFamily="18" charset="0"/>
              <a:cs typeface="Times New Roman" panose="02020603050405020304" pitchFamily="18" charset="0"/>
            </a:endParaRPr>
          </a:p>
          <a:p>
            <a:pPr marL="228600" indent="-228600" defTabSz="914400">
              <a:lnSpc>
                <a:spcPct val="100000"/>
              </a:lnSpc>
              <a:spcBef>
                <a:spcPts val="1199"/>
              </a:spcBef>
              <a:buClr>
                <a:srgbClr val="C00000"/>
              </a:buClr>
              <a:buFont typeface="Arial"/>
              <a:buChar char="•"/>
            </a:pPr>
            <a:r>
              <a:rPr lang="cs-CZ" sz="2800" b="1" strike="noStrike" spc="-1" dirty="0">
                <a:solidFill>
                  <a:schemeClr val="dk1"/>
                </a:solidFill>
                <a:latin typeface="Times New Roman" panose="02020603050405020304" pitchFamily="18" charset="0"/>
                <a:cs typeface="Times New Roman" panose="02020603050405020304" pitchFamily="18" charset="0"/>
              </a:rPr>
              <a:t>Citace/citát</a:t>
            </a:r>
            <a:r>
              <a:rPr lang="cs-CZ" sz="2800" b="0" strike="noStrike" spc="-1" dirty="0">
                <a:solidFill>
                  <a:schemeClr val="dk1"/>
                </a:solidFill>
                <a:latin typeface="Times New Roman" panose="02020603050405020304" pitchFamily="18" charset="0"/>
                <a:cs typeface="Times New Roman" panose="02020603050405020304" pitchFamily="18" charset="0"/>
              </a:rPr>
              <a:t>: doslovný přepis cizího textu, </a:t>
            </a:r>
            <a:r>
              <a:rPr lang="cs-CZ" sz="2800" b="1" strike="noStrike" spc="-1" dirty="0">
                <a:solidFill>
                  <a:schemeClr val="dk1"/>
                </a:solidFill>
                <a:latin typeface="Times New Roman" panose="02020603050405020304" pitchFamily="18" charset="0"/>
                <a:cs typeface="Times New Roman" panose="02020603050405020304" pitchFamily="18" charset="0"/>
              </a:rPr>
              <a:t>obvykle </a:t>
            </a:r>
            <a:r>
              <a:rPr lang="cs-CZ" sz="2800" b="1" strike="noStrike" spc="-1" dirty="0" smtClean="0">
                <a:solidFill>
                  <a:schemeClr val="dk1"/>
                </a:solidFill>
                <a:latin typeface="Times New Roman" panose="02020603050405020304" pitchFamily="18" charset="0"/>
                <a:cs typeface="Times New Roman" panose="02020603050405020304" pitchFamily="18" charset="0"/>
              </a:rPr>
              <a:t/>
            </a:r>
            <a:br>
              <a:rPr lang="cs-CZ" sz="2800" b="1" strike="noStrike" spc="-1" dirty="0" smtClean="0">
                <a:solidFill>
                  <a:schemeClr val="dk1"/>
                </a:solidFill>
                <a:latin typeface="Times New Roman" panose="02020603050405020304" pitchFamily="18" charset="0"/>
                <a:cs typeface="Times New Roman" panose="02020603050405020304" pitchFamily="18" charset="0"/>
              </a:rPr>
            </a:br>
            <a:r>
              <a:rPr lang="cs-CZ" sz="2800" b="1" strike="noStrike" spc="-1" dirty="0" smtClean="0">
                <a:solidFill>
                  <a:schemeClr val="dk1"/>
                </a:solidFill>
                <a:latin typeface="Times New Roman" panose="02020603050405020304" pitchFamily="18" charset="0"/>
                <a:cs typeface="Times New Roman" panose="02020603050405020304" pitchFamily="18" charset="0"/>
              </a:rPr>
              <a:t>v </a:t>
            </a:r>
            <a:r>
              <a:rPr lang="cs-CZ" sz="2800" b="1" strike="noStrike" spc="-1" dirty="0">
                <a:solidFill>
                  <a:schemeClr val="dk1"/>
                </a:solidFill>
                <a:latin typeface="Times New Roman" panose="02020603050405020304" pitchFamily="18" charset="0"/>
                <a:cs typeface="Times New Roman" panose="02020603050405020304" pitchFamily="18" charset="0"/>
              </a:rPr>
              <a:t>uvozovkách a kurzívou</a:t>
            </a:r>
            <a:endParaRPr lang="cs-CZ" sz="28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100000"/>
              </a:lnSpc>
              <a:spcBef>
                <a:spcPts val="1199"/>
              </a:spcBef>
              <a:buNone/>
            </a:pPr>
            <a:endParaRPr lang="cs-CZ" sz="1600" b="0" strike="noStrike" spc="-1" dirty="0">
              <a:solidFill>
                <a:schemeClr val="dk1"/>
              </a:solidFill>
              <a:latin typeface="Times New Roman" panose="02020603050405020304" pitchFamily="18" charset="0"/>
              <a:cs typeface="Times New Roman" panose="02020603050405020304" pitchFamily="18" charset="0"/>
            </a:endParaRPr>
          </a:p>
          <a:p>
            <a:pPr marL="228600" indent="-228600" defTabSz="914400">
              <a:lnSpc>
                <a:spcPct val="100000"/>
              </a:lnSpc>
              <a:spcBef>
                <a:spcPts val="1199"/>
              </a:spcBef>
              <a:buClr>
                <a:srgbClr val="C00000"/>
              </a:buClr>
              <a:buFont typeface="Arial"/>
              <a:buChar char="•"/>
            </a:pPr>
            <a:r>
              <a:rPr lang="cs-CZ" sz="2800" b="1" strike="noStrike" spc="-1" dirty="0">
                <a:solidFill>
                  <a:schemeClr val="dk1"/>
                </a:solidFill>
                <a:latin typeface="Times New Roman" panose="02020603050405020304" pitchFamily="18" charset="0"/>
                <a:cs typeface="Times New Roman" panose="02020603050405020304" pitchFamily="18" charset="0"/>
              </a:rPr>
              <a:t>Parafráze</a:t>
            </a:r>
            <a:r>
              <a:rPr lang="cs-CZ" sz="2800" b="0" strike="noStrike" spc="-1" dirty="0">
                <a:solidFill>
                  <a:schemeClr val="dk1"/>
                </a:solidFill>
                <a:latin typeface="Times New Roman" panose="02020603050405020304" pitchFamily="18" charset="0"/>
                <a:cs typeface="Times New Roman" panose="02020603050405020304" pitchFamily="18" charset="0"/>
              </a:rPr>
              <a:t>: vlastními slovy shrneme cizí text nebo myšlenku, text můžeme přeformulovat, ale nesmíme měnit význam</a:t>
            </a:r>
          </a:p>
          <a:p>
            <a:pPr indent="0" defTabSz="914400">
              <a:lnSpc>
                <a:spcPct val="100000"/>
              </a:lnSpc>
              <a:spcBef>
                <a:spcPts val="1199"/>
              </a:spcBef>
              <a:buNone/>
              <a:tabLst>
                <a:tab pos="0" algn="l"/>
              </a:tabLst>
            </a:pPr>
            <a:endParaRPr lang="cs-CZ" sz="1600" b="0" strike="noStrike" spc="-1" dirty="0">
              <a:solidFill>
                <a:schemeClr val="dk1"/>
              </a:solidFill>
              <a:latin typeface="Times New Roman" panose="02020603050405020304" pitchFamily="18" charset="0"/>
              <a:cs typeface="Times New Roman" panose="02020603050405020304" pitchFamily="18" charset="0"/>
            </a:endParaRPr>
          </a:p>
          <a:p>
            <a:pPr indent="0" defTabSz="914400">
              <a:lnSpc>
                <a:spcPct val="100000"/>
              </a:lnSpc>
              <a:spcBef>
                <a:spcPts val="1199"/>
              </a:spcBef>
              <a:buNone/>
              <a:tabLst>
                <a:tab pos="0" algn="l"/>
              </a:tabLst>
            </a:pPr>
            <a:r>
              <a:rPr lang="cs-CZ" sz="2800" b="0" strike="noStrike" spc="-1" dirty="0">
                <a:solidFill>
                  <a:schemeClr val="dk1"/>
                </a:solidFill>
                <a:latin typeface="Times New Roman" panose="02020603050405020304" pitchFamily="18" charset="0"/>
                <a:cs typeface="Times New Roman" panose="02020603050405020304" pitchFamily="18" charset="0"/>
              </a:rPr>
              <a:t>Ať už text parafrázujeme nebo citujeme, </a:t>
            </a:r>
            <a:r>
              <a:rPr lang="cs-CZ" sz="2800" b="1" strike="noStrike" spc="-1" dirty="0">
                <a:solidFill>
                  <a:schemeClr val="dk1"/>
                </a:solidFill>
                <a:latin typeface="Times New Roman" panose="02020603050405020304" pitchFamily="18" charset="0"/>
                <a:cs typeface="Times New Roman" panose="02020603050405020304" pitchFamily="18" charset="0"/>
              </a:rPr>
              <a:t>na zdroj musíme odkázat vždy!</a:t>
            </a:r>
            <a:endParaRPr lang="cs-CZ" sz="2800" b="0" strike="noStrike" spc="-1" dirty="0">
              <a:solidFill>
                <a:schemeClr val="dk1"/>
              </a:solidFill>
              <a:latin typeface="Times New Roman" panose="02020603050405020304" pitchFamily="18" charset="0"/>
              <a:cs typeface="Times New Roman" panose="02020603050405020304" pitchFamily="18" charset="0"/>
            </a:endParaRPr>
          </a:p>
        </p:txBody>
      </p:sp>
      <p:pic>
        <p:nvPicPr>
          <p:cNvPr id="234" name="Picture 6" descr="http://www.digitalwizardry.nl/wp-content/uploads/2013/03/quote.png"/>
          <p:cNvPicPr/>
          <p:nvPr/>
        </p:nvPicPr>
        <p:blipFill>
          <a:blip r:embed="rId3"/>
          <a:stretch/>
        </p:blipFill>
        <p:spPr>
          <a:xfrm>
            <a:off x="272160" y="2700720"/>
            <a:ext cx="825120" cy="705240"/>
          </a:xfrm>
          <a:prstGeom prst="rect">
            <a:avLst/>
          </a:prstGeom>
          <a:ln w="0">
            <a:noFill/>
          </a:ln>
        </p:spPr>
      </p:pic>
      <p:pic>
        <p:nvPicPr>
          <p:cNvPr id="235" name="Obrázek 1"/>
          <p:cNvPicPr/>
          <p:nvPr/>
        </p:nvPicPr>
        <p:blipFill>
          <a:blip r:embed="rId4"/>
          <a:stretch/>
        </p:blipFill>
        <p:spPr>
          <a:xfrm>
            <a:off x="0" y="3564720"/>
            <a:ext cx="1369080" cy="12297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466920" y="661320"/>
            <a:ext cx="9325800" cy="640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pPr>
            <a:r>
              <a:rPr lang="cs-CZ" sz="3200" b="0" strike="noStrike" spc="-1" dirty="0">
                <a:solidFill>
                  <a:srgbClr val="C00000"/>
                </a:solidFill>
                <a:latin typeface="Times New Roman" panose="02020603050405020304" pitchFamily="18" charset="0"/>
                <a:ea typeface="DejaVu Sans"/>
                <a:cs typeface="Times New Roman" panose="02020603050405020304" pitchFamily="18" charset="0"/>
              </a:rPr>
              <a:t>Kde citace nebo parafráze začíná a kde končí? </a:t>
            </a:r>
            <a:endParaRPr lang="cs-CZ" sz="32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237" name="CustomShape 3"/>
          <p:cNvSpPr/>
          <p:nvPr/>
        </p:nvSpPr>
        <p:spPr>
          <a:xfrm>
            <a:off x="714240" y="4634280"/>
            <a:ext cx="4965120" cy="178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100000"/>
              </a:lnSpc>
              <a:spcBef>
                <a:spcPts val="1001"/>
              </a:spcBef>
            </a:pPr>
            <a:r>
              <a:rPr lang="cs-CZ" sz="2000" b="0" strike="noStrike" spc="-1" dirty="0">
                <a:solidFill>
                  <a:srgbClr val="000000"/>
                </a:solidFill>
                <a:latin typeface="Times New Roman" panose="02020603050405020304" pitchFamily="18" charset="0"/>
                <a:cs typeface="Times New Roman" panose="02020603050405020304" pitchFamily="18" charset="0"/>
              </a:rPr>
              <a:t>Vermikompostování je jedna z </a:t>
            </a:r>
            <a:r>
              <a:rPr lang="cs-CZ" sz="2000" b="0" i="1" strike="noStrike" spc="-1" dirty="0">
                <a:solidFill>
                  <a:srgbClr val="000000"/>
                </a:solidFill>
                <a:latin typeface="Times New Roman" panose="02020603050405020304" pitchFamily="18" charset="0"/>
                <a:cs typeface="Times New Roman" panose="02020603050405020304" pitchFamily="18" charset="0"/>
              </a:rPr>
              <a:t>„metod zpracování odpadů v hodnotný materiál použitelný pro zlepšení půdních vlastností“ </a:t>
            </a:r>
            <a:r>
              <a:rPr lang="cs-CZ" sz="2000" b="0" strike="noStrike" spc="-1" dirty="0">
                <a:solidFill>
                  <a:srgbClr val="000000"/>
                </a:solidFill>
                <a:latin typeface="Times New Roman" panose="02020603050405020304" pitchFamily="18" charset="0"/>
                <a:cs typeface="Times New Roman" panose="02020603050405020304" pitchFamily="18" charset="0"/>
              </a:rPr>
              <a:t>(Kalina, 2016, s. 58). </a:t>
            </a:r>
          </a:p>
          <a:p>
            <a:pPr algn="ctr" defTabSz="914400">
              <a:lnSpc>
                <a:spcPct val="100000"/>
              </a:lnSpc>
              <a:spcBef>
                <a:spcPts val="1001"/>
              </a:spcBef>
            </a:pPr>
            <a:endParaRPr lang="cs-CZ" sz="20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238" name="CustomShape 4"/>
          <p:cNvSpPr/>
          <p:nvPr/>
        </p:nvSpPr>
        <p:spPr>
          <a:xfrm>
            <a:off x="6395400" y="4634280"/>
            <a:ext cx="5302800" cy="1896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90000"/>
              </a:lnSpc>
              <a:spcBef>
                <a:spcPts val="1001"/>
              </a:spcBef>
            </a:pPr>
            <a:r>
              <a:rPr lang="cs-CZ" sz="2000" b="0" strike="noStrike" spc="-1" dirty="0">
                <a:solidFill>
                  <a:srgbClr val="000000"/>
                </a:solidFill>
                <a:latin typeface="Times New Roman" panose="02020603050405020304" pitchFamily="18" charset="0"/>
                <a:cs typeface="Times New Roman" panose="02020603050405020304" pitchFamily="18" charset="0"/>
              </a:rPr>
              <a:t>Odpady se mohou zpracovávat několika metodami. Jednou z nich je vermikompostování, kdy odpad po zpracování může velmi dobře sloužit k zlepšení půdních vlastností (Kalina, 2016, s. 58).</a:t>
            </a:r>
          </a:p>
        </p:txBody>
      </p:sp>
      <p:sp>
        <p:nvSpPr>
          <p:cNvPr id="239" name="CustomShape 2"/>
          <p:cNvSpPr/>
          <p:nvPr/>
        </p:nvSpPr>
        <p:spPr>
          <a:xfrm>
            <a:off x="714240" y="1981080"/>
            <a:ext cx="4965120" cy="2166120"/>
          </a:xfrm>
          <a:prstGeom prst="rect">
            <a:avLst/>
          </a:prstGeom>
          <a:noFill/>
          <a:ln w="0">
            <a:noFill/>
          </a:ln>
        </p:spPr>
        <p:style>
          <a:lnRef idx="0">
            <a:scrgbClr r="0" g="0" b="0"/>
          </a:lnRef>
          <a:fillRef idx="0">
            <a:scrgbClr r="0" g="0" b="0"/>
          </a:fillRef>
          <a:effectRef idx="0">
            <a:scrgbClr r="0" g="0" b="0"/>
          </a:effectRef>
          <a:fontRef idx="minor"/>
        </p:style>
        <p:txBody>
          <a:bodyPr lIns="67680" tIns="33840" rIns="67680" bIns="33840" anchor="t">
            <a:noAutofit/>
          </a:bodyPr>
          <a:lstStyle/>
          <a:p>
            <a:pPr defTabSz="914400">
              <a:lnSpc>
                <a:spcPct val="100000"/>
              </a:lnSpc>
              <a:spcBef>
                <a:spcPts val="360"/>
              </a:spcBef>
            </a:pPr>
            <a:r>
              <a:rPr lang="cs-CZ" sz="2800" b="1" strike="noStrike" spc="-1" dirty="0">
                <a:solidFill>
                  <a:srgbClr val="000000"/>
                </a:solidFill>
                <a:latin typeface="Times New Roman" panose="02020603050405020304" pitchFamily="18" charset="0"/>
                <a:ea typeface="DejaVu Sans"/>
                <a:cs typeface="Times New Roman" panose="02020603050405020304" pitchFamily="18" charset="0"/>
              </a:rPr>
              <a:t>Přímá citace (citát) </a:t>
            </a:r>
            <a:r>
              <a:rPr lang="cs-CZ" sz="2800" b="0" strike="noStrike" spc="-1" dirty="0">
                <a:solidFill>
                  <a:srgbClr val="000000"/>
                </a:solidFill>
                <a:latin typeface="Times New Roman" panose="02020603050405020304" pitchFamily="18" charset="0"/>
                <a:ea typeface="DejaVu Sans"/>
                <a:cs typeface="Times New Roman" panose="02020603050405020304" pitchFamily="18" charset="0"/>
              </a:rPr>
              <a:t>– začátek </a:t>
            </a:r>
            <a:r>
              <a:rPr lang="cs-CZ" sz="2800" b="0" strike="noStrike" spc="-1" dirty="0" smtClean="0">
                <a:solidFill>
                  <a:srgbClr val="000000"/>
                </a:solidFill>
                <a:latin typeface="Times New Roman" panose="02020603050405020304" pitchFamily="18" charset="0"/>
                <a:ea typeface="DejaVu Sans"/>
                <a:cs typeface="Times New Roman" panose="02020603050405020304" pitchFamily="18" charset="0"/>
              </a:rPr>
              <a:t/>
            </a:r>
            <a:br>
              <a:rPr lang="cs-CZ" sz="2800" b="0" strike="noStrike" spc="-1" dirty="0" smtClean="0">
                <a:solidFill>
                  <a:srgbClr val="000000"/>
                </a:solidFill>
                <a:latin typeface="Times New Roman" panose="02020603050405020304" pitchFamily="18" charset="0"/>
                <a:ea typeface="DejaVu Sans"/>
                <a:cs typeface="Times New Roman" panose="02020603050405020304" pitchFamily="18" charset="0"/>
              </a:rPr>
            </a:br>
            <a:r>
              <a:rPr lang="cs-CZ" sz="2800" b="0" strike="noStrike" spc="-1" dirty="0" smtClean="0">
                <a:solidFill>
                  <a:srgbClr val="000000"/>
                </a:solidFill>
                <a:latin typeface="Times New Roman" panose="02020603050405020304" pitchFamily="18" charset="0"/>
                <a:ea typeface="DejaVu Sans"/>
                <a:cs typeface="Times New Roman" panose="02020603050405020304" pitchFamily="18" charset="0"/>
              </a:rPr>
              <a:t>a </a:t>
            </a:r>
            <a:r>
              <a:rPr lang="cs-CZ" sz="2800" b="0" strike="noStrike" spc="-1" dirty="0">
                <a:solidFill>
                  <a:srgbClr val="000000"/>
                </a:solidFill>
                <a:latin typeface="Times New Roman" panose="02020603050405020304" pitchFamily="18" charset="0"/>
                <a:ea typeface="DejaVu Sans"/>
                <a:cs typeface="Times New Roman" panose="02020603050405020304" pitchFamily="18" charset="0"/>
              </a:rPr>
              <a:t>konec jasně </a:t>
            </a:r>
            <a:r>
              <a:rPr lang="cs-CZ" sz="2800" b="1" strike="noStrike" spc="-1" dirty="0">
                <a:solidFill>
                  <a:srgbClr val="000000"/>
                </a:solidFill>
                <a:latin typeface="Times New Roman" panose="02020603050405020304" pitchFamily="18" charset="0"/>
                <a:ea typeface="DejaVu Sans"/>
                <a:cs typeface="Times New Roman" panose="02020603050405020304" pitchFamily="18" charset="0"/>
              </a:rPr>
              <a:t>odlišen uvozovkami</a:t>
            </a:r>
            <a:r>
              <a:rPr lang="cs-CZ" sz="28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cs-CZ" sz="2800" b="1" strike="noStrike" spc="-1" dirty="0">
                <a:solidFill>
                  <a:srgbClr val="000000"/>
                </a:solidFill>
                <a:latin typeface="Times New Roman" panose="02020603050405020304" pitchFamily="18" charset="0"/>
                <a:ea typeface="DejaVu Sans"/>
                <a:cs typeface="Times New Roman" panose="02020603050405020304" pitchFamily="18" charset="0"/>
              </a:rPr>
              <a:t>kurzívou</a:t>
            </a:r>
            <a:r>
              <a:rPr lang="cs-CZ" sz="2800" b="0" strike="noStrike" spc="-1" dirty="0">
                <a:solidFill>
                  <a:srgbClr val="000000"/>
                </a:solidFill>
                <a:latin typeface="Times New Roman" panose="02020603050405020304" pitchFamily="18" charset="0"/>
                <a:ea typeface="DejaVu Sans"/>
                <a:cs typeface="Times New Roman" panose="02020603050405020304" pitchFamily="18" charset="0"/>
              </a:rPr>
              <a:t> nebo samostatným </a:t>
            </a:r>
            <a:r>
              <a:rPr lang="cs-CZ" sz="2800" b="1" strike="noStrike" spc="-1" dirty="0">
                <a:solidFill>
                  <a:srgbClr val="000000"/>
                </a:solidFill>
                <a:latin typeface="Times New Roman" panose="02020603050405020304" pitchFamily="18" charset="0"/>
                <a:ea typeface="DejaVu Sans"/>
                <a:cs typeface="Times New Roman" panose="02020603050405020304" pitchFamily="18" charset="0"/>
              </a:rPr>
              <a:t>odstavcem</a:t>
            </a:r>
            <a:r>
              <a:rPr lang="cs-CZ" sz="2800" b="0" strike="noStrike" spc="-1" dirty="0">
                <a:solidFill>
                  <a:srgbClr val="000000"/>
                </a:solidFill>
                <a:latin typeface="Times New Roman" panose="02020603050405020304" pitchFamily="18" charset="0"/>
                <a:ea typeface="DejaVu Sans"/>
                <a:cs typeface="Times New Roman" panose="02020603050405020304" pitchFamily="18" charset="0"/>
              </a:rPr>
              <a:t>. </a:t>
            </a:r>
            <a:endParaRPr lang="cs-CZ" sz="28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240" name="CustomShape 2"/>
          <p:cNvSpPr/>
          <p:nvPr/>
        </p:nvSpPr>
        <p:spPr>
          <a:xfrm>
            <a:off x="6395400" y="1981080"/>
            <a:ext cx="4954680" cy="2166120"/>
          </a:xfrm>
          <a:prstGeom prst="rect">
            <a:avLst/>
          </a:prstGeom>
          <a:noFill/>
          <a:ln w="0">
            <a:noFill/>
          </a:ln>
        </p:spPr>
        <p:style>
          <a:lnRef idx="0">
            <a:scrgbClr r="0" g="0" b="0"/>
          </a:lnRef>
          <a:fillRef idx="0">
            <a:scrgbClr r="0" g="0" b="0"/>
          </a:fillRef>
          <a:effectRef idx="0">
            <a:scrgbClr r="0" g="0" b="0"/>
          </a:effectRef>
          <a:fontRef idx="minor"/>
        </p:style>
        <p:txBody>
          <a:bodyPr lIns="67680" tIns="33840" rIns="67680" bIns="33840" anchor="t">
            <a:noAutofit/>
          </a:bodyPr>
          <a:lstStyle/>
          <a:p>
            <a:pPr defTabSz="914400">
              <a:lnSpc>
                <a:spcPct val="100000"/>
              </a:lnSpc>
              <a:spcBef>
                <a:spcPts val="360"/>
              </a:spcBef>
            </a:pPr>
            <a:r>
              <a:rPr lang="cs-CZ" sz="2800" b="1" strike="noStrike" spc="-1" dirty="0">
                <a:solidFill>
                  <a:srgbClr val="000000"/>
                </a:solidFill>
                <a:latin typeface="Times New Roman" panose="02020603050405020304" pitchFamily="18" charset="0"/>
                <a:ea typeface="DejaVu Sans"/>
                <a:cs typeface="Times New Roman" panose="02020603050405020304" pitchFamily="18" charset="0"/>
              </a:rPr>
              <a:t>Nepřímá citace (parafráze) </a:t>
            </a:r>
            <a:r>
              <a:rPr lang="cs-CZ" sz="2800" b="0" strike="noStrike" spc="-1" dirty="0">
                <a:solidFill>
                  <a:srgbClr val="000000"/>
                </a:solidFill>
                <a:latin typeface="Times New Roman" panose="02020603050405020304" pitchFamily="18" charset="0"/>
                <a:ea typeface="DejaVu Sans"/>
                <a:cs typeface="Times New Roman" panose="02020603050405020304" pitchFamily="18" charset="0"/>
              </a:rPr>
              <a:t>–</a:t>
            </a:r>
            <a:r>
              <a:rPr lang="cs-CZ" sz="2800" b="1" strike="noStrike" spc="-1" dirty="0">
                <a:solidFill>
                  <a:srgbClr val="000000"/>
                </a:solidFill>
                <a:latin typeface="Times New Roman" panose="02020603050405020304" pitchFamily="18" charset="0"/>
                <a:ea typeface="DejaVu Sans"/>
                <a:cs typeface="Times New Roman" panose="02020603050405020304" pitchFamily="18" charset="0"/>
              </a:rPr>
              <a:t> </a:t>
            </a:r>
            <a:r>
              <a:rPr lang="cs-CZ" sz="2800" b="0" strike="noStrike" spc="-1" dirty="0">
                <a:solidFill>
                  <a:srgbClr val="000000"/>
                </a:solidFill>
                <a:latin typeface="Times New Roman" panose="02020603050405020304" pitchFamily="18" charset="0"/>
                <a:ea typeface="DejaVu Sans"/>
                <a:cs typeface="Times New Roman" panose="02020603050405020304" pitchFamily="18" charset="0"/>
              </a:rPr>
              <a:t>také potřeba oddělit od vlastního textu. </a:t>
            </a:r>
            <a:r>
              <a:rPr lang="cs-CZ" sz="2800" b="1" strike="noStrike" spc="-1" dirty="0">
                <a:solidFill>
                  <a:srgbClr val="000000"/>
                </a:solidFill>
                <a:latin typeface="Times New Roman" panose="02020603050405020304" pitchFamily="18" charset="0"/>
                <a:ea typeface="DejaVu Sans"/>
                <a:cs typeface="Times New Roman" panose="02020603050405020304" pitchFamily="18" charset="0"/>
              </a:rPr>
              <a:t>Musí být zřejmé, kde končí cizí myšlenka a začíná naše. </a:t>
            </a:r>
            <a:endParaRPr lang="cs-CZ" sz="2800" b="0" strike="noStrike" spc="-1" dirty="0">
              <a:solidFill>
                <a:srgbClr val="000000"/>
              </a:solidFill>
              <a:latin typeface="Times New Roman" panose="02020603050405020304" pitchFamily="18" charset="0"/>
              <a:cs typeface="Times New Roman" panose="02020603050405020304" pitchFamily="18" charset="0"/>
            </a:endParaRPr>
          </a:p>
          <a:p>
            <a:pPr algn="ctr" defTabSz="914400">
              <a:lnSpc>
                <a:spcPct val="100000"/>
              </a:lnSpc>
              <a:spcBef>
                <a:spcPts val="360"/>
              </a:spcBef>
            </a:pPr>
            <a:endParaRPr lang="cs-CZ" sz="1800" b="0" strike="noStrike" spc="-1" dirty="0">
              <a:solidFill>
                <a:srgbClr val="000000"/>
              </a:solidFill>
              <a:latin typeface="Times New Roman" panose="02020603050405020304" pitchFamily="18" charset="0"/>
              <a:cs typeface="Times New Roman" panose="02020603050405020304" pitchFamily="18" charset="0"/>
            </a:endParaRPr>
          </a:p>
        </p:txBody>
      </p:sp>
      <p:cxnSp>
        <p:nvCxnSpPr>
          <p:cNvPr id="241" name="Přímá spojnice 7"/>
          <p:cNvCxnSpPr/>
          <p:nvPr/>
        </p:nvCxnSpPr>
        <p:spPr>
          <a:xfrm>
            <a:off x="6037200" y="2000520"/>
            <a:ext cx="360" cy="4293720"/>
          </a:xfrm>
          <a:prstGeom prst="straightConnector1">
            <a:avLst/>
          </a:prstGeom>
          <a:ln>
            <a:solidFill>
              <a:srgbClr val="000000"/>
            </a:solidFill>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5.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6.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5481</TotalTime>
  <Words>5046</Words>
  <Application>Microsoft Office PowerPoint</Application>
  <PresentationFormat>Širokoúhlá obrazovka</PresentationFormat>
  <Paragraphs>350</Paragraphs>
  <Slides>30</Slides>
  <Notes>24</Notes>
  <HiddenSlides>0</HiddenSlides>
  <MMClips>0</MMClips>
  <ScaleCrop>false</ScaleCrop>
  <HeadingPairs>
    <vt:vector size="6" baseType="variant">
      <vt:variant>
        <vt:lpstr>Použitá písma</vt:lpstr>
      </vt:variant>
      <vt:variant>
        <vt:i4>12</vt:i4>
      </vt:variant>
      <vt:variant>
        <vt:lpstr>Motiv</vt:lpstr>
      </vt:variant>
      <vt:variant>
        <vt:i4>5</vt:i4>
      </vt:variant>
      <vt:variant>
        <vt:lpstr>Nadpisy snímků</vt:lpstr>
      </vt:variant>
      <vt:variant>
        <vt:i4>30</vt:i4>
      </vt:variant>
    </vt:vector>
  </HeadingPairs>
  <TitlesOfParts>
    <vt:vector size="47" baseType="lpstr">
      <vt:lpstr>Arial</vt:lpstr>
      <vt:lpstr>Calibri</vt:lpstr>
      <vt:lpstr>Courier New</vt:lpstr>
      <vt:lpstr>DejaVu Sans</vt:lpstr>
      <vt:lpstr>Open Sans</vt:lpstr>
      <vt:lpstr>Open Sans Light</vt:lpstr>
      <vt:lpstr>Symbol</vt:lpstr>
      <vt:lpstr>Times New Roman</vt:lpstr>
      <vt:lpstr>Univers Com 45 Light</vt:lpstr>
      <vt:lpstr>Univers Com 55</vt:lpstr>
      <vt:lpstr>Univers Com 65 Bold</vt:lpstr>
      <vt:lpstr>Wingdings</vt:lpstr>
      <vt:lpstr>Motiv Office</vt:lpstr>
      <vt:lpstr>Motiv Office</vt:lpstr>
      <vt:lpstr>Motiv Office</vt:lpstr>
      <vt:lpstr>Motiv Office</vt:lpstr>
      <vt:lpstr>Motiv Office</vt:lpstr>
      <vt:lpstr>Jak napsat VWA s čistým svědomím </vt:lpstr>
      <vt:lpstr>O čem bude řeč? </vt:lpstr>
      <vt:lpstr>Prezentace aplikace PowerPoint</vt:lpstr>
      <vt:lpstr>Proč se vůbec cituje?</vt:lpstr>
      <vt:lpstr>Proč se vůbec cituje?</vt:lpstr>
      <vt:lpstr>Prezentace aplikace PowerPoint</vt:lpstr>
      <vt:lpstr>Co necitovat?</vt:lpstr>
      <vt:lpstr>Citovat nebo parafrázovat?  </vt:lpstr>
      <vt:lpstr>Prezentace aplikace PowerPoint</vt:lpstr>
      <vt:lpstr>Prezentace aplikace PowerPoint</vt:lpstr>
      <vt:lpstr>Citace a bibliografický záznam</vt:lpstr>
      <vt:lpstr>Prezentace aplikace PowerPoint</vt:lpstr>
      <vt:lpstr>Metoda (autor, datum)</vt:lpstr>
      <vt:lpstr>Metoda (autor, datum)</vt:lpstr>
      <vt:lpstr>Metoda poznámek pod čarou</vt:lpstr>
      <vt:lpstr>Metoda [číselný odkaz]</vt:lpstr>
      <vt:lpstr>Metoda [číselný odkaz]</vt:lpstr>
      <vt:lpstr>Citační styly</vt:lpstr>
      <vt:lpstr>Citujeme…</vt:lpstr>
      <vt:lpstr>Citujeme…</vt:lpstr>
      <vt:lpstr>Citujeme…</vt:lpstr>
      <vt:lpstr>Citujeme…</vt:lpstr>
      <vt:lpstr>Cvičení na citování</vt:lpstr>
      <vt:lpstr>Cvičení na citování – řešení </vt:lpstr>
      <vt:lpstr>Cvičení na citování – řešení </vt:lpstr>
      <vt:lpstr>Citační generátory</vt:lpstr>
      <vt:lpstr>Prezentace aplikace PowerPoint</vt:lpstr>
      <vt:lpstr>Citační manažery</vt:lpstr>
      <vt:lpstr>Co si z workshopu odnést?</vt:lpstr>
      <vt:lpstr>Otázky?</vt:lpstr>
    </vt:vector>
  </TitlesOfParts>
  <Company>NTK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Vítejte v Národní technické knihovně</dc:title>
  <dc:subject/>
  <dc:creator>Tomáš Razím</dc:creator>
  <dc:description/>
  <cp:lastModifiedBy>Lenka Wildtová</cp:lastModifiedBy>
  <cp:revision>533</cp:revision>
  <dcterms:created xsi:type="dcterms:W3CDTF">2016-08-09T08:00:36Z</dcterms:created>
  <dcterms:modified xsi:type="dcterms:W3CDTF">2026-03-26T14:29:10Z</dcterms:modified>
  <dc:language>cs-CZ</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28</vt:r8>
  </property>
  <property fmtid="{D5CDD505-2E9C-101B-9397-08002B2CF9AE}" pid="3" name="PresentationFormat">
    <vt:lpwstr>Širokoúhlá obrazovka</vt:lpwstr>
  </property>
  <property fmtid="{D5CDD505-2E9C-101B-9397-08002B2CF9AE}" pid="4" name="Slides">
    <vt:r8>34</vt:r8>
  </property>
</Properties>
</file>