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1" r:id="rId3"/>
    <p:sldId id="263" r:id="rId4"/>
    <p:sldId id="265" r:id="rId5"/>
    <p:sldId id="264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00" r:id="rId17"/>
    <p:sldId id="294" r:id="rId18"/>
    <p:sldId id="295" r:id="rId19"/>
    <p:sldId id="296" r:id="rId20"/>
    <p:sldId id="297" r:id="rId21"/>
    <p:sldId id="298" r:id="rId22"/>
    <p:sldId id="299" r:id="rId23"/>
    <p:sldId id="283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02D"/>
    <a:srgbClr val="D85497"/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88" y="7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30.237.29.13\PUB\PI\peter\RAE\Bibliometri%20i%20RAE\ANALYS\RAE2012_bibliometric_analysis_RAE-webb_USED_VERSION\RAE2012_UoA-reports\9.2%20-%20Chemical%20Engineer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30.237.29.13\PUB\PI\peter\RAE\Bibliometri%20i%20RAE\ANALYS\RAE2012_bibliometric_analysis_RAE-webb_USED_VERSION\RAE2012_UoA-reports\9.2%20-%20Chemical%20Enginee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400" b="0">
                <a:latin typeface="Verdana"/>
                <a:ea typeface="Verdana"/>
                <a:cs typeface="Verdana"/>
              </a:defRPr>
            </a:pPr>
            <a:r>
              <a:rPr lang="sv-SE" sz="1400" b="0" dirty="0" err="1" smtClean="0">
                <a:latin typeface="Verdana"/>
                <a:ea typeface="Verdana"/>
                <a:cs typeface="Verdana"/>
              </a:rPr>
              <a:t>Publication</a:t>
            </a:r>
            <a:r>
              <a:rPr lang="sv-SE" sz="1400" b="0" dirty="0" smtClean="0">
                <a:latin typeface="Verdana"/>
                <a:ea typeface="Verdana"/>
                <a:cs typeface="Verdana"/>
              </a:rPr>
              <a:t> </a:t>
            </a:r>
            <a:r>
              <a:rPr lang="sv-SE" sz="1400" b="0" dirty="0" err="1" smtClean="0">
                <a:latin typeface="Verdana"/>
                <a:ea typeface="Verdana"/>
                <a:cs typeface="Verdana"/>
              </a:rPr>
              <a:t>frequencies</a:t>
            </a:r>
            <a:endParaRPr lang="sv-SE" sz="1400" b="0" dirty="0">
              <a:latin typeface="Verdana"/>
              <a:ea typeface="Verdana"/>
              <a:cs typeface="Verdana"/>
            </a:endParaRPr>
          </a:p>
        </c:rich>
      </c:tx>
      <c:overlay val="0"/>
    </c:title>
    <c:autoTitleDeleted val="0"/>
    <c:plotArea>
      <c:layout>
        <c:manualLayout>
          <c:xMode val="edge"/>
          <c:yMode val="edge"/>
          <c:x val="0.33719008264462808"/>
          <c:y val="0.15869255892852621"/>
          <c:w val="0.62809917355371903"/>
          <c:h val="0.794147741178654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'UoA Total'!$A$36</c:f>
              <c:strCache>
                <c:ptCount val="1"/>
                <c:pt idx="0">
                  <c:v>Article in journal (peer reviewed)</c:v>
                </c:pt>
              </c:strCache>
            </c:strRef>
          </c:tx>
          <c:spPr>
            <a:solidFill>
              <a:srgbClr val="1954A6"/>
            </a:solidFill>
          </c:spPr>
          <c:invertIfNegative val="0"/>
          <c:cat>
            <c:numLit>
              <c:formatCode>General</c:formatCode>
              <c:ptCount val="8"/>
              <c:pt idx="0">
                <c:v>2004</c:v>
              </c:pt>
              <c:pt idx="1">
                <c:v>2005</c:v>
              </c:pt>
              <c:pt idx="2">
                <c:v>2006</c:v>
              </c:pt>
              <c:pt idx="3">
                <c:v>2007</c:v>
              </c:pt>
              <c:pt idx="4">
                <c:v>2008</c:v>
              </c:pt>
              <c:pt idx="5">
                <c:v>2009</c:v>
              </c:pt>
              <c:pt idx="6">
                <c:v>2010</c:v>
              </c:pt>
              <c:pt idx="7">
                <c:v>2011</c:v>
              </c:pt>
            </c:numLit>
          </c:cat>
          <c:val>
            <c:numRef>
              <c:f>'UoA Total'!$F$36:$M$36</c:f>
              <c:numCache>
                <c:formatCode>General</c:formatCode>
                <c:ptCount val="8"/>
                <c:pt idx="0">
                  <c:v>35</c:v>
                </c:pt>
                <c:pt idx="1">
                  <c:v>29</c:v>
                </c:pt>
                <c:pt idx="2">
                  <c:v>74</c:v>
                </c:pt>
                <c:pt idx="3">
                  <c:v>40</c:v>
                </c:pt>
                <c:pt idx="4">
                  <c:v>36</c:v>
                </c:pt>
                <c:pt idx="5">
                  <c:v>36</c:v>
                </c:pt>
                <c:pt idx="6">
                  <c:v>45</c:v>
                </c:pt>
                <c:pt idx="7">
                  <c:v>52</c:v>
                </c:pt>
              </c:numCache>
            </c:numRef>
          </c:val>
        </c:ser>
        <c:ser>
          <c:idx val="1"/>
          <c:order val="1"/>
          <c:tx>
            <c:strRef>
              <c:f>'UoA Total'!$A$37</c:f>
              <c:strCache>
                <c:ptCount val="1"/>
                <c:pt idx="0">
                  <c:v>Article in journal (other)</c:v>
                </c:pt>
              </c:strCache>
            </c:strRef>
          </c:tx>
          <c:spPr>
            <a:solidFill>
              <a:srgbClr val="4589E3"/>
            </a:solidFill>
          </c:spPr>
          <c:invertIfNegative val="0"/>
          <c:val>
            <c:numRef>
              <c:f>'UoA Total'!$F$37:$M$37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'UoA Total'!$A$38</c:f>
              <c:strCache>
                <c:ptCount val="1"/>
                <c:pt idx="0">
                  <c:v>Article, review/survey</c:v>
                </c:pt>
              </c:strCache>
            </c:strRef>
          </c:tx>
          <c:spPr>
            <a:solidFill>
              <a:srgbClr val="C9DDF7"/>
            </a:solidFill>
          </c:spPr>
          <c:invertIfNegative val="0"/>
          <c:val>
            <c:numRef>
              <c:f>'UoA Total'!$F$38:$M$38</c:f>
              <c:numCache>
                <c:formatCode>General</c:formatCode>
                <c:ptCount val="8"/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'UoA Total'!$A$39</c:f>
              <c:strCache>
                <c:ptCount val="1"/>
                <c:pt idx="0">
                  <c:v>Book</c:v>
                </c:pt>
              </c:strCache>
            </c:strRef>
          </c:tx>
          <c:spPr>
            <a:solidFill>
              <a:srgbClr val="5B091B"/>
            </a:solidFill>
          </c:spPr>
          <c:invertIfNegative val="0"/>
          <c:val>
            <c:numRef>
              <c:f>'UoA Total'!$F$39:$M$39</c:f>
              <c:numCache>
                <c:formatCode>General</c:formatCode>
                <c:ptCount val="8"/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'UoA Total'!$A$40</c:f>
              <c:strCache>
                <c:ptCount val="1"/>
                <c:pt idx="0">
                  <c:v>Book Review</c:v>
                </c:pt>
              </c:strCache>
            </c:strRef>
          </c:tx>
          <c:spPr>
            <a:solidFill>
              <a:srgbClr val="9D102D"/>
            </a:solidFill>
          </c:spPr>
          <c:invertIfNegative val="0"/>
          <c:val>
            <c:numRef>
              <c:f>'UoA Total'!$F$40:$M$40</c:f>
              <c:numCache>
                <c:formatCode>General</c:formatCode>
                <c:ptCount val="8"/>
              </c:numCache>
            </c:numRef>
          </c:val>
        </c:ser>
        <c:ser>
          <c:idx val="5"/>
          <c:order val="5"/>
          <c:tx>
            <c:strRef>
              <c:f>'UoA Total'!$A$41</c:f>
              <c:strCache>
                <c:ptCount val="1"/>
                <c:pt idx="0">
                  <c:v>Chapter in book</c:v>
                </c:pt>
              </c:strCache>
            </c:strRef>
          </c:tx>
          <c:spPr>
            <a:solidFill>
              <a:srgbClr val="ED4D6F"/>
            </a:solidFill>
          </c:spPr>
          <c:invertIfNegative val="0"/>
          <c:val>
            <c:numRef>
              <c:f>'UoA Total'!$F$41:$M$41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'UoA Total'!$A$42</c:f>
              <c:strCache>
                <c:ptCount val="1"/>
                <c:pt idx="0">
                  <c:v>Collection/Anthology (editor)</c:v>
                </c:pt>
              </c:strCache>
            </c:strRef>
          </c:tx>
          <c:spPr>
            <a:solidFill>
              <a:srgbClr val="FACED7"/>
            </a:solidFill>
          </c:spPr>
          <c:invertIfNegative val="0"/>
          <c:val>
            <c:numRef>
              <c:f>'UoA Total'!$F$42:$M$42</c:f>
              <c:numCache>
                <c:formatCode>General</c:formatCode>
                <c:ptCount val="8"/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'UoA Total'!$A$43</c:f>
              <c:strCache>
                <c:ptCount val="1"/>
                <c:pt idx="0">
                  <c:v>Conference Paper</c:v>
                </c:pt>
              </c:strCache>
            </c:strRef>
          </c:tx>
          <c:spPr>
            <a:solidFill>
              <a:srgbClr val="494949"/>
            </a:solidFill>
          </c:spPr>
          <c:invertIfNegative val="0"/>
          <c:val>
            <c:numRef>
              <c:f>'UoA Total'!$F$43:$M$43</c:f>
              <c:numCache>
                <c:formatCode>General</c:formatCode>
                <c:ptCount val="8"/>
                <c:pt idx="0">
                  <c:v>21</c:v>
                </c:pt>
                <c:pt idx="1">
                  <c:v>16</c:v>
                </c:pt>
                <c:pt idx="2">
                  <c:v>22</c:v>
                </c:pt>
                <c:pt idx="3">
                  <c:v>10</c:v>
                </c:pt>
                <c:pt idx="4">
                  <c:v>13</c:v>
                </c:pt>
                <c:pt idx="5">
                  <c:v>8</c:v>
                </c:pt>
                <c:pt idx="6">
                  <c:v>13</c:v>
                </c:pt>
                <c:pt idx="7">
                  <c:v>11</c:v>
                </c:pt>
              </c:numCache>
            </c:numRef>
          </c:val>
        </c:ser>
        <c:ser>
          <c:idx val="8"/>
          <c:order val="8"/>
          <c:tx>
            <c:strRef>
              <c:f>'UoA Total'!$A$44</c:f>
              <c:strCache>
                <c:ptCount val="1"/>
                <c:pt idx="0">
                  <c:v>Conference Proceedings (editor)</c:v>
                </c:pt>
              </c:strCache>
            </c:strRef>
          </c:tx>
          <c:spPr>
            <a:solidFill>
              <a:srgbClr val="808080"/>
            </a:solidFill>
          </c:spPr>
          <c:invertIfNegative val="0"/>
          <c:val>
            <c:numRef>
              <c:f>'UoA Total'!$F$44:$M$44</c:f>
              <c:numCache>
                <c:formatCode>General</c:formatCode>
                <c:ptCount val="8"/>
              </c:numCache>
            </c:numRef>
          </c:val>
        </c:ser>
        <c:ser>
          <c:idx val="9"/>
          <c:order val="9"/>
          <c:tx>
            <c:strRef>
              <c:f>'UoA Total'!$A$45</c:f>
              <c:strCache>
                <c:ptCount val="1"/>
                <c:pt idx="0">
                  <c:v>Doctoral Thesis</c:v>
                </c:pt>
              </c:strCache>
            </c:strRef>
          </c:tx>
          <c:spPr>
            <a:solidFill>
              <a:srgbClr val="BABABA"/>
            </a:solidFill>
          </c:spPr>
          <c:invertIfNegative val="0"/>
          <c:val>
            <c:numRef>
              <c:f>'UoA Total'!$F$45:$M$45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10"/>
          <c:order val="10"/>
          <c:tx>
            <c:strRef>
              <c:f>'UoA Total'!$A$46</c:f>
              <c:strCache>
                <c:ptCount val="1"/>
                <c:pt idx="0">
                  <c:v>Licentiate Thesis</c:v>
                </c:pt>
              </c:strCache>
            </c:strRef>
          </c:tx>
          <c:spPr>
            <a:solidFill>
              <a:srgbClr val="E4E4E4"/>
            </a:solidFill>
          </c:spPr>
          <c:invertIfNegative val="0"/>
          <c:val>
            <c:numRef>
              <c:f>'UoA Total'!$F$46:$M$46</c:f>
              <c:numCache>
                <c:formatCode>General</c:formatCode>
                <c:ptCount val="8"/>
                <c:pt idx="1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1"/>
          <c:order val="11"/>
          <c:tx>
            <c:strRef>
              <c:f>'UoA Total'!$A$47</c:f>
              <c:strCache>
                <c:ptCount val="1"/>
                <c:pt idx="0">
                  <c:v>Patent</c:v>
                </c:pt>
              </c:strCache>
            </c:strRef>
          </c:tx>
          <c:spPr>
            <a:solidFill>
              <a:srgbClr val="7F8E2B"/>
            </a:solidFill>
          </c:spPr>
          <c:invertIfNegative val="0"/>
          <c:val>
            <c:numRef>
              <c:f>'UoA Total'!$F$47:$M$47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4">
                  <c:v>3</c:v>
                </c:pt>
              </c:numCache>
            </c:numRef>
          </c:val>
        </c:ser>
        <c:ser>
          <c:idx val="12"/>
          <c:order val="12"/>
          <c:tx>
            <c:strRef>
              <c:f>'UoA Total'!$A$48</c:f>
              <c:strCache>
                <c:ptCount val="1"/>
                <c:pt idx="0">
                  <c:v>Report</c:v>
                </c:pt>
              </c:strCache>
            </c:strRef>
          </c:tx>
          <c:spPr>
            <a:solidFill>
              <a:srgbClr val="D4DF95"/>
            </a:solidFill>
          </c:spPr>
          <c:invertIfNegative val="0"/>
          <c:val>
            <c:numRef>
              <c:f>'UoA Total'!$F$48:$M$48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98916992"/>
        <c:axId val="198917552"/>
      </c:barChart>
      <c:catAx>
        <c:axId val="19891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8917552"/>
        <c:crosses val="autoZero"/>
        <c:auto val="1"/>
        <c:lblAlgn val="ctr"/>
        <c:lblOffset val="100"/>
        <c:noMultiLvlLbl val="0"/>
      </c:catAx>
      <c:valAx>
        <c:axId val="198917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sz="900" b="0">
                    <a:latin typeface="Verdana"/>
                    <a:ea typeface="Verdana"/>
                    <a:cs typeface="Verdana"/>
                  </a:defRPr>
                </a:pPr>
                <a:r>
                  <a:rPr lang="en-US" sz="900" b="0">
                    <a:latin typeface="Verdana"/>
                    <a:ea typeface="Verdana"/>
                    <a:cs typeface="Verdana"/>
                  </a:rPr>
                  <a:t>Number of publications</a:t>
                </a:r>
              </a:p>
            </c:rich>
          </c:tx>
          <c:layout>
            <c:manualLayout>
              <c:xMode val="edge"/>
              <c:yMode val="edge"/>
              <c:x val="0.31215206611570245"/>
              <c:y val="0.3107395498392283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9891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2559501250966948E-2"/>
          <c:y val="0.16778413411597473"/>
          <c:w val="0.2852462809917356"/>
          <c:h val="0.65126547988174488"/>
        </c:manualLayout>
      </c:layout>
      <c:overlay val="0"/>
      <c:txPr>
        <a:bodyPr/>
        <a:lstStyle/>
        <a:p>
          <a:pPr>
            <a:defRPr>
              <a:latin typeface="Garamond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400" b="0">
                <a:latin typeface="Verdana"/>
                <a:ea typeface="Verdana"/>
                <a:cs typeface="Verdana"/>
              </a:defRPr>
            </a:pPr>
            <a:r>
              <a:rPr lang="en-US" sz="1400" b="0" i="0" u="none" strike="noStrike" kern="1200" baseline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Time series of field normalized citation rate</a:t>
            </a:r>
          </a:p>
        </c:rich>
      </c:tx>
      <c:layout>
        <c:manualLayout>
          <c:xMode val="edge"/>
          <c:yMode val="edge"/>
          <c:x val="0.14469955876454069"/>
          <c:y val="4.2462845010615709E-2"/>
        </c:manualLayout>
      </c:layout>
      <c:overlay val="0"/>
    </c:title>
    <c:autoTitleDeleted val="0"/>
    <c:plotArea>
      <c:layout>
        <c:manualLayout>
          <c:xMode val="edge"/>
          <c:yMode val="edge"/>
          <c:x val="0.11578947368421053"/>
          <c:y val="0.26122448979591839"/>
          <c:w val="0.84210526315789469"/>
          <c:h val="0.67346938775510201"/>
        </c:manualLayout>
      </c:layout>
      <c:lineChart>
        <c:grouping val="standard"/>
        <c:varyColors val="0"/>
        <c:ser>
          <c:idx val="0"/>
          <c:order val="0"/>
          <c:tx>
            <c:strRef>
              <c:f>'UoA Total'!$A$130</c:f>
              <c:strCache>
                <c:ptCount val="1"/>
                <c:pt idx="0">
                  <c:v>Average field normalized citation rate (3 year sliding average), cf3</c:v>
                </c:pt>
              </c:strCache>
            </c:strRef>
          </c:tx>
          <c:spPr>
            <a:ln w="28575" cap="rnd" cmpd="sng" algn="ctr">
              <a:solidFill>
                <a:srgbClr val="1954A6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numLit>
              <c:formatCode>General</c:formatCode>
              <c:ptCount val="7"/>
              <c:pt idx="0">
                <c:v>2004</c:v>
              </c:pt>
              <c:pt idx="1">
                <c:v>2005</c:v>
              </c:pt>
              <c:pt idx="2">
                <c:v>2006</c:v>
              </c:pt>
              <c:pt idx="3">
                <c:v>2007</c:v>
              </c:pt>
              <c:pt idx="4">
                <c:v>2008</c:v>
              </c:pt>
              <c:pt idx="5">
                <c:v>2009</c:v>
              </c:pt>
              <c:pt idx="6">
                <c:v>2010</c:v>
              </c:pt>
            </c:numLit>
          </c:cat>
          <c:val>
            <c:numRef>
              <c:f>'UoA Total'!$H$130:$N$130</c:f>
              <c:numCache>
                <c:formatCode>0.00</c:formatCode>
                <c:ptCount val="7"/>
                <c:pt idx="0">
                  <c:v>1.1000000000000001</c:v>
                </c:pt>
                <c:pt idx="1">
                  <c:v>1</c:v>
                </c:pt>
                <c:pt idx="2">
                  <c:v>0.97</c:v>
                </c:pt>
                <c:pt idx="3">
                  <c:v>0.97</c:v>
                </c:pt>
                <c:pt idx="4">
                  <c:v>1.1599999999999999</c:v>
                </c:pt>
                <c:pt idx="5">
                  <c:v>1.1399999999999999</c:v>
                </c:pt>
                <c:pt idx="6">
                  <c:v>1.18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151680"/>
        <c:axId val="195152240"/>
      </c:lineChart>
      <c:catAx>
        <c:axId val="195151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sz="900" b="0" i="0" u="none" strike="noStrike" kern="1200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sz="900" b="0" i="0" u="none" strike="noStrike" kern="1200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5152240"/>
        <c:crosses val="autoZero"/>
        <c:auto val="1"/>
        <c:lblAlgn val="ctr"/>
        <c:lblOffset val="100"/>
        <c:noMultiLvlLbl val="0"/>
      </c:catAx>
      <c:valAx>
        <c:axId val="195152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sz="900" b="0">
                    <a:latin typeface="Verdana"/>
                    <a:ea typeface="Verdana"/>
                    <a:cs typeface="Verdana"/>
                  </a:defRPr>
                </a:pPr>
                <a:r>
                  <a:rPr lang="en-US" sz="900" b="0" i="0" u="none" strike="noStrike" kern="1200" baseline="0" dirty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rPr>
                  <a:t>Field normalized citation rate (3 year </a:t>
                </a:r>
                <a:r>
                  <a:rPr lang="en-US" sz="900" b="0" i="0" u="none" strike="noStrike" kern="1200" baseline="0" dirty="0" smtClean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rPr>
                  <a:t>moving </a:t>
                </a:r>
                <a:r>
                  <a:rPr lang="en-US" sz="900" b="0" i="0" u="none" strike="noStrike" kern="1200" baseline="0" dirty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rPr>
                  <a:t>average), c</a:t>
                </a:r>
                <a:r>
                  <a:rPr lang="en-US" sz="900" b="0" i="0" u="none" strike="noStrike" kern="1200" baseline="-25000" dirty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rPr>
                  <a:t>f3</a:t>
                </a:r>
              </a:p>
            </c:rich>
          </c:tx>
          <c:layout>
            <c:manualLayout>
              <c:xMode val="edge"/>
              <c:yMode val="edge"/>
              <c:x val="2.9671052631578949E-2"/>
              <c:y val="0.16957959183673471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9515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34D62-3423-47B9-9D1B-7097A974ADAB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47EDB5D8-13C0-4900-97CC-7BF3081B23D7}">
      <dgm:prSet phldrT="[Text]"/>
      <dgm:spPr/>
      <dgm:t>
        <a:bodyPr/>
        <a:lstStyle/>
        <a:p>
          <a:r>
            <a:rPr lang="sv-SE" dirty="0" smtClean="0"/>
            <a:t>Research</a:t>
          </a:r>
          <a:endParaRPr lang="en-US" dirty="0"/>
        </a:p>
      </dgm:t>
    </dgm:pt>
    <dgm:pt modelId="{D9F63EA8-5F9E-4B26-A715-A1784B067357}" type="parTrans" cxnId="{C006AA2A-0554-4C69-BF75-5F0A9F0FAE56}">
      <dgm:prSet/>
      <dgm:spPr/>
      <dgm:t>
        <a:bodyPr/>
        <a:lstStyle/>
        <a:p>
          <a:endParaRPr lang="en-US"/>
        </a:p>
      </dgm:t>
    </dgm:pt>
    <dgm:pt modelId="{6CC9B726-E1A2-4A56-8B1A-2D74E9D7C219}" type="sibTrans" cxnId="{C006AA2A-0554-4C69-BF75-5F0A9F0FAE56}">
      <dgm:prSet/>
      <dgm:spPr/>
      <dgm:t>
        <a:bodyPr/>
        <a:lstStyle/>
        <a:p>
          <a:endParaRPr lang="en-US"/>
        </a:p>
      </dgm:t>
    </dgm:pt>
    <dgm:pt modelId="{ADF1C908-489D-49CD-B2B3-C3F6F8042E18}">
      <dgm:prSet phldrT="[Text]"/>
      <dgm:spPr/>
      <dgm:t>
        <a:bodyPr/>
        <a:lstStyle/>
        <a:p>
          <a:r>
            <a:rPr lang="sv-SE" dirty="0" err="1" smtClean="0"/>
            <a:t>Publication</a:t>
          </a:r>
          <a:r>
            <a:rPr lang="sv-SE" dirty="0" smtClean="0"/>
            <a:t> A</a:t>
          </a:r>
          <a:endParaRPr lang="en-US" dirty="0"/>
        </a:p>
      </dgm:t>
    </dgm:pt>
    <dgm:pt modelId="{F4D2BE95-9303-4A4F-99C1-8D17BA4564A8}" type="parTrans" cxnId="{857755C1-4EB8-4538-AC34-B23AB37C027A}">
      <dgm:prSet/>
      <dgm:spPr/>
      <dgm:t>
        <a:bodyPr/>
        <a:lstStyle/>
        <a:p>
          <a:endParaRPr lang="en-US"/>
        </a:p>
      </dgm:t>
    </dgm:pt>
    <dgm:pt modelId="{A352C067-70C7-4CDE-BACE-570AD73D9406}" type="sibTrans" cxnId="{857755C1-4EB8-4538-AC34-B23AB37C027A}">
      <dgm:prSet/>
      <dgm:spPr/>
      <dgm:t>
        <a:bodyPr/>
        <a:lstStyle/>
        <a:p>
          <a:endParaRPr lang="en-US"/>
        </a:p>
      </dgm:t>
    </dgm:pt>
    <dgm:pt modelId="{2359D496-6D61-484E-A03A-5329D8AE40C3}">
      <dgm:prSet phldrT="[Text]"/>
      <dgm:spPr/>
      <dgm:t>
        <a:bodyPr/>
        <a:lstStyle/>
        <a:p>
          <a:r>
            <a:rPr lang="sv-SE" dirty="0" err="1" smtClean="0"/>
            <a:t>Reader</a:t>
          </a:r>
          <a:endParaRPr lang="en-US" dirty="0"/>
        </a:p>
      </dgm:t>
    </dgm:pt>
    <dgm:pt modelId="{C47A00C8-D782-4C38-933A-54B40E00F758}" type="parTrans" cxnId="{045DBF19-7D5F-4281-8BDF-91C9B10795A9}">
      <dgm:prSet/>
      <dgm:spPr/>
      <dgm:t>
        <a:bodyPr/>
        <a:lstStyle/>
        <a:p>
          <a:endParaRPr lang="en-US"/>
        </a:p>
      </dgm:t>
    </dgm:pt>
    <dgm:pt modelId="{5E87F31E-9289-45B6-8802-FFCF9CC0319A}" type="sibTrans" cxnId="{045DBF19-7D5F-4281-8BDF-91C9B10795A9}">
      <dgm:prSet/>
      <dgm:spPr/>
      <dgm:t>
        <a:bodyPr/>
        <a:lstStyle/>
        <a:p>
          <a:endParaRPr lang="en-US"/>
        </a:p>
      </dgm:t>
    </dgm:pt>
    <dgm:pt modelId="{D692C455-254D-46FD-9BCB-6428B68F4730}">
      <dgm:prSet phldrT="[Text]"/>
      <dgm:spPr/>
      <dgm:t>
        <a:bodyPr/>
        <a:lstStyle/>
        <a:p>
          <a:r>
            <a:rPr lang="sv-SE" dirty="0" smtClean="0"/>
            <a:t>Writer</a:t>
          </a:r>
          <a:endParaRPr lang="en-US" dirty="0"/>
        </a:p>
      </dgm:t>
    </dgm:pt>
    <dgm:pt modelId="{486F391C-3974-4140-A82A-65E0AAD6CF2A}" type="parTrans" cxnId="{F36E8D1B-2305-4C5C-910C-5AC8C8DA22A9}">
      <dgm:prSet/>
      <dgm:spPr/>
      <dgm:t>
        <a:bodyPr/>
        <a:lstStyle/>
        <a:p>
          <a:endParaRPr lang="en-US"/>
        </a:p>
      </dgm:t>
    </dgm:pt>
    <dgm:pt modelId="{3B5E416C-157C-4FB1-99E8-84579B765524}" type="sibTrans" cxnId="{F36E8D1B-2305-4C5C-910C-5AC8C8DA22A9}">
      <dgm:prSet/>
      <dgm:spPr/>
      <dgm:t>
        <a:bodyPr/>
        <a:lstStyle/>
        <a:p>
          <a:endParaRPr lang="en-US"/>
        </a:p>
      </dgm:t>
    </dgm:pt>
    <dgm:pt modelId="{DCF759D8-FE3E-4375-B709-0BC76F3210AD}">
      <dgm:prSet phldrT="[Text]"/>
      <dgm:spPr/>
      <dgm:t>
        <a:bodyPr/>
        <a:lstStyle/>
        <a:p>
          <a:r>
            <a:rPr lang="sv-SE" dirty="0" err="1" smtClean="0"/>
            <a:t>Publication</a:t>
          </a:r>
          <a:r>
            <a:rPr lang="sv-SE" dirty="0" smtClean="0"/>
            <a:t> B </a:t>
          </a:r>
          <a:r>
            <a:rPr lang="sv-SE" dirty="0" err="1" smtClean="0"/>
            <a:t>with</a:t>
          </a:r>
          <a:r>
            <a:rPr lang="sv-SE" dirty="0" smtClean="0"/>
            <a:t> </a:t>
          </a:r>
          <a:r>
            <a:rPr lang="sv-SE" dirty="0" err="1" smtClean="0"/>
            <a:t>Reference</a:t>
          </a:r>
          <a:r>
            <a:rPr lang="sv-SE" dirty="0" smtClean="0"/>
            <a:t> </a:t>
          </a:r>
          <a:r>
            <a:rPr lang="sv-SE" dirty="0" err="1" smtClean="0"/>
            <a:t>to</a:t>
          </a:r>
          <a:r>
            <a:rPr lang="sv-SE" dirty="0" smtClean="0"/>
            <a:t> the </a:t>
          </a:r>
          <a:r>
            <a:rPr lang="sv-SE" dirty="0" err="1" smtClean="0"/>
            <a:t>publication</a:t>
          </a:r>
          <a:r>
            <a:rPr lang="sv-SE" dirty="0" smtClean="0"/>
            <a:t> A</a:t>
          </a:r>
        </a:p>
      </dgm:t>
    </dgm:pt>
    <dgm:pt modelId="{59D26747-350B-4995-82D9-24487CE29009}" type="parTrans" cxnId="{E1146361-8011-40F6-AA92-C12E8B68C223}">
      <dgm:prSet/>
      <dgm:spPr/>
      <dgm:t>
        <a:bodyPr/>
        <a:lstStyle/>
        <a:p>
          <a:endParaRPr lang="en-US"/>
        </a:p>
      </dgm:t>
    </dgm:pt>
    <dgm:pt modelId="{C1CCF98C-3878-429F-8F8B-B428CC59BF98}" type="sibTrans" cxnId="{E1146361-8011-40F6-AA92-C12E8B68C223}">
      <dgm:prSet/>
      <dgm:spPr/>
      <dgm:t>
        <a:bodyPr/>
        <a:lstStyle/>
        <a:p>
          <a:endParaRPr lang="en-US"/>
        </a:p>
      </dgm:t>
    </dgm:pt>
    <dgm:pt modelId="{8EE335A9-B511-412A-A4B0-951141EB053B}" type="pres">
      <dgm:prSet presAssocID="{73434D62-3423-47B9-9D1B-7097A974AD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203AA8-F966-44B7-9060-A9E5039B3F38}" type="pres">
      <dgm:prSet presAssocID="{47EDB5D8-13C0-4900-97CC-7BF3081B23D7}" presName="node" presStyleLbl="node1" presStyleIdx="0" presStyleCnt="5" custLinFactNeighborY="-35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533B7-C766-4951-9557-510CFBC3821B}" type="pres">
      <dgm:prSet presAssocID="{6CC9B726-E1A2-4A56-8B1A-2D74E9D7C21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39E2F6F8-0825-4505-86DC-B19D0FA8A616}" type="pres">
      <dgm:prSet presAssocID="{6CC9B726-E1A2-4A56-8B1A-2D74E9D7C219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96962B23-D056-4917-808E-31CB33ABBF57}" type="pres">
      <dgm:prSet presAssocID="{ADF1C908-489D-49CD-B2B3-C3F6F8042E18}" presName="node" presStyleLbl="node1" presStyleIdx="1" presStyleCnt="5" custLinFactNeighborX="17917" custLinFactNeighborY="-28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C096D-56E9-4EE2-91F0-4A48D9CB5248}" type="pres">
      <dgm:prSet presAssocID="{A352C067-70C7-4CDE-BACE-570AD73D940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2DB9C29-7761-4C88-B76C-1CEB8F473068}" type="pres">
      <dgm:prSet presAssocID="{A352C067-70C7-4CDE-BACE-570AD73D9406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1948CF39-7179-4D94-8D26-A4283522CF51}" type="pres">
      <dgm:prSet presAssocID="{2359D496-6D61-484E-A03A-5329D8AE40C3}" presName="node" presStyleLbl="node1" presStyleIdx="2" presStyleCnt="5" custLinFactX="-100000" custLinFactY="15006" custLinFactNeighborX="-14404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8EE50-D449-486C-BC25-C673E597BDA2}" type="pres">
      <dgm:prSet presAssocID="{5E87F31E-9289-45B6-8802-FFCF9CC0319A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F5BAB4A-DD37-4126-81E8-AB8B7B37EB04}" type="pres">
      <dgm:prSet presAssocID="{5E87F31E-9289-45B6-8802-FFCF9CC0319A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325E1419-BB5B-481F-8D9D-9421729D455E}" type="pres">
      <dgm:prSet presAssocID="{D692C455-254D-46FD-9BCB-6428B68F4730}" presName="node" presStyleLbl="node1" presStyleIdx="3" presStyleCnt="5" custLinFactX="18002" custLinFactNeighborX="100000" custLinFactNeighborY="-1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4DCC-5BF2-4A8A-9798-DC957985659A}" type="pres">
      <dgm:prSet presAssocID="{3B5E416C-157C-4FB1-99E8-84579B765524}" presName="sibTrans" presStyleLbl="sibTrans1D1" presStyleIdx="3" presStyleCnt="4"/>
      <dgm:spPr/>
      <dgm:t>
        <a:bodyPr/>
        <a:lstStyle/>
        <a:p>
          <a:endParaRPr lang="en-US"/>
        </a:p>
      </dgm:t>
    </dgm:pt>
    <dgm:pt modelId="{278895BC-9BB8-470A-998A-C40FEF6DA71B}" type="pres">
      <dgm:prSet presAssocID="{3B5E416C-157C-4FB1-99E8-84579B765524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C520015C-9126-4C6C-B8BE-047AFE811A32}" type="pres">
      <dgm:prSet presAssocID="{DCF759D8-FE3E-4375-B709-0BC76F3210AD}" presName="node" presStyleLbl="node1" presStyleIdx="4" presStyleCnt="5" custLinFactX="25115" custLinFactNeighborX="100000" custLinFactNeighborY="27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01ADB-B165-45BE-8A32-B2E33565D7ED}" type="presOf" srcId="{73434D62-3423-47B9-9D1B-7097A974ADAB}" destId="{8EE335A9-B511-412A-A4B0-951141EB053B}" srcOrd="0" destOrd="0" presId="urn:microsoft.com/office/officeart/2005/8/layout/bProcess3"/>
    <dgm:cxn modelId="{DA6A8DB8-FA90-40CD-9E35-F53D04E1745B}" type="presOf" srcId="{6CC9B726-E1A2-4A56-8B1A-2D74E9D7C219}" destId="{39E2F6F8-0825-4505-86DC-B19D0FA8A616}" srcOrd="1" destOrd="0" presId="urn:microsoft.com/office/officeart/2005/8/layout/bProcess3"/>
    <dgm:cxn modelId="{F36E8D1B-2305-4C5C-910C-5AC8C8DA22A9}" srcId="{73434D62-3423-47B9-9D1B-7097A974ADAB}" destId="{D692C455-254D-46FD-9BCB-6428B68F4730}" srcOrd="3" destOrd="0" parTransId="{486F391C-3974-4140-A82A-65E0AAD6CF2A}" sibTransId="{3B5E416C-157C-4FB1-99E8-84579B765524}"/>
    <dgm:cxn modelId="{BABAE88C-932B-4367-A2AC-F7FE8A58044C}" type="presOf" srcId="{6CC9B726-E1A2-4A56-8B1A-2D74E9D7C219}" destId="{6B7533B7-C766-4951-9557-510CFBC3821B}" srcOrd="0" destOrd="0" presId="urn:microsoft.com/office/officeart/2005/8/layout/bProcess3"/>
    <dgm:cxn modelId="{8EB7E9EA-9A32-4D71-B1FA-59AC8AA12C56}" type="presOf" srcId="{DCF759D8-FE3E-4375-B709-0BC76F3210AD}" destId="{C520015C-9126-4C6C-B8BE-047AFE811A32}" srcOrd="0" destOrd="0" presId="urn:microsoft.com/office/officeart/2005/8/layout/bProcess3"/>
    <dgm:cxn modelId="{9482A361-CE19-45AA-90BC-7EDF58578FE4}" type="presOf" srcId="{A352C067-70C7-4CDE-BACE-570AD73D9406}" destId="{E2DB9C29-7761-4C88-B76C-1CEB8F473068}" srcOrd="1" destOrd="0" presId="urn:microsoft.com/office/officeart/2005/8/layout/bProcess3"/>
    <dgm:cxn modelId="{F50BAAA4-F300-4425-B05C-A3CB471C6D06}" type="presOf" srcId="{5E87F31E-9289-45B6-8802-FFCF9CC0319A}" destId="{2658EE50-D449-486C-BC25-C673E597BDA2}" srcOrd="0" destOrd="0" presId="urn:microsoft.com/office/officeart/2005/8/layout/bProcess3"/>
    <dgm:cxn modelId="{045DBF19-7D5F-4281-8BDF-91C9B10795A9}" srcId="{73434D62-3423-47B9-9D1B-7097A974ADAB}" destId="{2359D496-6D61-484E-A03A-5329D8AE40C3}" srcOrd="2" destOrd="0" parTransId="{C47A00C8-D782-4C38-933A-54B40E00F758}" sibTransId="{5E87F31E-9289-45B6-8802-FFCF9CC0319A}"/>
    <dgm:cxn modelId="{40293509-05C4-4BFD-A70C-32D4AB88EB8F}" type="presOf" srcId="{3B5E416C-157C-4FB1-99E8-84579B765524}" destId="{278895BC-9BB8-470A-998A-C40FEF6DA71B}" srcOrd="1" destOrd="0" presId="urn:microsoft.com/office/officeart/2005/8/layout/bProcess3"/>
    <dgm:cxn modelId="{E1146361-8011-40F6-AA92-C12E8B68C223}" srcId="{73434D62-3423-47B9-9D1B-7097A974ADAB}" destId="{DCF759D8-FE3E-4375-B709-0BC76F3210AD}" srcOrd="4" destOrd="0" parTransId="{59D26747-350B-4995-82D9-24487CE29009}" sibTransId="{C1CCF98C-3878-429F-8F8B-B428CC59BF98}"/>
    <dgm:cxn modelId="{BB7F2741-D9E7-443E-9BF6-4AA26463ADBF}" type="presOf" srcId="{D692C455-254D-46FD-9BCB-6428B68F4730}" destId="{325E1419-BB5B-481F-8D9D-9421729D455E}" srcOrd="0" destOrd="0" presId="urn:microsoft.com/office/officeart/2005/8/layout/bProcess3"/>
    <dgm:cxn modelId="{0519E8B3-1064-4050-9F80-35ABB81B4557}" type="presOf" srcId="{47EDB5D8-13C0-4900-97CC-7BF3081B23D7}" destId="{8E203AA8-F966-44B7-9060-A9E5039B3F38}" srcOrd="0" destOrd="0" presId="urn:microsoft.com/office/officeart/2005/8/layout/bProcess3"/>
    <dgm:cxn modelId="{857755C1-4EB8-4538-AC34-B23AB37C027A}" srcId="{73434D62-3423-47B9-9D1B-7097A974ADAB}" destId="{ADF1C908-489D-49CD-B2B3-C3F6F8042E18}" srcOrd="1" destOrd="0" parTransId="{F4D2BE95-9303-4A4F-99C1-8D17BA4564A8}" sibTransId="{A352C067-70C7-4CDE-BACE-570AD73D9406}"/>
    <dgm:cxn modelId="{CB150ADF-BCA5-4B9B-8ED0-AEEED2067AC3}" type="presOf" srcId="{5E87F31E-9289-45B6-8802-FFCF9CC0319A}" destId="{9F5BAB4A-DD37-4126-81E8-AB8B7B37EB04}" srcOrd="1" destOrd="0" presId="urn:microsoft.com/office/officeart/2005/8/layout/bProcess3"/>
    <dgm:cxn modelId="{3331E846-11D1-4AAC-8A0B-952C13D61B16}" type="presOf" srcId="{2359D496-6D61-484E-A03A-5329D8AE40C3}" destId="{1948CF39-7179-4D94-8D26-A4283522CF51}" srcOrd="0" destOrd="0" presId="urn:microsoft.com/office/officeart/2005/8/layout/bProcess3"/>
    <dgm:cxn modelId="{C006AA2A-0554-4C69-BF75-5F0A9F0FAE56}" srcId="{73434D62-3423-47B9-9D1B-7097A974ADAB}" destId="{47EDB5D8-13C0-4900-97CC-7BF3081B23D7}" srcOrd="0" destOrd="0" parTransId="{D9F63EA8-5F9E-4B26-A715-A1784B067357}" sibTransId="{6CC9B726-E1A2-4A56-8B1A-2D74E9D7C219}"/>
    <dgm:cxn modelId="{14268B9A-CEF6-4039-A4E3-E62BAC215B9B}" type="presOf" srcId="{ADF1C908-489D-49CD-B2B3-C3F6F8042E18}" destId="{96962B23-D056-4917-808E-31CB33ABBF57}" srcOrd="0" destOrd="0" presId="urn:microsoft.com/office/officeart/2005/8/layout/bProcess3"/>
    <dgm:cxn modelId="{8273670B-2544-49AD-BF4D-549FFE0C55AB}" type="presOf" srcId="{3B5E416C-157C-4FB1-99E8-84579B765524}" destId="{B73D4DCC-5BF2-4A8A-9798-DC957985659A}" srcOrd="0" destOrd="0" presId="urn:microsoft.com/office/officeart/2005/8/layout/bProcess3"/>
    <dgm:cxn modelId="{34AB84D2-506F-4B82-944D-41DDBB2AFB80}" type="presOf" srcId="{A352C067-70C7-4CDE-BACE-570AD73D9406}" destId="{8B8C096D-56E9-4EE2-91F0-4A48D9CB5248}" srcOrd="0" destOrd="0" presId="urn:microsoft.com/office/officeart/2005/8/layout/bProcess3"/>
    <dgm:cxn modelId="{75A6E62C-AA80-47A3-A794-AB27BF35588D}" type="presParOf" srcId="{8EE335A9-B511-412A-A4B0-951141EB053B}" destId="{8E203AA8-F966-44B7-9060-A9E5039B3F38}" srcOrd="0" destOrd="0" presId="urn:microsoft.com/office/officeart/2005/8/layout/bProcess3"/>
    <dgm:cxn modelId="{E72DBCEC-F06C-4736-8958-EFCE220ECAD8}" type="presParOf" srcId="{8EE335A9-B511-412A-A4B0-951141EB053B}" destId="{6B7533B7-C766-4951-9557-510CFBC3821B}" srcOrd="1" destOrd="0" presId="urn:microsoft.com/office/officeart/2005/8/layout/bProcess3"/>
    <dgm:cxn modelId="{35161FBF-A93B-4DAD-B557-2D51407F193D}" type="presParOf" srcId="{6B7533B7-C766-4951-9557-510CFBC3821B}" destId="{39E2F6F8-0825-4505-86DC-B19D0FA8A616}" srcOrd="0" destOrd="0" presId="urn:microsoft.com/office/officeart/2005/8/layout/bProcess3"/>
    <dgm:cxn modelId="{59CC539B-66A3-42D5-8899-8EFC91EF08EF}" type="presParOf" srcId="{8EE335A9-B511-412A-A4B0-951141EB053B}" destId="{96962B23-D056-4917-808E-31CB33ABBF57}" srcOrd="2" destOrd="0" presId="urn:microsoft.com/office/officeart/2005/8/layout/bProcess3"/>
    <dgm:cxn modelId="{1E266DFA-8379-4F74-B4A0-F89F42605A40}" type="presParOf" srcId="{8EE335A9-B511-412A-A4B0-951141EB053B}" destId="{8B8C096D-56E9-4EE2-91F0-4A48D9CB5248}" srcOrd="3" destOrd="0" presId="urn:microsoft.com/office/officeart/2005/8/layout/bProcess3"/>
    <dgm:cxn modelId="{0F7A7B43-B718-4D44-A075-419D7F52CFC8}" type="presParOf" srcId="{8B8C096D-56E9-4EE2-91F0-4A48D9CB5248}" destId="{E2DB9C29-7761-4C88-B76C-1CEB8F473068}" srcOrd="0" destOrd="0" presId="urn:microsoft.com/office/officeart/2005/8/layout/bProcess3"/>
    <dgm:cxn modelId="{FBAD13B0-CDCF-49C2-AC6D-C3DC7F088BE4}" type="presParOf" srcId="{8EE335A9-B511-412A-A4B0-951141EB053B}" destId="{1948CF39-7179-4D94-8D26-A4283522CF51}" srcOrd="4" destOrd="0" presId="urn:microsoft.com/office/officeart/2005/8/layout/bProcess3"/>
    <dgm:cxn modelId="{74C8645A-A7CF-4766-890B-DF6E1363FB84}" type="presParOf" srcId="{8EE335A9-B511-412A-A4B0-951141EB053B}" destId="{2658EE50-D449-486C-BC25-C673E597BDA2}" srcOrd="5" destOrd="0" presId="urn:microsoft.com/office/officeart/2005/8/layout/bProcess3"/>
    <dgm:cxn modelId="{F3C12994-D7CE-460D-A252-CD01A4117E23}" type="presParOf" srcId="{2658EE50-D449-486C-BC25-C673E597BDA2}" destId="{9F5BAB4A-DD37-4126-81E8-AB8B7B37EB04}" srcOrd="0" destOrd="0" presId="urn:microsoft.com/office/officeart/2005/8/layout/bProcess3"/>
    <dgm:cxn modelId="{BDABCC35-DB67-4A9E-A767-E801522B5DF6}" type="presParOf" srcId="{8EE335A9-B511-412A-A4B0-951141EB053B}" destId="{325E1419-BB5B-481F-8D9D-9421729D455E}" srcOrd="6" destOrd="0" presId="urn:microsoft.com/office/officeart/2005/8/layout/bProcess3"/>
    <dgm:cxn modelId="{759840E7-63DB-429E-9BBC-E410620AC95B}" type="presParOf" srcId="{8EE335A9-B511-412A-A4B0-951141EB053B}" destId="{B73D4DCC-5BF2-4A8A-9798-DC957985659A}" srcOrd="7" destOrd="0" presId="urn:microsoft.com/office/officeart/2005/8/layout/bProcess3"/>
    <dgm:cxn modelId="{C7C18C3A-3675-4D33-A304-C25A14C37F15}" type="presParOf" srcId="{B73D4DCC-5BF2-4A8A-9798-DC957985659A}" destId="{278895BC-9BB8-470A-998A-C40FEF6DA71B}" srcOrd="0" destOrd="0" presId="urn:microsoft.com/office/officeart/2005/8/layout/bProcess3"/>
    <dgm:cxn modelId="{D8C11E1D-4897-4428-A133-4C329948567C}" type="presParOf" srcId="{8EE335A9-B511-412A-A4B0-951141EB053B}" destId="{C520015C-9126-4C6C-B8BE-047AFE811A3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223D-1A34-4AF7-B3F6-F7719CAD3036}" type="datetimeFigureOut">
              <a:rPr lang="sv-SE" smtClean="0"/>
              <a:t>2017-11-16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F47D-4616-4F07-8D3F-9C8A091D7D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52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Staplarna avser </a:t>
            </a:r>
            <a:r>
              <a:rPr lang="sv-SE" dirty="0" err="1" smtClean="0"/>
              <a:t>stabilitestintervall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A68FE-7D09-45A5-9ECD-6FFD8757B7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0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A68FE-7D09-45A5-9ECD-6FFD8757B7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95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61249-1E17-4CF2-BE20-D08ADB2C8416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930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61249-1E17-4CF2-BE20-D08ADB2C8416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84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61249-1E17-4CF2-BE20-D08ADB2C8416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61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69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16/11/2017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n2hApKmApI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hristianlauersen.net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mathematical logic to library and information science 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Dr. Göran Hamrin </a:t>
            </a:r>
            <a:r>
              <a:rPr lang="sv-SE" dirty="0" err="1" smtClean="0"/>
              <a:t>Logician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r>
              <a:rPr lang="sv-SE" dirty="0" smtClean="0"/>
              <a:t> </a:t>
            </a:r>
            <a:r>
              <a:rPr lang="sv-SE" dirty="0" err="1" smtClean="0"/>
              <a:t>Librarian</a:t>
            </a:r>
            <a:endParaRPr lang="sv-SE" dirty="0" smtClean="0"/>
          </a:p>
          <a:p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 Director </a:t>
            </a:r>
            <a:r>
              <a:rPr lang="sv-SE" dirty="0" err="1" smtClean="0"/>
              <a:t>of</a:t>
            </a:r>
            <a:r>
              <a:rPr lang="sv-SE" dirty="0" smtClean="0"/>
              <a:t> studies, ECE-</a:t>
            </a:r>
            <a:r>
              <a:rPr lang="sv-SE" dirty="0" err="1" smtClean="0"/>
              <a:t>school</a:t>
            </a:r>
            <a:endParaRPr lang="sv-SE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/>
              <a:t> </a:t>
            </a:r>
            <a:r>
              <a:rPr lang="sv-SE" dirty="0" smtClean="0"/>
              <a:t>research </a:t>
            </a:r>
            <a:r>
              <a:rPr lang="sv-SE" dirty="0" err="1" smtClean="0"/>
              <a:t>impact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Basically</a:t>
            </a:r>
            <a:r>
              <a:rPr lang="sv-SE" dirty="0" smtClean="0"/>
              <a:t>, it is a </a:t>
            </a:r>
            <a:r>
              <a:rPr lang="sv-SE" dirty="0" err="1" smtClean="0"/>
              <a:t>question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i="1" dirty="0" smtClean="0"/>
              <a:t>read</a:t>
            </a:r>
            <a:r>
              <a:rPr lang="sv-SE" dirty="0" smtClean="0"/>
              <a:t>. </a:t>
            </a:r>
            <a:r>
              <a:rPr lang="sv-SE" dirty="0" err="1" smtClean="0"/>
              <a:t>Hence</a:t>
            </a:r>
            <a:r>
              <a:rPr lang="sv-SE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Get </a:t>
            </a:r>
            <a:r>
              <a:rPr lang="sv-SE" dirty="0" err="1" smtClean="0"/>
              <a:t>published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Get an </a:t>
            </a:r>
            <a:r>
              <a:rPr lang="sv-SE" dirty="0" err="1" smtClean="0"/>
              <a:t>ORCid</a:t>
            </a:r>
            <a:r>
              <a:rPr lang="sv-SE" dirty="0"/>
              <a:t>: https://orcid.org/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Choose</a:t>
            </a:r>
            <a:r>
              <a:rPr lang="sv-SE" dirty="0" smtClean="0"/>
              <a:t> a journal </a:t>
            </a:r>
            <a:r>
              <a:rPr lang="sv-SE" dirty="0" err="1" smtClean="0"/>
              <a:t>with</a:t>
            </a:r>
            <a:r>
              <a:rPr lang="sv-SE" dirty="0" smtClean="0"/>
              <a:t> relevant </a:t>
            </a:r>
            <a:r>
              <a:rPr lang="sv-SE" dirty="0" err="1" smtClean="0"/>
              <a:t>audience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Aim</a:t>
            </a:r>
            <a:r>
              <a:rPr lang="sv-SE" dirty="0" smtClean="0"/>
              <a:t> at a </a:t>
            </a:r>
            <a:r>
              <a:rPr lang="sv-SE" dirty="0" err="1" smtClean="0"/>
              <a:t>high-profile</a:t>
            </a:r>
            <a:r>
              <a:rPr lang="sv-SE" dirty="0" smtClean="0"/>
              <a:t> </a:t>
            </a:r>
            <a:r>
              <a:rPr lang="sv-SE" dirty="0" err="1" smtClean="0"/>
              <a:t>sources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Discuss</a:t>
            </a:r>
            <a:r>
              <a:rPr lang="sv-SE" dirty="0" smtClean="0"/>
              <a:t> choice </a:t>
            </a:r>
            <a:r>
              <a:rPr lang="sv-SE" dirty="0" err="1" smtClean="0"/>
              <a:t>with</a:t>
            </a:r>
            <a:r>
              <a:rPr lang="sv-SE" dirty="0" smtClean="0"/>
              <a:t> senior </a:t>
            </a:r>
            <a:r>
              <a:rPr lang="sv-SE" dirty="0" err="1" smtClean="0"/>
              <a:t>colleagues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Be </a:t>
            </a:r>
            <a:r>
              <a:rPr lang="sv-SE" dirty="0" err="1" smtClean="0"/>
              <a:t>aware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Journal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Factor-fallacy</a:t>
            </a:r>
            <a:r>
              <a:rPr lang="sv-S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Look for </a:t>
            </a:r>
            <a:r>
              <a:rPr lang="sv-SE" dirty="0" err="1" smtClean="0"/>
              <a:t>strategic</a:t>
            </a:r>
            <a:r>
              <a:rPr lang="sv-SE" dirty="0" smtClean="0"/>
              <a:t> partnership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well-known</a:t>
            </a:r>
            <a:r>
              <a:rPr lang="sv-SE" dirty="0" smtClean="0"/>
              <a:t> </a:t>
            </a:r>
            <a:r>
              <a:rPr lang="sv-SE" dirty="0" err="1" smtClean="0"/>
              <a:t>universities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err="1" smtClean="0"/>
              <a:t>Bibliometric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 as </a:t>
            </a:r>
            <a:r>
              <a:rPr lang="sv-SE" dirty="0" err="1" smtClean="0"/>
              <a:t>guidance</a:t>
            </a:r>
            <a:r>
              <a:rPr lang="sv-SE" dirty="0" smtClean="0"/>
              <a:t> in the publishing landscape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Parallell </a:t>
            </a:r>
            <a:r>
              <a:rPr lang="sv-SE" dirty="0" err="1" smtClean="0"/>
              <a:t>publish</a:t>
            </a:r>
            <a:r>
              <a:rPr lang="sv-SE" dirty="0" smtClean="0"/>
              <a:t> </a:t>
            </a:r>
            <a:r>
              <a:rPr lang="sv-SE" dirty="0" err="1" smtClean="0"/>
              <a:t>Open</a:t>
            </a:r>
            <a:r>
              <a:rPr lang="sv-SE" dirty="0" smtClean="0"/>
              <a:t> Access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r>
              <a:rPr lang="sv-SE" dirty="0" smtClean="0"/>
              <a:t> 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Last </a:t>
            </a:r>
            <a:r>
              <a:rPr lang="sv-SE" dirty="0" err="1" smtClean="0"/>
              <a:t>but</a:t>
            </a:r>
            <a:r>
              <a:rPr lang="sv-SE" dirty="0" smtClean="0"/>
              <a:t> not the </a:t>
            </a:r>
            <a:r>
              <a:rPr lang="sv-SE" dirty="0" err="1" smtClean="0"/>
              <a:t>least</a:t>
            </a:r>
            <a:r>
              <a:rPr lang="sv-SE" dirty="0" smtClean="0"/>
              <a:t>: ”</a:t>
            </a:r>
            <a:r>
              <a:rPr lang="sv-SE" dirty="0" err="1" smtClean="0"/>
              <a:t>high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research </a:t>
            </a:r>
            <a:r>
              <a:rPr lang="sv-SE" dirty="0" err="1" smtClean="0"/>
              <a:t>leads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high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(and </a:t>
            </a:r>
            <a:r>
              <a:rPr lang="sv-SE" dirty="0" err="1" smtClean="0"/>
              <a:t>quantity</a:t>
            </a:r>
            <a:r>
              <a:rPr lang="sv-SE" dirty="0" smtClean="0"/>
              <a:t>) publishing”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25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bibliometrics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 err="1" smtClean="0"/>
              <a:t>Bibliometrics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defined</a:t>
            </a:r>
            <a:r>
              <a:rPr lang="sv-SE" dirty="0" smtClean="0"/>
              <a:t> as the </a:t>
            </a:r>
            <a:r>
              <a:rPr lang="sv-SE" dirty="0" err="1" smtClean="0"/>
              <a:t>quantitative</a:t>
            </a:r>
            <a:r>
              <a:rPr lang="sv-SE" dirty="0" smtClean="0"/>
              <a:t> </a:t>
            </a:r>
            <a:r>
              <a:rPr lang="sv-SE" dirty="0" err="1" smtClean="0"/>
              <a:t>study</a:t>
            </a:r>
            <a:r>
              <a:rPr lang="sv-SE" dirty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/>
              <a:t> </a:t>
            </a:r>
            <a:r>
              <a:rPr lang="sv-SE" dirty="0" err="1" smtClean="0"/>
              <a:t>collections</a:t>
            </a:r>
            <a:r>
              <a:rPr lang="sv-SE" dirty="0" smtClean="0"/>
              <a:t> </a:t>
            </a:r>
          </a:p>
          <a:p>
            <a:endParaRPr lang="sv-SE" dirty="0" smtClean="0"/>
          </a:p>
          <a:p>
            <a:r>
              <a:rPr lang="sv-SE" dirty="0" err="1" smtClean="0"/>
              <a:t>Statistics</a:t>
            </a:r>
            <a:r>
              <a:rPr lang="sv-SE" dirty="0" smtClean="0"/>
              <a:t> 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Publications</a:t>
            </a:r>
            <a:r>
              <a:rPr lang="sv-SE" dirty="0" smtClean="0"/>
              <a:t>, like journal </a:t>
            </a:r>
            <a:r>
              <a:rPr lang="sv-SE" dirty="0" err="1" smtClean="0"/>
              <a:t>articles</a:t>
            </a:r>
            <a:r>
              <a:rPr lang="sv-SE" dirty="0" smtClean="0"/>
              <a:t> (research output)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Citations (research </a:t>
            </a:r>
            <a:r>
              <a:rPr lang="sv-SE" dirty="0" err="1" smtClean="0"/>
              <a:t>impact</a:t>
            </a:r>
            <a:r>
              <a:rPr lang="sv-SE" dirty="0"/>
              <a:t>)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Co-publishing (research </a:t>
            </a:r>
            <a:r>
              <a:rPr lang="sv-SE" dirty="0" err="1" smtClean="0"/>
              <a:t>collaboration</a:t>
            </a:r>
            <a:r>
              <a:rPr lang="sv-SE" dirty="0" smtClean="0"/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99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 smtClean="0"/>
              <a:t> output</a:t>
            </a:r>
            <a:endParaRPr lang="sv-SE" dirty="0"/>
          </a:p>
        </p:txBody>
      </p:sp>
      <p:graphicFrame>
        <p:nvGraphicFramePr>
          <p:cNvPr id="6" name="publication_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69175"/>
              </p:ext>
            </p:extLst>
          </p:nvPr>
        </p:nvGraphicFramePr>
        <p:xfrm>
          <a:off x="1127760" y="1913534"/>
          <a:ext cx="6560156" cy="363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2"/>
          <p:cNvSpPr txBox="1"/>
          <p:nvPr/>
        </p:nvSpPr>
        <p:spPr>
          <a:xfrm rot="20177667">
            <a:off x="5777091" y="5391208"/>
            <a:ext cx="2553250" cy="512032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500" dirty="0" err="1">
                <a:solidFill>
                  <a:srgbClr val="FF0000"/>
                </a:solidFill>
              </a:rPr>
              <a:t>Example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Examples </a:t>
            </a:r>
            <a:r>
              <a:rPr lang="sv-SE" dirty="0" err="1" smtClean="0"/>
              <a:t>of</a:t>
            </a:r>
            <a:r>
              <a:rPr lang="sv-SE" dirty="0" smtClean="0"/>
              <a:t> citation </a:t>
            </a:r>
            <a:r>
              <a:rPr lang="sv-SE" dirty="0" err="1" smtClean="0"/>
              <a:t>impact</a:t>
            </a:r>
            <a:endParaRPr lang="sv-SE" dirty="0"/>
          </a:p>
        </p:txBody>
      </p:sp>
      <p:graphicFrame>
        <p:nvGraphicFramePr>
          <p:cNvPr id="10" name="cf_timeseri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546498"/>
              </p:ext>
            </p:extLst>
          </p:nvPr>
        </p:nvGraphicFramePr>
        <p:xfrm>
          <a:off x="1673004" y="1828801"/>
          <a:ext cx="4522056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5"/>
          <p:cNvSpPr txBox="1"/>
          <p:nvPr/>
        </p:nvSpPr>
        <p:spPr>
          <a:xfrm rot="20177667">
            <a:off x="5099003" y="3885992"/>
            <a:ext cx="2670966" cy="619558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500" dirty="0" err="1">
                <a:solidFill>
                  <a:srgbClr val="FF0000"/>
                </a:solidFill>
              </a:rPr>
              <a:t>Example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512194"/>
            <a:ext cx="6935788" cy="668338"/>
          </a:xfrm>
        </p:spPr>
        <p:txBody>
          <a:bodyPr/>
          <a:lstStyle/>
          <a:p>
            <a:r>
              <a:rPr lang="sv-SE" dirty="0" smtClean="0"/>
              <a:t>Examples </a:t>
            </a:r>
            <a:r>
              <a:rPr lang="sv-SE" dirty="0" err="1" smtClean="0"/>
              <a:t>of</a:t>
            </a:r>
            <a:r>
              <a:rPr lang="sv-SE" dirty="0" smtClean="0"/>
              <a:t> a co-publishing </a:t>
            </a:r>
            <a:r>
              <a:rPr lang="sv-SE" dirty="0" err="1" smtClean="0"/>
              <a:t>network</a:t>
            </a:r>
            <a:endParaRPr lang="sv-SE" dirty="0"/>
          </a:p>
        </p:txBody>
      </p:sp>
      <p:sp>
        <p:nvSpPr>
          <p:cNvPr id="6" name="TextBox 3"/>
          <p:cNvSpPr txBox="1"/>
          <p:nvPr/>
        </p:nvSpPr>
        <p:spPr>
          <a:xfrm rot="20177667">
            <a:off x="5732709" y="5173059"/>
            <a:ext cx="2671154" cy="642181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500" dirty="0" err="1">
                <a:solidFill>
                  <a:srgbClr val="FF0000"/>
                </a:solidFill>
              </a:rPr>
              <a:t>Example</a:t>
            </a:r>
            <a:endParaRPr lang="en-US" sz="3500" dirty="0">
              <a:solidFill>
                <a:srgbClr val="FF0000"/>
              </a:solidFill>
            </a:endParaRPr>
          </a:p>
        </p:txBody>
      </p:sp>
      <p:pic>
        <p:nvPicPr>
          <p:cNvPr id="7" name="Content Placeholder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108" y="1287780"/>
            <a:ext cx="5314580" cy="428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2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496236"/>
              </p:ext>
            </p:extLst>
          </p:nvPr>
        </p:nvGraphicFramePr>
        <p:xfrm>
          <a:off x="1672149" y="2216097"/>
          <a:ext cx="7074286" cy="404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623437" y="3355451"/>
            <a:ext cx="1097280" cy="1431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914" y="418634"/>
            <a:ext cx="3152454" cy="173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4642840" y="2557363"/>
            <a:ext cx="1836356" cy="959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881257" y="2158531"/>
            <a:ext cx="0" cy="26281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762584" y="4898003"/>
            <a:ext cx="1904370" cy="10579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353092" y="2158531"/>
            <a:ext cx="818985" cy="6164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00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Bibliometric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Web </a:t>
            </a:r>
            <a:r>
              <a:rPr lang="sv-SE" dirty="0" err="1" smtClean="0"/>
              <a:t>of</a:t>
            </a:r>
            <a:r>
              <a:rPr lang="sv-SE" dirty="0" smtClean="0"/>
              <a:t> Science – </a:t>
            </a:r>
            <a:r>
              <a:rPr lang="sv-SE" dirty="0" err="1" smtClean="0"/>
              <a:t>industry</a:t>
            </a:r>
            <a:r>
              <a:rPr lang="sv-SE" dirty="0" smtClean="0"/>
              <a:t> standard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Scopus</a:t>
            </a:r>
            <a:r>
              <a:rPr lang="sv-SE" dirty="0" smtClean="0"/>
              <a:t> – </a:t>
            </a:r>
            <a:r>
              <a:rPr lang="sv-SE" dirty="0" err="1" smtClean="0"/>
              <a:t>rising</a:t>
            </a:r>
            <a:r>
              <a:rPr lang="sv-SE" dirty="0" smtClean="0"/>
              <a:t> star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Google </a:t>
            </a:r>
            <a:r>
              <a:rPr lang="sv-SE" dirty="0" err="1" smtClean="0"/>
              <a:t>Scholar</a:t>
            </a:r>
            <a:r>
              <a:rPr lang="sv-SE" dirty="0" smtClean="0"/>
              <a:t> via </a:t>
            </a:r>
            <a:r>
              <a:rPr lang="sv-SE" dirty="0" err="1" smtClean="0"/>
              <a:t>Publish</a:t>
            </a:r>
            <a:r>
              <a:rPr lang="sv-SE" dirty="0" smtClean="0"/>
              <a:t> or </a:t>
            </a:r>
            <a:r>
              <a:rPr lang="sv-SE" dirty="0" err="1" smtClean="0"/>
              <a:t>Perish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(</a:t>
            </a:r>
            <a:r>
              <a:rPr lang="sv-SE" dirty="0" err="1" smtClean="0"/>
              <a:t>Subject-specific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6786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Impact?</a:t>
            </a:r>
            <a:endParaRPr lang="en-US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 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 industry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 research community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609060" y="2608521"/>
            <a:ext cx="3459126" cy="701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4"/>
          </p:cNvCxnSpPr>
          <p:nvPr/>
        </p:nvCxnSpPr>
        <p:spPr>
          <a:xfrm>
            <a:off x="3338623" y="3310270"/>
            <a:ext cx="496186" cy="53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19826" y="3976576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As </a:t>
            </a:r>
            <a:r>
              <a:rPr lang="sv-SE" dirty="0" err="1" smtClean="0"/>
              <a:t>measured</a:t>
            </a:r>
            <a:r>
              <a:rPr lang="sv-SE" dirty="0" smtClean="0"/>
              <a:t> by the </a:t>
            </a:r>
            <a:r>
              <a:rPr lang="sv-SE" dirty="0" err="1" smtClean="0"/>
              <a:t>use</a:t>
            </a:r>
            <a:r>
              <a:rPr lang="sv-SE" dirty="0" smtClean="0"/>
              <a:t> of bibliometrics (citations)</a:t>
            </a:r>
          </a:p>
        </p:txBody>
      </p:sp>
      <p:sp>
        <p:nvSpPr>
          <p:cNvPr id="6" name="Oval 5"/>
          <p:cNvSpPr/>
          <p:nvPr/>
        </p:nvSpPr>
        <p:spPr>
          <a:xfrm>
            <a:off x="2069805" y="3806456"/>
            <a:ext cx="6202325" cy="69466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68185" y="772633"/>
            <a:ext cx="3133061" cy="253763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6381" y="1580707"/>
            <a:ext cx="1630327" cy="16586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81916" y="1488558"/>
            <a:ext cx="2417135" cy="67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09507" y="1825255"/>
            <a:ext cx="2289544" cy="673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457507" y="2161953"/>
            <a:ext cx="1084521" cy="9640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606902" y="2665228"/>
            <a:ext cx="1134140" cy="1141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6"/>
          </p:cNvCxnSpPr>
          <p:nvPr/>
        </p:nvCxnSpPr>
        <p:spPr>
          <a:xfrm flipV="1">
            <a:off x="5068186" y="2239926"/>
            <a:ext cx="1318437" cy="719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research fields affecting bibliometric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22012" y="1874602"/>
            <a:ext cx="6862738" cy="4059457"/>
          </a:xfrm>
          <a:prstGeom prst="rect">
            <a:avLst/>
          </a:prstGeom>
        </p:spPr>
        <p:txBody>
          <a:bodyPr lIns="80165" tIns="40083" rIns="80165" bIns="40083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Publication </a:t>
            </a:r>
            <a:r>
              <a:rPr lang="en-US" sz="1800" dirty="0" smtClean="0"/>
              <a:t>pace (time for publishing and peer review process</a:t>
            </a:r>
            <a:r>
              <a:rPr lang="en-US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Length of </a:t>
            </a:r>
            <a:r>
              <a:rPr lang="en-US" sz="1800" dirty="0" smtClean="0"/>
              <a:t>publications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Number of </a:t>
            </a:r>
            <a:r>
              <a:rPr lang="en-US" sz="1800" dirty="0" smtClean="0"/>
              <a:t>references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Coverage of publications in citation </a:t>
            </a:r>
            <a:r>
              <a:rPr lang="en-US" sz="1800" dirty="0" smtClean="0"/>
              <a:t>database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Document type (e.g. reviews get more citations, proceedings papers are often excluded</a:t>
            </a:r>
            <a:r>
              <a:rPr lang="en-US" sz="1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Size of research field</a:t>
            </a:r>
          </a:p>
        </p:txBody>
      </p:sp>
    </p:spTree>
    <p:extLst>
      <p:ext uri="{BB962C8B-B14F-4D97-AF65-F5344CB8AC3E}">
        <p14:creationId xmlns:p14="http://schemas.microsoft.com/office/powerpoint/2010/main" val="23302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Field normalized citation rate</a:t>
            </a:r>
            <a:endParaRPr lang="en-US" i="1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938563" y="1599918"/>
                <a:ext cx="6862738" cy="4059457"/>
              </a:xfrm>
              <a:prstGeom prst="rect">
                <a:avLst/>
              </a:prstGeom>
            </p:spPr>
            <p:txBody>
              <a:bodyPr lIns="80165" tIns="40083" rIns="80165" bIns="40083">
                <a:normAutofit fontScale="85000" lnSpcReduction="10000"/>
              </a:bodyPr>
              <a:lstStyle/>
              <a:p>
                <a:r>
                  <a:rPr lang="en-US" noProof="0" dirty="0" smtClean="0"/>
                  <a:t>For a </a:t>
                </a:r>
                <a:r>
                  <a:rPr lang="en-US" i="1" noProof="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publication</a:t>
                </a:r>
                <a:r>
                  <a:rPr lang="en-US" i="1" noProof="0" dirty="0" smtClean="0"/>
                  <a:t>:</a:t>
                </a:r>
              </a:p>
              <a:p>
                <a:endParaRPr lang="en-US" i="1" noProof="0" dirty="0"/>
              </a:p>
              <a:p>
                <a:r>
                  <a:rPr lang="en-US" i="1" noProof="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𝑁𝑢𝑚𝑏𝑒𝑟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𝑜𝑓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𝑐𝑖𝑡𝑎𝑡𝑖𝑜𝑛𝑠</m:t>
                        </m:r>
                        <m:r>
                          <m:rPr>
                            <m:nor/>
                          </m:rPr>
                          <a:rPr lang="en-US" sz="3200" i="1"/>
                          <m:t> 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𝑎𝑣𝑒𝑟𝑎𝑔𝑒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𝑛𝑢𝑚𝑏𝑒𝑟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𝑜𝑓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𝑐𝑖𝑡𝑎𝑡𝑖𝑜𝑛𝑠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𝑓𝑜𝑟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𝑠𝑖𝑚𝑖𝑙𝑎𝑟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𝑝𝑢𝑏𝑙𝑖𝑐𝑎𝑡𝑖𝑜𝑛𝑠</m:t>
                        </m:r>
                      </m:den>
                    </m:f>
                  </m:oMath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97434" y="1763613"/>
                <a:ext cx="8024400" cy="4474800"/>
              </a:xfrm>
              <a:blipFill rotWithShape="1">
                <a:blip r:embed="rId3"/>
                <a:stretch>
                  <a:fillRect l="-2052" t="-681" r="-1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0644" y="4931460"/>
            <a:ext cx="3017600" cy="91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0165" tIns="40083" rIns="80165" bIns="40083" rtlCol="0">
            <a:spAutoFit/>
          </a:bodyPr>
          <a:lstStyle/>
          <a:p>
            <a:r>
              <a:rPr lang="sv-SE" dirty="0" smtClean="0"/>
              <a:t>Same research </a:t>
            </a:r>
            <a:r>
              <a:rPr lang="sv-SE" dirty="0" err="1" smtClean="0"/>
              <a:t>field</a:t>
            </a:r>
            <a:r>
              <a:rPr lang="sv-SE" dirty="0" smtClean="0"/>
              <a:t> </a:t>
            </a:r>
          </a:p>
          <a:p>
            <a:r>
              <a:rPr lang="sv-SE" dirty="0" smtClean="0"/>
              <a:t>same </a:t>
            </a:r>
            <a:r>
              <a:rPr lang="sv-SE" dirty="0" err="1" smtClean="0"/>
              <a:t>year</a:t>
            </a:r>
            <a:endParaRPr lang="sv-SE" dirty="0" smtClean="0"/>
          </a:p>
          <a:p>
            <a:r>
              <a:rPr lang="sv-SE" dirty="0" smtClean="0"/>
              <a:t>same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type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447925" y="3058431"/>
            <a:ext cx="3125896" cy="1873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050360" y="3057525"/>
            <a:ext cx="104692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5755" y="5062109"/>
            <a:ext cx="1847510" cy="357948"/>
          </a:xfrm>
          <a:prstGeom prst="rect">
            <a:avLst/>
          </a:prstGeom>
          <a:ln>
            <a:solidFill>
              <a:schemeClr val="accent6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0165" tIns="40083" rIns="80165" bIns="40083" rtlCol="0">
            <a:spAutoFit/>
          </a:bodyPr>
          <a:lstStyle/>
          <a:p>
            <a:r>
              <a:rPr lang="sv-SE" dirty="0" err="1" smtClean="0"/>
              <a:t>Average</a:t>
            </a:r>
            <a:r>
              <a:rPr lang="sv-SE" dirty="0" smtClean="0"/>
              <a:t>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(Tips and tricks for STEM-careers, w/ an introduction to </a:t>
            </a:r>
            <a:r>
              <a:rPr lang="en-US" dirty="0" err="1" smtClean="0"/>
              <a:t>bibliometrics</a:t>
            </a:r>
            <a:r>
              <a:rPr lang="en-US" dirty="0" smtClean="0"/>
              <a:t>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indicators &gt; Research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1904999"/>
            <a:ext cx="6935788" cy="360362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Correlation between peer review assessments and bibliometric indicators.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general, high quality (as judged by peers) is needed to receive high citation scores at aggregated levels.</a:t>
            </a:r>
          </a:p>
          <a:p>
            <a:pPr marL="698500" lvl="1" indent="-342900"/>
            <a:r>
              <a:rPr lang="en-US" i="1" dirty="0" smtClean="0"/>
              <a:t>But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are research groups that get good judgments by reviewers but has low citation scores. </a:t>
            </a:r>
          </a:p>
          <a:p>
            <a:pPr marL="812800" lvl="1" indent="-457200">
              <a:buFont typeface="+mj-lt"/>
              <a:buAutoNum type="arabicPeriod"/>
            </a:pPr>
            <a:r>
              <a:rPr lang="en-US" dirty="0" smtClean="0"/>
              <a:t>Research with impact outside the research community (e.g. </a:t>
            </a:r>
            <a:r>
              <a:rPr lang="en-US" dirty="0"/>
              <a:t>a</a:t>
            </a:r>
            <a:r>
              <a:rPr lang="en-US" dirty="0" smtClean="0"/>
              <a:t>pplied research)</a:t>
            </a:r>
          </a:p>
          <a:p>
            <a:pPr marL="812800" lvl="1" indent="-457200">
              <a:buFont typeface="+mj-lt"/>
              <a:buAutoNum type="arabicPeriod"/>
            </a:pPr>
            <a:r>
              <a:rPr lang="en-US" dirty="0" smtClean="0"/>
              <a:t>Research for which the bibliometric methods are improper.</a:t>
            </a:r>
          </a:p>
          <a:p>
            <a:r>
              <a:rPr lang="en-US" i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0743" y="5226784"/>
            <a:ext cx="6046848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Lutz </a:t>
            </a:r>
            <a:r>
              <a:rPr lang="en-US" sz="1000" dirty="0" err="1"/>
              <a:t>Bornmann</a:t>
            </a:r>
            <a:r>
              <a:rPr lang="en-US" sz="1000" dirty="0"/>
              <a:t> and Hans-Dieter Daniel, “Selection of Research Fellowship Recipients by Committee </a:t>
            </a:r>
          </a:p>
          <a:p>
            <a:r>
              <a:rPr lang="en-US" sz="1000" dirty="0"/>
              <a:t>Peer Review. Reliability, Fairness and Predictive Validity of Board of Trustees’ Decisions,” </a:t>
            </a:r>
          </a:p>
          <a:p>
            <a:r>
              <a:rPr lang="en-US" sz="1000" dirty="0"/>
              <a:t>Scientometrics 63, no. 2 (April 1, 2005): 297–320, doi:10.1007/s11192-005-0214-2; A. F. J. van </a:t>
            </a:r>
            <a:r>
              <a:rPr lang="en-US" sz="1000" dirty="0" err="1"/>
              <a:t>Raan</a:t>
            </a:r>
            <a:r>
              <a:rPr lang="en-US" sz="1000" dirty="0"/>
              <a:t>, </a:t>
            </a:r>
          </a:p>
          <a:p>
            <a:r>
              <a:rPr lang="en-US" sz="1000" dirty="0"/>
              <a:t>“Advanced Bibliometric Methods as Quantitative Core of Peer Review Based Evaluation and Foresight </a:t>
            </a:r>
          </a:p>
          <a:p>
            <a:r>
              <a:rPr lang="en-US" sz="1000" dirty="0"/>
              <a:t>Exercises,” Scientometrics 36, no. 3 (July 1, 1996): 397–420, doi:10.1007/BF02129602; Charles </a:t>
            </a:r>
          </a:p>
          <a:p>
            <a:r>
              <a:rPr lang="en-US" sz="1000" dirty="0"/>
              <a:t>Oppenheim, “The Correlation between Citation Counts and the 1992 Research Assessment Exercise </a:t>
            </a:r>
          </a:p>
          <a:p>
            <a:r>
              <a:rPr lang="en-US" sz="1000" dirty="0"/>
              <a:t>Ratings for British Research in Genetics, Anatomy and Archaeology,” Journal of Documentation 53, </a:t>
            </a:r>
          </a:p>
          <a:p>
            <a:r>
              <a:rPr lang="en-US" sz="1000" dirty="0"/>
              <a:t>no. 5 (December 1, 1997): 477–87, doi:10.1108/EUM0000000007207; </a:t>
            </a:r>
            <a:r>
              <a:rPr lang="en-US" sz="1000" dirty="0" err="1"/>
              <a:t>Fler</a:t>
            </a:r>
            <a:r>
              <a:rPr lang="en-US" sz="1000" dirty="0"/>
              <a:t> studier </a:t>
            </a:r>
            <a:r>
              <a:rPr lang="en-US" sz="1000" dirty="0" err="1"/>
              <a:t>är</a:t>
            </a:r>
            <a:r>
              <a:rPr lang="en-US" sz="1000" dirty="0"/>
              <a:t> </a:t>
            </a:r>
            <a:r>
              <a:rPr lang="en-US" sz="1000" dirty="0" err="1"/>
              <a:t>refererade</a:t>
            </a:r>
            <a:r>
              <a:rPr lang="en-US" sz="1000" dirty="0"/>
              <a:t> i </a:t>
            </a:r>
          </a:p>
          <a:p>
            <a:r>
              <a:rPr lang="en-US" sz="1000" dirty="0" err="1"/>
              <a:t>Bornmann</a:t>
            </a:r>
            <a:r>
              <a:rPr lang="en-US" sz="1000" dirty="0"/>
              <a:t> and Daniel, “What Do Citation Counts Measure?”; </a:t>
            </a:r>
            <a:r>
              <a:rPr lang="en-US" sz="1000" dirty="0" err="1"/>
              <a:t>och</a:t>
            </a:r>
            <a:r>
              <a:rPr lang="en-US" sz="1000" dirty="0"/>
              <a:t> i Blaise Cronin, The Hand of Science: </a:t>
            </a:r>
          </a:p>
          <a:p>
            <a:r>
              <a:rPr lang="en-US" sz="1000" dirty="0"/>
              <a:t>Academic Writing and Its Rewards (Lanham, Md: Scarecrow Press, 2005), 125–129</a:t>
            </a:r>
          </a:p>
        </p:txBody>
      </p:sp>
    </p:spTree>
    <p:extLst>
      <p:ext uri="{BB962C8B-B14F-4D97-AF65-F5344CB8AC3E}">
        <p14:creationId xmlns:p14="http://schemas.microsoft.com/office/powerpoint/2010/main" val="35559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Application</a:t>
            </a:r>
            <a:r>
              <a:rPr lang="sv-SE" dirty="0" smtClean="0"/>
              <a:t> and </a:t>
            </a:r>
            <a:r>
              <a:rPr lang="sv-SE" dirty="0" err="1" smtClean="0"/>
              <a:t>use</a:t>
            </a:r>
            <a:endParaRPr lang="sv-SE" dirty="0"/>
          </a:p>
        </p:txBody>
      </p:sp>
      <p:sp>
        <p:nvSpPr>
          <p:cNvPr id="4" name="Isosceles Triangle 3"/>
          <p:cNvSpPr/>
          <p:nvPr/>
        </p:nvSpPr>
        <p:spPr>
          <a:xfrm>
            <a:off x="3646582" y="1828799"/>
            <a:ext cx="2302526" cy="36135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Peer </a:t>
            </a:r>
            <a:r>
              <a:rPr lang="sv-SE" dirty="0" err="1" smtClean="0"/>
              <a:t>review</a:t>
            </a:r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5561681" y="1828798"/>
            <a:ext cx="2302526" cy="36135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05907" y="1828797"/>
            <a:ext cx="22034" cy="3613533"/>
          </a:xfrm>
          <a:prstGeom prst="straightConnector1">
            <a:avLst/>
          </a:prstGeom>
          <a:ln w="793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4178" y="6385319"/>
            <a:ext cx="887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 smtClean="0"/>
              <a:t>Sybille</a:t>
            </a:r>
            <a:r>
              <a:rPr lang="sv-SE" sz="1400" dirty="0" smtClean="0"/>
              <a:t> Hinze. 2014. Nordic workshop on </a:t>
            </a:r>
            <a:r>
              <a:rPr lang="sv-SE" sz="1400" dirty="0" err="1" smtClean="0"/>
              <a:t>bibliometrics</a:t>
            </a:r>
            <a:r>
              <a:rPr lang="sv-SE" sz="1400" dirty="0" smtClean="0"/>
              <a:t> and research policy. Reykjavik, </a:t>
            </a:r>
            <a:r>
              <a:rPr lang="sv-SE" sz="1400" dirty="0" err="1" smtClean="0"/>
              <a:t>Iceland</a:t>
            </a:r>
            <a:r>
              <a:rPr lang="sv-SE" sz="1400" dirty="0" smtClean="0"/>
              <a:t>.</a:t>
            </a:r>
            <a:endParaRPr lang="sv-SE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949108" y="2217896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chemeClr val="bg1"/>
                </a:solidFill>
              </a:rPr>
              <a:t>Bibliometrics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3166" y="182879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Macro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1863166" y="507299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Micro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1824086" y="344889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Meso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9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Bibliometrics</a:t>
            </a:r>
            <a:r>
              <a:rPr lang="en-US" noProof="0" dirty="0" smtClean="0"/>
              <a:t> at KTH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22012" y="1874602"/>
            <a:ext cx="6862738" cy="4059457"/>
          </a:xfrm>
          <a:prstGeom prst="rect">
            <a:avLst/>
          </a:prstGeom>
        </p:spPr>
        <p:txBody>
          <a:bodyPr lIns="80165" tIns="40083" rIns="80165" bIns="40083"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noProof="0" dirty="0" smtClean="0"/>
              <a:t>Research Assessment Exercise (research groups, </a:t>
            </a:r>
            <a:r>
              <a:rPr lang="en-US" sz="1800" noProof="0" dirty="0" err="1" smtClean="0"/>
              <a:t>UoA</a:t>
            </a:r>
            <a:r>
              <a:rPr lang="en-US" sz="1800" noProof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Funding </a:t>
            </a:r>
            <a:r>
              <a:rPr lang="en-US" sz="1800" dirty="0" smtClean="0"/>
              <a:t>allocation</a:t>
            </a:r>
            <a:endParaRPr lang="en-US" sz="1800" noProof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noProof="0" dirty="0" smtClean="0"/>
              <a:t>Annual </a:t>
            </a:r>
            <a:r>
              <a:rPr lang="en-US" sz="1800" dirty="0"/>
              <a:t>B</a:t>
            </a:r>
            <a:r>
              <a:rPr lang="en-US" sz="1800" noProof="0" dirty="0" err="1" smtClean="0"/>
              <a:t>ibliometric</a:t>
            </a:r>
            <a:r>
              <a:rPr lang="en-US" sz="1800" noProof="0" dirty="0" smtClean="0"/>
              <a:t> </a:t>
            </a:r>
            <a:r>
              <a:rPr lang="en-US" sz="1800" dirty="0"/>
              <a:t>M</a:t>
            </a:r>
            <a:r>
              <a:rPr lang="en-US" sz="1800" noProof="0" dirty="0" err="1" smtClean="0"/>
              <a:t>onitoring</a:t>
            </a:r>
            <a:endParaRPr lang="en-US" sz="1800" noProof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Reports and analyzes on demand from management and schools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Consultancy work for other universities</a:t>
            </a:r>
          </a:p>
        </p:txBody>
      </p:sp>
    </p:spTree>
    <p:extLst>
      <p:ext uri="{BB962C8B-B14F-4D97-AF65-F5344CB8AC3E}">
        <p14:creationId xmlns:p14="http://schemas.microsoft.com/office/powerpoint/2010/main" val="19195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Time</a:t>
            </a:r>
            <a:r>
              <a:rPr lang="sv-SE" dirty="0" smtClean="0"/>
              <a:t> for </a:t>
            </a:r>
            <a:r>
              <a:rPr lang="sv-SE" dirty="0" err="1" smtClean="0"/>
              <a:t>discussion</a:t>
            </a:r>
            <a:r>
              <a:rPr lang="sv-SE" dirty="0" smtClean="0"/>
              <a:t> and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90" y="2511425"/>
            <a:ext cx="1938696" cy="206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02" y="2511425"/>
            <a:ext cx="18288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11425"/>
            <a:ext cx="2806614" cy="18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" t="37255" r="24736" b="15587"/>
          <a:stretch/>
        </p:blipFill>
        <p:spPr bwMode="auto">
          <a:xfrm>
            <a:off x="1557622" y="3363541"/>
            <a:ext cx="6552708" cy="260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</a:t>
            </a:r>
            <a:r>
              <a:rPr lang="sv-SE" dirty="0" err="1" smtClean="0"/>
              <a:t>nstitute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</a:t>
            </a:r>
            <a:r>
              <a:rPr lang="sv-SE" dirty="0" err="1" smtClean="0"/>
              <a:t>echnology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Largest</a:t>
            </a:r>
            <a:r>
              <a:rPr lang="sv-SE" dirty="0" smtClean="0"/>
              <a:t>: &gt;13 000 students, 2000 PhD,3700 </a:t>
            </a:r>
            <a:r>
              <a:rPr lang="sv-SE" dirty="0" err="1" smtClean="0"/>
              <a:t>faculty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Oldest</a:t>
            </a:r>
            <a:r>
              <a:rPr lang="sv-SE" dirty="0" smtClean="0"/>
              <a:t>: 1827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”Best”: (QS University Ranking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Stockholm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surroundings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100 </a:t>
            </a:r>
            <a:r>
              <a:rPr lang="sv-SE" dirty="0" err="1" smtClean="0"/>
              <a:t>years</a:t>
            </a:r>
            <a:r>
              <a:rPr lang="sv-SE" dirty="0" smtClean="0"/>
              <a:t> (+ 1 </a:t>
            </a:r>
            <a:r>
              <a:rPr lang="sv-SE" dirty="0" err="1" smtClean="0"/>
              <a:t>month</a:t>
            </a:r>
            <a:r>
              <a:rPr lang="sv-SE" dirty="0" smtClean="0"/>
              <a:t>) on </a:t>
            </a:r>
            <a:r>
              <a:rPr lang="sv-SE" dirty="0" err="1" smtClean="0"/>
              <a:t>main</a:t>
            </a:r>
            <a:r>
              <a:rPr lang="sv-SE" dirty="0" smtClean="0"/>
              <a:t> campus Valhallavägen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62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</a:t>
            </a:r>
            <a:r>
              <a:rPr lang="sv-SE" dirty="0" err="1" smtClean="0"/>
              <a:t>nstitute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 smtClean="0"/>
              <a:t>Technology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Administration: Organised in </a:t>
            </a:r>
            <a:r>
              <a:rPr lang="sv-SE" dirty="0" err="1" smtClean="0"/>
              <a:t>Schools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educational</a:t>
            </a:r>
            <a:r>
              <a:rPr lang="sv-SE" dirty="0" smtClean="0"/>
              <a:t> program </a:t>
            </a:r>
            <a:r>
              <a:rPr lang="sv-SE" dirty="0" err="1" smtClean="0"/>
              <a:t>belongs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school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15 MSc in </a:t>
            </a:r>
            <a:r>
              <a:rPr lang="sv-SE" dirty="0" err="1" smtClean="0"/>
              <a:t>Engineering</a:t>
            </a:r>
            <a:r>
              <a:rPr lang="sv-SE" dirty="0" smtClean="0"/>
              <a:t> programs (5-year)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”A </a:t>
            </a:r>
            <a:r>
              <a:rPr lang="sv-SE" dirty="0" err="1" smtClean="0"/>
              <a:t>lot</a:t>
            </a:r>
            <a:r>
              <a:rPr lang="sv-SE" dirty="0" smtClean="0"/>
              <a:t>” </a:t>
            </a:r>
            <a:r>
              <a:rPr lang="sv-SE" dirty="0" err="1" smtClean="0"/>
              <a:t>of</a:t>
            </a:r>
            <a:r>
              <a:rPr lang="sv-SE" dirty="0" smtClean="0"/>
              <a:t> BSc and BSc in </a:t>
            </a:r>
            <a:r>
              <a:rPr lang="sv-SE" dirty="0" err="1" smtClean="0"/>
              <a:t>Engineering</a:t>
            </a:r>
            <a:r>
              <a:rPr lang="sv-SE" dirty="0" smtClean="0"/>
              <a:t> (3-year Swedish)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&gt;60 Master </a:t>
            </a:r>
            <a:r>
              <a:rPr lang="sv-SE" dirty="0" err="1" smtClean="0"/>
              <a:t>of</a:t>
            </a:r>
            <a:r>
              <a:rPr lang="sv-SE" dirty="0" smtClean="0"/>
              <a:t> Science programs (2-year English)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https://youtu.be/Sn2hApKmApI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2009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 straight-forward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classical</a:t>
            </a:r>
            <a:r>
              <a:rPr lang="sv-SE" dirty="0" smtClean="0"/>
              <a:t> </a:t>
            </a:r>
            <a:r>
              <a:rPr lang="sv-SE" dirty="0" err="1" smtClean="0"/>
              <a:t>career</a:t>
            </a:r>
            <a:r>
              <a:rPr lang="sv-SE" dirty="0" smtClean="0"/>
              <a:t> </a:t>
            </a:r>
            <a:r>
              <a:rPr lang="sv-SE" dirty="0" err="1" smtClean="0"/>
              <a:t>choices</a:t>
            </a:r>
            <a:r>
              <a:rPr lang="sv-SE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High-school</a:t>
            </a:r>
            <a:r>
              <a:rPr lang="sv-SE" dirty="0" smtClean="0"/>
              <a:t> </a:t>
            </a:r>
            <a:r>
              <a:rPr lang="sv-SE" dirty="0" err="1" smtClean="0"/>
              <a:t>degree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top</a:t>
            </a:r>
            <a:r>
              <a:rPr lang="sv-SE" dirty="0" smtClean="0"/>
              <a:t> </a:t>
            </a:r>
            <a:r>
              <a:rPr lang="sv-SE" dirty="0" err="1" smtClean="0"/>
              <a:t>grades</a:t>
            </a:r>
            <a:r>
              <a:rPr lang="sv-SE" dirty="0" smtClean="0"/>
              <a:t> from prestige </a:t>
            </a:r>
            <a:r>
              <a:rPr lang="sv-SE" dirty="0" err="1" smtClean="0"/>
              <a:t>school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BSc </a:t>
            </a:r>
            <a:r>
              <a:rPr lang="sv-SE" dirty="0" err="1" smtClean="0"/>
              <a:t>Mathematics</a:t>
            </a:r>
            <a:r>
              <a:rPr lang="sv-SE" dirty="0" smtClean="0"/>
              <a:t> and Computer science 1995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BA </a:t>
            </a:r>
            <a:r>
              <a:rPr lang="sv-SE" dirty="0" err="1" smtClean="0"/>
              <a:t>Philosophy</a:t>
            </a:r>
            <a:r>
              <a:rPr lang="sv-SE" dirty="0" smtClean="0"/>
              <a:t>, </a:t>
            </a:r>
            <a:r>
              <a:rPr lang="sv-SE" dirty="0" err="1" smtClean="0"/>
              <a:t>Comparative</a:t>
            </a:r>
            <a:r>
              <a:rPr lang="sv-SE" dirty="0" smtClean="0"/>
              <a:t> </a:t>
            </a:r>
            <a:r>
              <a:rPr lang="sv-SE" dirty="0" err="1" smtClean="0"/>
              <a:t>literature</a:t>
            </a:r>
            <a:r>
              <a:rPr lang="sv-SE" dirty="0" smtClean="0"/>
              <a:t>, </a:t>
            </a:r>
            <a:r>
              <a:rPr lang="sv-SE" dirty="0" err="1" smtClean="0"/>
              <a:t>Economics</a:t>
            </a:r>
            <a:r>
              <a:rPr lang="sv-SE" dirty="0" smtClean="0"/>
              <a:t> 1995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Working</a:t>
            </a:r>
            <a:r>
              <a:rPr lang="sv-SE" dirty="0" smtClean="0"/>
              <a:t> at Dept.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Math</a:t>
            </a:r>
            <a:r>
              <a:rPr lang="sv-SE" dirty="0" smtClean="0"/>
              <a:t>, Uppsala </a:t>
            </a:r>
            <a:r>
              <a:rPr lang="sv-SE" dirty="0" err="1" smtClean="0"/>
              <a:t>university</a:t>
            </a:r>
            <a:r>
              <a:rPr lang="sv-SE" dirty="0"/>
              <a:t> </a:t>
            </a:r>
            <a:r>
              <a:rPr lang="sv-SE" dirty="0" smtClean="0"/>
              <a:t>1994-2008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Parental</a:t>
            </a:r>
            <a:r>
              <a:rPr lang="sv-SE" dirty="0" smtClean="0"/>
              <a:t> </a:t>
            </a:r>
            <a:r>
              <a:rPr lang="sv-SE" dirty="0" err="1" smtClean="0"/>
              <a:t>leave</a:t>
            </a:r>
            <a:r>
              <a:rPr lang="sv-SE" dirty="0" smtClean="0"/>
              <a:t> 2001-2003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Research in </a:t>
            </a:r>
            <a:r>
              <a:rPr lang="sv-SE" dirty="0" err="1" smtClean="0"/>
              <a:t>Mathematical</a:t>
            </a:r>
            <a:r>
              <a:rPr lang="sv-SE" dirty="0" smtClean="0"/>
              <a:t> </a:t>
            </a:r>
            <a:r>
              <a:rPr lang="sv-SE" dirty="0" err="1" smtClean="0"/>
              <a:t>logic</a:t>
            </a:r>
            <a:r>
              <a:rPr lang="sv-SE" dirty="0" smtClean="0"/>
              <a:t>, </a:t>
            </a:r>
            <a:r>
              <a:rPr lang="sv-SE" dirty="0" err="1" smtClean="0"/>
              <a:t>graduating</a:t>
            </a:r>
            <a:r>
              <a:rPr lang="sv-SE" dirty="0" smtClean="0"/>
              <a:t> </a:t>
            </a:r>
            <a:r>
              <a:rPr lang="sv-SE" dirty="0" err="1" smtClean="0"/>
              <a:t>PhilLicentiate</a:t>
            </a:r>
            <a:r>
              <a:rPr lang="sv-SE" dirty="0" smtClean="0"/>
              <a:t> 2002 and PhD 2005.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Assistant professor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Mathematics</a:t>
            </a:r>
            <a:r>
              <a:rPr lang="sv-SE" dirty="0" smtClean="0"/>
              <a:t> 2006-2008, </a:t>
            </a:r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r>
              <a:rPr lang="sv-SE" dirty="0" smtClean="0"/>
              <a:t> at UU and University </a:t>
            </a:r>
            <a:r>
              <a:rPr lang="sv-SE" dirty="0" err="1" smtClean="0"/>
              <a:t>of</a:t>
            </a:r>
            <a:r>
              <a:rPr lang="sv-SE" dirty="0" smtClean="0"/>
              <a:t> Gävle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No </a:t>
            </a:r>
            <a:r>
              <a:rPr lang="sv-SE" dirty="0" err="1" smtClean="0"/>
              <a:t>tenure</a:t>
            </a:r>
            <a:r>
              <a:rPr lang="sv-SE" dirty="0" smtClean="0"/>
              <a:t>! </a:t>
            </a:r>
            <a:r>
              <a:rPr lang="sv-SE" dirty="0" smtClean="0">
                <a:sym typeface="Wingdings" panose="05000000000000000000" pitchFamily="2" charset="2"/>
              </a:rPr>
              <a:t></a:t>
            </a:r>
            <a:r>
              <a:rPr lang="sv-SE" dirty="0" smtClean="0"/>
              <a:t>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609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from 2009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serendipity-styled</a:t>
            </a:r>
            <a:r>
              <a:rPr lang="sv-SE" dirty="0" smtClean="0"/>
              <a:t> </a:t>
            </a:r>
            <a:r>
              <a:rPr lang="sv-SE" dirty="0" err="1" smtClean="0"/>
              <a:t>career</a:t>
            </a:r>
            <a:r>
              <a:rPr lang="sv-SE" dirty="0" smtClean="0"/>
              <a:t> choice: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”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kids,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ex-</a:t>
            </a:r>
            <a:r>
              <a:rPr lang="sv-SE" dirty="0" err="1" smtClean="0"/>
              <a:t>wives</a:t>
            </a:r>
            <a:r>
              <a:rPr lang="sv-SE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Job </a:t>
            </a:r>
            <a:r>
              <a:rPr lang="sv-SE" dirty="0" err="1" smtClean="0"/>
              <a:t>tip</a:t>
            </a:r>
            <a:r>
              <a:rPr lang="sv-SE" dirty="0" smtClean="0"/>
              <a:t> from </a:t>
            </a:r>
            <a:r>
              <a:rPr lang="sv-SE" dirty="0" err="1" smtClean="0"/>
              <a:t>librarian</a:t>
            </a:r>
            <a:r>
              <a:rPr lang="sv-SE" dirty="0" smtClean="0"/>
              <a:t> </a:t>
            </a:r>
            <a:r>
              <a:rPr lang="sv-SE" dirty="0" err="1" smtClean="0"/>
              <a:t>friend</a:t>
            </a:r>
            <a:r>
              <a:rPr lang="sv-SE" dirty="0" smtClean="0"/>
              <a:t>: ”</a:t>
            </a:r>
            <a:r>
              <a:rPr lang="sv-SE" i="1" dirty="0" smtClean="0"/>
              <a:t>Information specialist </a:t>
            </a:r>
            <a:r>
              <a:rPr lang="sv-SE" dirty="0" smtClean="0"/>
              <a:t>at KTH </a:t>
            </a:r>
            <a:r>
              <a:rPr lang="sv-SE" dirty="0" err="1" smtClean="0"/>
              <a:t>Library</a:t>
            </a:r>
            <a:r>
              <a:rPr lang="sv-SE" dirty="0" smtClean="0"/>
              <a:t> (KTHB) –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be </a:t>
            </a:r>
            <a:r>
              <a:rPr lang="sv-SE" dirty="0" err="1" smtClean="0"/>
              <a:t>good</a:t>
            </a:r>
            <a:r>
              <a:rPr lang="sv-SE" dirty="0" smtClean="0"/>
              <a:t> at it Göran!”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Ranked</a:t>
            </a:r>
            <a:r>
              <a:rPr lang="sv-SE" dirty="0" smtClean="0"/>
              <a:t> 2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23 for the position and person </a:t>
            </a:r>
            <a:r>
              <a:rPr lang="sv-SE" dirty="0" err="1" smtClean="0"/>
              <a:t>ranked</a:t>
            </a:r>
            <a:r>
              <a:rPr lang="sv-SE" dirty="0" smtClean="0"/>
              <a:t> #1 </a:t>
            </a:r>
            <a:r>
              <a:rPr lang="sv-SE" dirty="0" err="1" smtClean="0"/>
              <a:t>declined</a:t>
            </a:r>
            <a:r>
              <a:rPr lang="sv-SE" dirty="0" smtClean="0"/>
              <a:t> the offer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Worked</a:t>
            </a:r>
            <a:r>
              <a:rPr lang="sv-SE" dirty="0" smtClean="0"/>
              <a:t> 4 </a:t>
            </a:r>
            <a:r>
              <a:rPr lang="sv-SE" dirty="0" err="1" smtClean="0"/>
              <a:t>years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 smtClean="0"/>
              <a:t> the </a:t>
            </a:r>
            <a:r>
              <a:rPr lang="sv-SE" dirty="0" err="1" smtClean="0"/>
              <a:t>trade</a:t>
            </a:r>
            <a:r>
              <a:rPr lang="sv-SE" dirty="0" smtClean="0"/>
              <a:t>, </a:t>
            </a:r>
            <a:r>
              <a:rPr lang="sv-SE" dirty="0" err="1" smtClean="0"/>
              <a:t>while</a:t>
            </a:r>
            <a:r>
              <a:rPr lang="sv-SE" dirty="0" smtClean="0"/>
              <a:t> </a:t>
            </a:r>
            <a:r>
              <a:rPr lang="sv-SE" dirty="0" err="1" smtClean="0"/>
              <a:t>updating</a:t>
            </a:r>
            <a:r>
              <a:rPr lang="sv-SE" dirty="0" smtClean="0"/>
              <a:t>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r>
              <a:rPr lang="sv-SE" dirty="0" smtClean="0"/>
              <a:t> at KTHB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Studied</a:t>
            </a:r>
            <a:r>
              <a:rPr lang="sv-SE" dirty="0" smtClean="0"/>
              <a:t> in parallell a MSc </a:t>
            </a:r>
            <a:r>
              <a:rPr lang="sv-SE" dirty="0" err="1" smtClean="0"/>
              <a:t>degree</a:t>
            </a:r>
            <a:r>
              <a:rPr lang="sv-SE" dirty="0" smtClean="0"/>
              <a:t> in </a:t>
            </a:r>
            <a:r>
              <a:rPr lang="sv-SE" dirty="0" err="1" smtClean="0"/>
              <a:t>Library</a:t>
            </a:r>
            <a:r>
              <a:rPr lang="sv-SE" dirty="0" smtClean="0"/>
              <a:t> and Information science (LIS)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Took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a position as </a:t>
            </a:r>
            <a:r>
              <a:rPr lang="sv-SE" dirty="0" err="1" smtClean="0"/>
              <a:t>Lecturer</a:t>
            </a:r>
            <a:r>
              <a:rPr lang="sv-SE" dirty="0" smtClean="0"/>
              <a:t> in LIS in 2013 and </a:t>
            </a:r>
            <a:r>
              <a:rPr lang="sv-SE" dirty="0" err="1" smtClean="0"/>
              <a:t>started</a:t>
            </a:r>
            <a:r>
              <a:rPr lang="sv-SE" dirty="0" smtClean="0"/>
              <a:t> leading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, leading by examples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08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today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Director </a:t>
            </a:r>
            <a:r>
              <a:rPr lang="sv-SE" dirty="0" err="1" smtClean="0"/>
              <a:t>of</a:t>
            </a:r>
            <a:r>
              <a:rPr lang="sv-SE" dirty="0" smtClean="0"/>
              <a:t> studies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Leading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Stopped</a:t>
            </a:r>
            <a:r>
              <a:rPr lang="sv-SE" dirty="0" smtClean="0"/>
              <a:t> </a:t>
            </a:r>
            <a:r>
              <a:rPr lang="sv-SE" dirty="0" err="1" smtClean="0"/>
              <a:t>counting</a:t>
            </a:r>
            <a:r>
              <a:rPr lang="sv-SE" dirty="0" smtClean="0"/>
              <a:t> the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students </a:t>
            </a:r>
            <a:r>
              <a:rPr lang="sv-SE" dirty="0" err="1" smtClean="0"/>
              <a:t>taught</a:t>
            </a:r>
            <a:r>
              <a:rPr lang="sv-SE" dirty="0" smtClean="0"/>
              <a:t>..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…And </a:t>
            </a:r>
            <a:r>
              <a:rPr lang="sv-SE" dirty="0" err="1" smtClean="0"/>
              <a:t>tries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coach </a:t>
            </a:r>
            <a:r>
              <a:rPr lang="sv-SE" dirty="0" err="1" smtClean="0"/>
              <a:t>colleagues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Tries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test new </a:t>
            </a:r>
            <a:r>
              <a:rPr lang="sv-SE" dirty="0" err="1" smtClean="0"/>
              <a:t>pedagogics</a:t>
            </a:r>
            <a:r>
              <a:rPr lang="sv-SE" dirty="0" smtClean="0"/>
              <a:t> and </a:t>
            </a:r>
            <a:r>
              <a:rPr lang="sv-SE" dirty="0" err="1" smtClean="0"/>
              <a:t>technology</a:t>
            </a:r>
            <a:r>
              <a:rPr lang="sv-SE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…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producing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written</a:t>
            </a:r>
            <a:r>
              <a:rPr lang="sv-SE" dirty="0" smtClean="0"/>
              <a:t> </a:t>
            </a:r>
            <a:r>
              <a:rPr lang="sv-SE" dirty="0" err="1" smtClean="0"/>
              <a:t>course</a:t>
            </a:r>
            <a:r>
              <a:rPr lang="sv-SE" dirty="0" smtClean="0"/>
              <a:t> material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Do </a:t>
            </a:r>
            <a:r>
              <a:rPr lang="sv-SE" dirty="0" err="1" smtClean="0"/>
              <a:t>give</a:t>
            </a:r>
            <a:r>
              <a:rPr lang="sv-SE" dirty="0" smtClean="0"/>
              <a:t> seminars in </a:t>
            </a:r>
            <a:r>
              <a:rPr lang="sv-SE" dirty="0" err="1" smtClean="0"/>
              <a:t>publication</a:t>
            </a:r>
            <a:r>
              <a:rPr lang="sv-SE" dirty="0" smtClean="0"/>
              <a:t> </a:t>
            </a:r>
            <a:r>
              <a:rPr lang="sv-SE" dirty="0" err="1" smtClean="0"/>
              <a:t>strategies</a:t>
            </a:r>
            <a:r>
              <a:rPr lang="sv-SE" dirty="0" smtClean="0"/>
              <a:t> and </a:t>
            </a:r>
            <a:r>
              <a:rPr lang="sv-SE" dirty="0" err="1" smtClean="0"/>
              <a:t>bibliometrics</a:t>
            </a:r>
            <a:r>
              <a:rPr lang="sv-SE" dirty="0" smtClean="0"/>
              <a:t> for PhD-students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Do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setting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i="1" dirty="0" err="1" smtClean="0"/>
              <a:t>open</a:t>
            </a:r>
            <a:r>
              <a:rPr lang="sv-SE" i="1" dirty="0" smtClean="0"/>
              <a:t> data </a:t>
            </a:r>
            <a:r>
              <a:rPr lang="sv-SE" dirty="0" smtClean="0"/>
              <a:t>access </a:t>
            </a:r>
            <a:r>
              <a:rPr lang="sv-SE" dirty="0" err="1" smtClean="0"/>
              <a:t>unit</a:t>
            </a:r>
            <a:r>
              <a:rPr lang="sv-SE" dirty="0" smtClean="0"/>
              <a:t> at KTHB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Research focus: information literacy and </a:t>
            </a:r>
            <a:r>
              <a:rPr lang="sv-SE" dirty="0" err="1" smtClean="0"/>
              <a:t>blended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/>
              <a:t> </a:t>
            </a:r>
            <a:r>
              <a:rPr lang="sv-SE" dirty="0" smtClean="0"/>
              <a:t>plus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theoretic</a:t>
            </a:r>
            <a:r>
              <a:rPr lang="sv-SE" dirty="0" smtClean="0"/>
              <a:t> information </a:t>
            </a:r>
            <a:r>
              <a:rPr lang="sv-SE" dirty="0" err="1" smtClean="0"/>
              <a:t>retrieval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90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Library</a:t>
            </a:r>
            <a:r>
              <a:rPr lang="sv-SE" dirty="0" smtClean="0"/>
              <a:t> in the </a:t>
            </a:r>
            <a:r>
              <a:rPr lang="sv-SE" dirty="0" err="1" smtClean="0"/>
              <a:t>future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97" y="1541795"/>
            <a:ext cx="6935788" cy="407828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”The </a:t>
            </a:r>
            <a:r>
              <a:rPr lang="sv-SE" dirty="0" err="1" smtClean="0"/>
              <a:t>Library</a:t>
            </a:r>
            <a:r>
              <a:rPr lang="sv-SE" dirty="0"/>
              <a:t> Lab”: </a:t>
            </a:r>
            <a:r>
              <a:rPr lang="sv-SE" dirty="0">
                <a:hlinkClick r:id="rId2"/>
              </a:rPr>
              <a:t>https://christianlauersen.net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as a </a:t>
            </a:r>
            <a:r>
              <a:rPr lang="sv-SE" dirty="0" err="1" smtClean="0"/>
              <a:t>tool</a:t>
            </a:r>
            <a:r>
              <a:rPr lang="sv-SE" dirty="0" smtClean="0"/>
              <a:t> for </a:t>
            </a:r>
            <a:r>
              <a:rPr lang="sv-SE" dirty="0" err="1" smtClean="0"/>
              <a:t>democracy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as a multi-</a:t>
            </a:r>
            <a:r>
              <a:rPr lang="sv-SE" dirty="0" err="1" smtClean="0"/>
              <a:t>functional</a:t>
            </a:r>
            <a:r>
              <a:rPr lang="sv-SE" dirty="0" smtClean="0"/>
              <a:t> space for </a:t>
            </a:r>
            <a:r>
              <a:rPr lang="sv-SE" dirty="0" err="1" smtClean="0"/>
              <a:t>learning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The </a:t>
            </a:r>
            <a:r>
              <a:rPr lang="sv-SE" dirty="0" err="1" smtClean="0"/>
              <a:t>Library</a:t>
            </a:r>
            <a:r>
              <a:rPr lang="sv-SE" dirty="0" smtClean="0"/>
              <a:t> as the ”Publishing process </a:t>
            </a:r>
            <a:r>
              <a:rPr lang="sv-SE" dirty="0" err="1" smtClean="0"/>
              <a:t>office</a:t>
            </a:r>
            <a:r>
              <a:rPr lang="sv-SE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Places for a STEM-</a:t>
            </a:r>
            <a:r>
              <a:rPr lang="sv-SE" dirty="0" err="1" smtClean="0"/>
              <a:t>individual</a:t>
            </a:r>
            <a:r>
              <a:rPr lang="sv-SE" dirty="0" smtClean="0"/>
              <a:t> in the </a:t>
            </a:r>
            <a:r>
              <a:rPr lang="sv-SE" dirty="0" err="1" smtClean="0"/>
              <a:t>Library</a:t>
            </a:r>
            <a:r>
              <a:rPr lang="sv-SE" dirty="0" smtClean="0"/>
              <a:t>? </a:t>
            </a:r>
            <a:r>
              <a:rPr lang="sv-SE" dirty="0" err="1" smtClean="0"/>
              <a:t>Many</a:t>
            </a:r>
            <a:r>
              <a:rPr lang="sv-S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Librarians</a:t>
            </a:r>
            <a:r>
              <a:rPr lang="sv-SE" dirty="0" smtClean="0"/>
              <a:t> </a:t>
            </a:r>
            <a:r>
              <a:rPr lang="sv-SE" dirty="0" err="1" smtClean="0"/>
              <a:t>today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and software, not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books</a:t>
            </a:r>
            <a:r>
              <a:rPr lang="sv-S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Librarian</a:t>
            </a:r>
            <a:r>
              <a:rPr lang="sv-SE" dirty="0" smtClean="0"/>
              <a:t> </a:t>
            </a:r>
            <a:r>
              <a:rPr lang="sv-SE" dirty="0" err="1" smtClean="0"/>
              <a:t>skills</a:t>
            </a:r>
            <a:r>
              <a:rPr lang="sv-SE" dirty="0" smtClean="0"/>
              <a:t>: </a:t>
            </a:r>
            <a:r>
              <a:rPr lang="sv-SE" dirty="0" err="1" smtClean="0"/>
              <a:t>Coding</a:t>
            </a:r>
            <a:r>
              <a:rPr lang="sv-SE" dirty="0"/>
              <a:t> </a:t>
            </a:r>
            <a:r>
              <a:rPr lang="sv-SE" dirty="0" smtClean="0"/>
              <a:t>and </a:t>
            </a:r>
            <a:r>
              <a:rPr lang="sv-SE" dirty="0" err="1" smtClean="0"/>
              <a:t>communication</a:t>
            </a:r>
            <a:r>
              <a:rPr lang="sv-SE" dirty="0" smtClean="0"/>
              <a:t>, Disseminating and </a:t>
            </a:r>
            <a:r>
              <a:rPr lang="sv-SE" dirty="0" err="1" smtClean="0"/>
              <a:t>discussing</a:t>
            </a:r>
            <a:r>
              <a:rPr lang="sv-SE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follow</a:t>
            </a:r>
            <a:r>
              <a:rPr lang="sv-SE" dirty="0" smtClean="0"/>
              <a:t> the steps </a:t>
            </a:r>
            <a:r>
              <a:rPr lang="sv-SE" dirty="0" err="1" smtClean="0"/>
              <a:t>of</a:t>
            </a:r>
            <a:r>
              <a:rPr lang="sv-SE" dirty="0" smtClean="0"/>
              <a:t> the</a:t>
            </a:r>
            <a:r>
              <a:rPr lang="sv-SE" b="1" dirty="0" smtClean="0"/>
              <a:t> best </a:t>
            </a:r>
            <a:r>
              <a:rPr lang="sv-SE" dirty="0" smtClean="0"/>
              <a:t>researchers (at </a:t>
            </a:r>
            <a:r>
              <a:rPr lang="sv-SE" dirty="0" err="1" smtClean="0"/>
              <a:t>Caltech</a:t>
            </a:r>
            <a:r>
              <a:rPr lang="sv-SE" dirty="0" smtClean="0"/>
              <a:t>), not all researchers. </a:t>
            </a:r>
            <a:r>
              <a:rPr lang="sv-SE" dirty="0" err="1" smtClean="0"/>
              <a:t>Hence</a:t>
            </a:r>
            <a:r>
              <a:rPr lang="sv-SE" dirty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researchers at the </a:t>
            </a:r>
            <a:r>
              <a:rPr lang="sv-SE" dirty="0" err="1" smtClean="0"/>
              <a:t>Library</a:t>
            </a:r>
            <a:r>
              <a:rPr lang="sv-S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4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Engineering</a:t>
            </a:r>
            <a:r>
              <a:rPr lang="sv-SE" dirty="0" smtClean="0"/>
              <a:t> </a:t>
            </a:r>
            <a:r>
              <a:rPr lang="sv-SE" dirty="0" err="1" smtClean="0"/>
              <a:t>careers</a:t>
            </a:r>
            <a:r>
              <a:rPr lang="sv-SE" dirty="0" smtClean="0"/>
              <a:t> in Sweden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</a:t>
            </a:r>
            <a:r>
              <a:rPr lang="sv-SE" dirty="0" err="1" smtClean="0"/>
              <a:t>ome</a:t>
            </a:r>
            <a:r>
              <a:rPr lang="sv-SE" dirty="0" smtClean="0"/>
              <a:t> </a:t>
            </a:r>
            <a:r>
              <a:rPr lang="sv-SE" dirty="0" err="1" smtClean="0"/>
              <a:t>promising</a:t>
            </a:r>
            <a:r>
              <a:rPr lang="sv-SE" dirty="0" smtClean="0"/>
              <a:t> </a:t>
            </a:r>
            <a:r>
              <a:rPr lang="sv-SE" dirty="0" err="1" smtClean="0"/>
              <a:t>signs</a:t>
            </a:r>
            <a:r>
              <a:rPr lang="sv-SE" dirty="0"/>
              <a:t> </a:t>
            </a:r>
            <a:r>
              <a:rPr lang="sv-SE" dirty="0" smtClean="0"/>
              <a:t>for STEM-internationals: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Academic</a:t>
            </a:r>
            <a:r>
              <a:rPr lang="sv-SE" dirty="0" smtClean="0"/>
              <a:t>: PhD programs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international students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Postdoc</a:t>
            </a:r>
            <a:r>
              <a:rPr lang="sv-SE" dirty="0" smtClean="0"/>
              <a:t>/</a:t>
            </a:r>
            <a:r>
              <a:rPr lang="sv-SE" dirty="0" err="1" smtClean="0"/>
              <a:t>Faculty</a:t>
            </a:r>
            <a:r>
              <a:rPr lang="sv-SE" dirty="0" smtClean="0"/>
              <a:t> positions: </a:t>
            </a:r>
            <a:r>
              <a:rPr lang="sv-SE" dirty="0" err="1"/>
              <a:t>R</a:t>
            </a:r>
            <a:r>
              <a:rPr lang="sv-SE" dirty="0" err="1" smtClean="0"/>
              <a:t>oom</a:t>
            </a:r>
            <a:r>
              <a:rPr lang="sv-SE" dirty="0" smtClean="0"/>
              <a:t> for a </a:t>
            </a:r>
            <a:r>
              <a:rPr lang="sv-SE" dirty="0" err="1" smtClean="0"/>
              <a:t>higher</a:t>
            </a:r>
            <a:r>
              <a:rPr lang="sv-SE" dirty="0" smtClean="0"/>
              <a:t> portion </a:t>
            </a:r>
            <a:r>
              <a:rPr lang="sv-SE" dirty="0" err="1" smtClean="0"/>
              <a:t>of</a:t>
            </a:r>
            <a:r>
              <a:rPr lang="sv-SE" dirty="0" smtClean="0"/>
              <a:t> international </a:t>
            </a:r>
            <a:r>
              <a:rPr lang="sv-SE" dirty="0" err="1" smtClean="0"/>
              <a:t>recruitment</a:t>
            </a:r>
            <a:r>
              <a:rPr lang="sv-SE" dirty="0" smtClean="0"/>
              <a:t>, </a:t>
            </a:r>
            <a:r>
              <a:rPr lang="sv-SE" dirty="0" err="1" smtClean="0"/>
              <a:t>example</a:t>
            </a:r>
            <a:r>
              <a:rPr lang="sv-SE" dirty="0" smtClean="0"/>
              <a:t> KTH 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Industry: Sweden has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few</a:t>
            </a:r>
            <a:r>
              <a:rPr lang="sv-SE" dirty="0" smtClean="0"/>
              <a:t> </a:t>
            </a:r>
            <a:r>
              <a:rPr lang="sv-SE" dirty="0" err="1" smtClean="0"/>
              <a:t>engineers</a:t>
            </a:r>
            <a:r>
              <a:rPr lang="sv-S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Telecom, </a:t>
            </a:r>
            <a:r>
              <a:rPr lang="sv-SE" dirty="0" err="1" smtClean="0"/>
              <a:t>Forest&amp;Pulp</a:t>
            </a:r>
            <a:r>
              <a:rPr lang="sv-SE" dirty="0" smtClean="0"/>
              <a:t>, (Bio-)Medical </a:t>
            </a:r>
            <a:r>
              <a:rPr lang="sv-SE" dirty="0" err="1" smtClean="0"/>
              <a:t>technology</a:t>
            </a:r>
            <a:r>
              <a:rPr lang="sv-SE" dirty="0" smtClean="0"/>
              <a:t>, Steel, </a:t>
            </a:r>
            <a:r>
              <a:rPr lang="sv-SE" dirty="0" err="1" smtClean="0"/>
              <a:t>Mechanical</a:t>
            </a:r>
            <a:r>
              <a:rPr lang="sv-SE" dirty="0" smtClean="0"/>
              <a:t> </a:t>
            </a:r>
            <a:r>
              <a:rPr lang="sv-SE" dirty="0" err="1" smtClean="0"/>
              <a:t>engineering</a:t>
            </a:r>
            <a:r>
              <a:rPr lang="sv-SE" dirty="0" smtClean="0"/>
              <a:t>. </a:t>
            </a:r>
            <a:r>
              <a:rPr lang="sv-SE" dirty="0" err="1" smtClean="0"/>
              <a:t>Technology</a:t>
            </a:r>
            <a:r>
              <a:rPr lang="sv-SE" dirty="0" smtClean="0"/>
              <a:t> and innovation</a:t>
            </a:r>
            <a:r>
              <a:rPr lang="sv-SE" dirty="0"/>
              <a:t>.</a:t>
            </a:r>
            <a:r>
              <a:rPr lang="sv-SE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Society</a:t>
            </a:r>
            <a:r>
              <a:rPr lang="sv-SE" dirty="0" smtClean="0"/>
              <a:t>: </a:t>
            </a:r>
            <a:r>
              <a:rPr lang="sv-SE" dirty="0" err="1" smtClean="0"/>
              <a:t>Traditionally</a:t>
            </a:r>
            <a:r>
              <a:rPr lang="sv-SE" dirty="0" smtClean="0"/>
              <a:t>, Sweden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building</a:t>
            </a:r>
            <a:r>
              <a:rPr lang="sv-SE" dirty="0" smtClean="0"/>
              <a:t>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industrial</a:t>
            </a:r>
            <a:r>
              <a:rPr lang="sv-SE" dirty="0" smtClean="0"/>
              <a:t> and </a:t>
            </a:r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on immigrants </a:t>
            </a:r>
            <a:r>
              <a:rPr lang="sv-SE" dirty="0" err="1" smtClean="0"/>
              <a:t>since</a:t>
            </a:r>
            <a:r>
              <a:rPr lang="sv-SE" dirty="0" smtClean="0"/>
              <a:t> ~1600. </a:t>
            </a:r>
            <a:r>
              <a:rPr lang="sv-SE" dirty="0" err="1" smtClean="0"/>
              <a:t>Hence</a:t>
            </a:r>
            <a:r>
              <a:rPr lang="sv-SE" dirty="0" smtClean="0"/>
              <a:t>, </a:t>
            </a:r>
            <a:r>
              <a:rPr lang="sv-SE" dirty="0" err="1" smtClean="0"/>
              <a:t>work</a:t>
            </a:r>
            <a:r>
              <a:rPr lang="sv-SE" dirty="0" smtClean="0"/>
              <a:t> immigration is </a:t>
            </a:r>
            <a:r>
              <a:rPr lang="sv-SE" dirty="0" err="1" smtClean="0"/>
              <a:t>natural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Language</a:t>
            </a:r>
            <a:r>
              <a:rPr lang="sv-SE" dirty="0" smtClean="0"/>
              <a:t>: English is </a:t>
            </a:r>
            <a:r>
              <a:rPr lang="sv-SE" dirty="0" err="1" smtClean="0"/>
              <a:t>lingua</a:t>
            </a:r>
            <a:r>
              <a:rPr lang="sv-SE" dirty="0" smtClean="0"/>
              <a:t> </a:t>
            </a:r>
            <a:r>
              <a:rPr lang="sv-SE" dirty="0" err="1" smtClean="0"/>
              <a:t>franca</a:t>
            </a:r>
            <a:r>
              <a:rPr lang="sv-SE" dirty="0" smtClean="0"/>
              <a:t> in Sweden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43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TH_PPT template 2014 red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</Template>
  <TotalTime>3941</TotalTime>
  <Words>1184</Words>
  <Application>Microsoft Office PowerPoint</Application>
  <PresentationFormat>Předvádění na obrazovce (4:3)</PresentationFormat>
  <Paragraphs>167</Paragraphs>
  <Slides>23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Verdana</vt:lpstr>
      <vt:lpstr>Wingdings</vt:lpstr>
      <vt:lpstr>KTH_PPT template 2014 red</vt:lpstr>
      <vt:lpstr>think-cell Slide</vt:lpstr>
      <vt:lpstr>From mathematical logic to library and information science </vt:lpstr>
      <vt:lpstr>(Tips and tricks for STEM-careers, w/ an introduction to bibliometrics)</vt:lpstr>
      <vt:lpstr>KTH Royal Institute of Technology</vt:lpstr>
      <vt:lpstr>KTH Royal Institute of Technology</vt:lpstr>
      <vt:lpstr>Me before 2009</vt:lpstr>
      <vt:lpstr>Me from 2009</vt:lpstr>
      <vt:lpstr>Me today</vt:lpstr>
      <vt:lpstr>Library in the future</vt:lpstr>
      <vt:lpstr>Engineering careers in Sweden</vt:lpstr>
      <vt:lpstr>How to increase your research impact</vt:lpstr>
      <vt:lpstr>What is bibliometrics?</vt:lpstr>
      <vt:lpstr>Example of publication output</vt:lpstr>
      <vt:lpstr>Examples of citation impact</vt:lpstr>
      <vt:lpstr>Examples of a co-publishing network</vt:lpstr>
      <vt:lpstr>Citation</vt:lpstr>
      <vt:lpstr>Bibliometric tools</vt:lpstr>
      <vt:lpstr>Impact?</vt:lpstr>
      <vt:lpstr>Differences between research fields affecting bibliometric indicators</vt:lpstr>
      <vt:lpstr>Field normalized citation rate</vt:lpstr>
      <vt:lpstr>Citation indicators &gt; Research Quality</vt:lpstr>
      <vt:lpstr>Application and use</vt:lpstr>
      <vt:lpstr>Bibliometrics at KTH</vt:lpstr>
      <vt:lpstr> Time for discussion and</vt:lpstr>
    </vt:vector>
  </TitlesOfParts>
  <Company>Kungliga Tekniska Högskolan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Göran Hamrin</dc:creator>
  <cp:lastModifiedBy>Stephanie Krueger</cp:lastModifiedBy>
  <cp:revision>135</cp:revision>
  <cp:lastPrinted>2013-05-27T09:10:21Z</cp:lastPrinted>
  <dcterms:created xsi:type="dcterms:W3CDTF">2017-10-16T10:57:12Z</dcterms:created>
  <dcterms:modified xsi:type="dcterms:W3CDTF">2017-11-16T14:03:14Z</dcterms:modified>
</cp:coreProperties>
</file>