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10" r:id="rId2"/>
    <p:sldId id="311" r:id="rId3"/>
    <p:sldId id="312" r:id="rId4"/>
    <p:sldId id="313" r:id="rId5"/>
    <p:sldId id="314" r:id="rId6"/>
    <p:sldId id="315" r:id="rId7"/>
    <p:sldId id="316" r:id="rId8"/>
    <p:sldId id="317" r:id="rId9"/>
    <p:sldId id="272" r:id="rId10"/>
    <p:sldId id="288" r:id="rId11"/>
    <p:sldId id="261" r:id="rId12"/>
    <p:sldId id="260" r:id="rId13"/>
    <p:sldId id="306" r:id="rId14"/>
    <p:sldId id="308" r:id="rId15"/>
    <p:sldId id="277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304" r:id="rId26"/>
    <p:sldId id="274" r:id="rId27"/>
  </p:sldIdLst>
  <p:sldSz cx="12192000" cy="6858000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ga Martinová" initials="OM" lastIdx="28" clrIdx="0">
    <p:extLst>
      <p:ext uri="{19B8F6BF-5375-455C-9EA6-DF929625EA0E}">
        <p15:presenceInfo xmlns:p15="http://schemas.microsoft.com/office/powerpoint/2012/main" userId="S-1-5-21-1015203311-753015318-831944688-15254" providerId="AD"/>
      </p:ext>
    </p:extLst>
  </p:cmAuthor>
  <p:cmAuthor id="2" name="Pavlína Tvrdá" initials="PT" lastIdx="2" clrIdx="1">
    <p:extLst>
      <p:ext uri="{19B8F6BF-5375-455C-9EA6-DF929625EA0E}">
        <p15:presenceInfo xmlns:p15="http://schemas.microsoft.com/office/powerpoint/2012/main" userId="S-1-5-21-1015203311-753015318-831944688-15099" providerId="AD"/>
      </p:ext>
    </p:extLst>
  </p:cmAuthor>
  <p:cmAuthor id="3" name="Alena Chodounská" initials="AC" lastIdx="1" clrIdx="2">
    <p:extLst>
      <p:ext uri="{19B8F6BF-5375-455C-9EA6-DF929625EA0E}">
        <p15:presenceInfo xmlns:p15="http://schemas.microsoft.com/office/powerpoint/2012/main" userId="S-1-5-21-1015203311-753015318-831944688-39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4124" autoAdjust="0"/>
  </p:normalViewPr>
  <p:slideViewPr>
    <p:cSldViewPr>
      <p:cViewPr varScale="1">
        <p:scale>
          <a:sx n="72" d="100"/>
          <a:sy n="72" d="100"/>
        </p:scale>
        <p:origin x="142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CC828-C21C-4044-A209-59234B475E4D}" type="datetimeFigureOut">
              <a:rPr lang="cs-CZ" smtClean="0"/>
              <a:t>2.5.2018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975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88" y="9429751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9F2E79-3D25-4ED0-92EC-B527DB8F94C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04127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F33FAF-49B7-4BFC-8AFD-2D2060D1C45F}" type="datetimeFigureOut">
              <a:rPr lang="cs-CZ" smtClean="0"/>
              <a:t>2.5.2018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DF5712-D438-4363-8427-2B5A90D055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362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6190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LcParenR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F5712-D438-4363-8427-2B5A90D05569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99223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Četl jste někdo nějakou</a:t>
            </a:r>
            <a:r>
              <a:rPr lang="cs-CZ" baseline="0" dirty="0" smtClean="0">
                <a:solidFill>
                  <a:srgbClr val="FF0000"/>
                </a:solidFill>
              </a:rPr>
              <a:t> jinou dizertační práci?</a:t>
            </a:r>
          </a:p>
          <a:p>
            <a:r>
              <a:rPr lang="cs-CZ" baseline="0" dirty="0" smtClean="0">
                <a:solidFill>
                  <a:srgbClr val="FF0000"/>
                </a:solidFill>
              </a:rPr>
              <a:t>Chystá se někdo psát dizertaci v angličtině? Důvody pro a proti?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F5712-D438-4363-8427-2B5A90D05569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97017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F5712-D438-4363-8427-2B5A90D05569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4936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F5712-D438-4363-8427-2B5A90D05569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2584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F5712-D438-4363-8427-2B5A90D05569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87486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F5712-D438-4363-8427-2B5A90D05569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4217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222250" y="809625"/>
            <a:ext cx="7181850" cy="4040188"/>
          </a:xfrm>
          <a:prstGeom prst="rect">
            <a:avLst/>
          </a:prstGeom>
        </p:spPr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673701" y="5120463"/>
            <a:ext cx="5389968" cy="4850368"/>
          </a:xfrm>
          <a:prstGeom prst="rect">
            <a:avLst/>
          </a:prstGeom>
        </p:spPr>
        <p:txBody>
          <a:bodyPr/>
          <a:lstStyle/>
          <a:p>
            <a:endParaRPr lang="cs-CZ" sz="2000" b="0" strike="noStrike" spc="-1" dirty="0">
              <a:latin typeface="Arial"/>
            </a:endParaRPr>
          </a:p>
        </p:txBody>
      </p:sp>
      <p:sp>
        <p:nvSpPr>
          <p:cNvPr id="128" name="TextShape 3"/>
          <p:cNvSpPr txBox="1"/>
          <p:nvPr/>
        </p:nvSpPr>
        <p:spPr>
          <a:xfrm>
            <a:off x="3816689" y="1"/>
            <a:ext cx="2919254" cy="5386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/>
            <a:fld id="{C33CDE59-850A-4509-BDCB-E406A9624B50}" type="datetime1">
              <a:rPr lang="cs-CZ" sz="1200" spc="-1">
                <a:solidFill>
                  <a:srgbClr val="000000"/>
                </a:solidFill>
              </a:rPr>
              <a:pPr algn="r"/>
              <a:t>2.5.2018</a:t>
            </a:fld>
            <a:endParaRPr lang="cs-CZ" sz="12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641836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222250" y="809625"/>
            <a:ext cx="7181850" cy="4040188"/>
          </a:xfrm>
          <a:prstGeom prst="rect">
            <a:avLst/>
          </a:prstGeom>
        </p:spPr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673701" y="5120463"/>
            <a:ext cx="5389968" cy="4850368"/>
          </a:xfrm>
          <a:prstGeom prst="rect">
            <a:avLst/>
          </a:prstGeom>
        </p:spPr>
        <p:txBody>
          <a:bodyPr/>
          <a:lstStyle/>
          <a:p>
            <a:endParaRPr lang="cs-CZ" sz="2000" b="0" strike="noStrike" spc="-1" dirty="0">
              <a:latin typeface="Arial"/>
            </a:endParaRPr>
          </a:p>
        </p:txBody>
      </p:sp>
      <p:sp>
        <p:nvSpPr>
          <p:cNvPr id="128" name="TextShape 3"/>
          <p:cNvSpPr txBox="1"/>
          <p:nvPr/>
        </p:nvSpPr>
        <p:spPr>
          <a:xfrm>
            <a:off x="3816689" y="1"/>
            <a:ext cx="2919254" cy="5386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/>
            <a:fld id="{C33CDE59-850A-4509-BDCB-E406A9624B50}" type="datetime1">
              <a:rPr lang="cs-CZ" sz="1200" spc="-1">
                <a:solidFill>
                  <a:srgbClr val="000000"/>
                </a:solidFill>
              </a:rPr>
              <a:pPr algn="r"/>
              <a:t>2.5.2018</a:t>
            </a:fld>
            <a:endParaRPr lang="cs-CZ" sz="12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355293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222250" y="809625"/>
            <a:ext cx="7181850" cy="4040188"/>
          </a:xfrm>
          <a:prstGeom prst="rect">
            <a:avLst/>
          </a:prstGeom>
        </p:spPr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673701" y="5120463"/>
            <a:ext cx="5389968" cy="4850368"/>
          </a:xfrm>
          <a:prstGeom prst="rect">
            <a:avLst/>
          </a:prstGeom>
        </p:spPr>
        <p:txBody>
          <a:bodyPr/>
          <a:lstStyle/>
          <a:p>
            <a:endParaRPr lang="cs-CZ" sz="2000" b="0" strike="noStrike" spc="-1">
              <a:latin typeface="Arial"/>
            </a:endParaRPr>
          </a:p>
        </p:txBody>
      </p:sp>
      <p:sp>
        <p:nvSpPr>
          <p:cNvPr id="128" name="TextShape 3"/>
          <p:cNvSpPr txBox="1"/>
          <p:nvPr/>
        </p:nvSpPr>
        <p:spPr>
          <a:xfrm>
            <a:off x="3816689" y="1"/>
            <a:ext cx="2919254" cy="5386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/>
            <a:fld id="{C33CDE59-850A-4509-BDCB-E406A9624B50}" type="datetime1">
              <a:rPr lang="cs-CZ" sz="1200" spc="-1">
                <a:solidFill>
                  <a:srgbClr val="000000"/>
                </a:solidFill>
              </a:rPr>
              <a:pPr algn="r"/>
              <a:t>2.5.2018</a:t>
            </a:fld>
            <a:endParaRPr lang="cs-CZ" sz="12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57861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222250" y="809625"/>
            <a:ext cx="7181850" cy="4040188"/>
          </a:xfrm>
          <a:prstGeom prst="rect">
            <a:avLst/>
          </a:prstGeom>
        </p:spPr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673701" y="5120463"/>
            <a:ext cx="5389968" cy="4850368"/>
          </a:xfrm>
          <a:prstGeom prst="rect">
            <a:avLst/>
          </a:prstGeom>
        </p:spPr>
        <p:txBody>
          <a:bodyPr/>
          <a:lstStyle/>
          <a:p>
            <a:endParaRPr lang="cs-CZ" sz="2000" b="0" strike="noStrike" spc="-1">
              <a:latin typeface="Arial"/>
            </a:endParaRPr>
          </a:p>
        </p:txBody>
      </p:sp>
      <p:sp>
        <p:nvSpPr>
          <p:cNvPr id="128" name="TextShape 3"/>
          <p:cNvSpPr txBox="1"/>
          <p:nvPr/>
        </p:nvSpPr>
        <p:spPr>
          <a:xfrm>
            <a:off x="3816689" y="1"/>
            <a:ext cx="2919254" cy="5386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/>
            <a:fld id="{C33CDE59-850A-4509-BDCB-E406A9624B50}" type="datetime1">
              <a:rPr lang="cs-CZ" sz="1200" spc="-1">
                <a:solidFill>
                  <a:srgbClr val="000000"/>
                </a:solidFill>
              </a:rPr>
              <a:pPr algn="r"/>
              <a:t>2.5.2018</a:t>
            </a:fld>
            <a:endParaRPr lang="cs-CZ" sz="12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27547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66425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222250" y="809625"/>
            <a:ext cx="7181850" cy="4040188"/>
          </a:xfrm>
          <a:prstGeom prst="rect">
            <a:avLst/>
          </a:prstGeom>
        </p:spPr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673701" y="5120463"/>
            <a:ext cx="5389968" cy="4850368"/>
          </a:xfrm>
          <a:prstGeom prst="rect">
            <a:avLst/>
          </a:prstGeom>
        </p:spPr>
        <p:txBody>
          <a:bodyPr/>
          <a:lstStyle/>
          <a:p>
            <a:endParaRPr lang="cs-CZ" sz="2000" b="0" strike="noStrike" spc="-1" dirty="0">
              <a:latin typeface="Arial"/>
            </a:endParaRPr>
          </a:p>
        </p:txBody>
      </p:sp>
      <p:sp>
        <p:nvSpPr>
          <p:cNvPr id="128" name="TextShape 3"/>
          <p:cNvSpPr txBox="1"/>
          <p:nvPr/>
        </p:nvSpPr>
        <p:spPr>
          <a:xfrm>
            <a:off x="3816689" y="1"/>
            <a:ext cx="2919254" cy="5386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/>
            <a:fld id="{C33CDE59-850A-4509-BDCB-E406A9624B50}" type="datetime1">
              <a:rPr lang="cs-CZ" sz="1200" spc="-1">
                <a:solidFill>
                  <a:srgbClr val="000000"/>
                </a:solidFill>
              </a:rPr>
              <a:pPr algn="r"/>
              <a:t>2.5.2018</a:t>
            </a:fld>
            <a:endParaRPr lang="cs-CZ" sz="12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114445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222250" y="809625"/>
            <a:ext cx="7181850" cy="4040188"/>
          </a:xfrm>
          <a:prstGeom prst="rect">
            <a:avLst/>
          </a:prstGeom>
        </p:spPr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673701" y="5120463"/>
            <a:ext cx="5389968" cy="4850368"/>
          </a:xfrm>
          <a:prstGeom prst="rect">
            <a:avLst/>
          </a:prstGeom>
        </p:spPr>
        <p:txBody>
          <a:bodyPr/>
          <a:lstStyle/>
          <a:p>
            <a:endParaRPr lang="cs-CZ" sz="2000" b="0" strike="noStrike" spc="-1">
              <a:latin typeface="Arial"/>
            </a:endParaRPr>
          </a:p>
        </p:txBody>
      </p:sp>
      <p:sp>
        <p:nvSpPr>
          <p:cNvPr id="128" name="TextShape 3"/>
          <p:cNvSpPr txBox="1"/>
          <p:nvPr/>
        </p:nvSpPr>
        <p:spPr>
          <a:xfrm>
            <a:off x="3816689" y="1"/>
            <a:ext cx="2919254" cy="5386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/>
            <a:fld id="{C33CDE59-850A-4509-BDCB-E406A9624B50}" type="datetime1">
              <a:rPr lang="cs-CZ" sz="1200" spc="-1">
                <a:solidFill>
                  <a:srgbClr val="000000"/>
                </a:solidFill>
              </a:rPr>
              <a:pPr algn="r"/>
              <a:t>2.5.2018</a:t>
            </a:fld>
            <a:endParaRPr lang="cs-CZ" sz="12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268082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222250" y="809625"/>
            <a:ext cx="7181850" cy="4040188"/>
          </a:xfrm>
          <a:prstGeom prst="rect">
            <a:avLst/>
          </a:prstGeom>
        </p:spPr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673701" y="5120463"/>
            <a:ext cx="5389968" cy="4850368"/>
          </a:xfrm>
          <a:prstGeom prst="rect">
            <a:avLst/>
          </a:prstGeom>
        </p:spPr>
        <p:txBody>
          <a:bodyPr/>
          <a:lstStyle/>
          <a:p>
            <a:endParaRPr lang="cs-CZ" sz="2000" b="0" strike="noStrike" spc="-1">
              <a:latin typeface="Arial"/>
            </a:endParaRPr>
          </a:p>
        </p:txBody>
      </p:sp>
      <p:sp>
        <p:nvSpPr>
          <p:cNvPr id="128" name="TextShape 3"/>
          <p:cNvSpPr txBox="1"/>
          <p:nvPr/>
        </p:nvSpPr>
        <p:spPr>
          <a:xfrm>
            <a:off x="3816689" y="1"/>
            <a:ext cx="2919254" cy="5386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/>
            <a:fld id="{C33CDE59-850A-4509-BDCB-E406A9624B50}" type="datetime1">
              <a:rPr lang="cs-CZ" sz="1200" spc="-1">
                <a:solidFill>
                  <a:srgbClr val="000000"/>
                </a:solidFill>
              </a:rPr>
              <a:pPr algn="r"/>
              <a:t>2.5.2018</a:t>
            </a:fld>
            <a:endParaRPr lang="cs-CZ" sz="12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39329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222250" y="809625"/>
            <a:ext cx="7181850" cy="4040188"/>
          </a:xfrm>
          <a:prstGeom prst="rect">
            <a:avLst/>
          </a:prstGeom>
        </p:spPr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673701" y="5120463"/>
            <a:ext cx="5389968" cy="4850368"/>
          </a:xfrm>
          <a:prstGeom prst="rect">
            <a:avLst/>
          </a:prstGeom>
        </p:spPr>
        <p:txBody>
          <a:bodyPr/>
          <a:lstStyle/>
          <a:p>
            <a:endParaRPr lang="cs-CZ" sz="2000" b="0" strike="noStrike" spc="-1">
              <a:latin typeface="Arial"/>
            </a:endParaRPr>
          </a:p>
        </p:txBody>
      </p:sp>
      <p:sp>
        <p:nvSpPr>
          <p:cNvPr id="128" name="TextShape 3"/>
          <p:cNvSpPr txBox="1"/>
          <p:nvPr/>
        </p:nvSpPr>
        <p:spPr>
          <a:xfrm>
            <a:off x="3816689" y="1"/>
            <a:ext cx="2919254" cy="5386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/>
            <a:fld id="{C33CDE59-850A-4509-BDCB-E406A9624B50}" type="datetime1">
              <a:rPr lang="cs-CZ" sz="1200" spc="-1">
                <a:solidFill>
                  <a:srgbClr val="000000"/>
                </a:solidFill>
              </a:rPr>
              <a:pPr algn="r"/>
              <a:t>2.5.2018</a:t>
            </a:fld>
            <a:endParaRPr lang="cs-CZ" sz="12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582906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222250" y="809625"/>
            <a:ext cx="7181850" cy="4040188"/>
          </a:xfrm>
          <a:prstGeom prst="rect">
            <a:avLst/>
          </a:prstGeom>
        </p:spPr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673701" y="5120463"/>
            <a:ext cx="5389968" cy="4850368"/>
          </a:xfrm>
          <a:prstGeom prst="rect">
            <a:avLst/>
          </a:prstGeom>
        </p:spPr>
        <p:txBody>
          <a:bodyPr/>
          <a:lstStyle/>
          <a:p>
            <a:endParaRPr lang="cs-CZ" sz="2000" b="0" strike="noStrike" spc="-1">
              <a:latin typeface="Arial"/>
            </a:endParaRPr>
          </a:p>
        </p:txBody>
      </p:sp>
      <p:sp>
        <p:nvSpPr>
          <p:cNvPr id="128" name="TextShape 3"/>
          <p:cNvSpPr txBox="1"/>
          <p:nvPr/>
        </p:nvSpPr>
        <p:spPr>
          <a:xfrm>
            <a:off x="3816689" y="1"/>
            <a:ext cx="2919254" cy="5386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/>
            <a:fld id="{C33CDE59-850A-4509-BDCB-E406A9624B50}" type="datetime1">
              <a:rPr lang="cs-CZ" sz="1200" spc="-1">
                <a:solidFill>
                  <a:srgbClr val="000000"/>
                </a:solidFill>
              </a:rPr>
              <a:pPr algn="r"/>
              <a:t>2.5.2018</a:t>
            </a:fld>
            <a:endParaRPr lang="cs-CZ" sz="12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612855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-222250" y="809625"/>
            <a:ext cx="7181850" cy="4040188"/>
          </a:xfrm>
          <a:prstGeom prst="rect">
            <a:avLst/>
          </a:prstGeom>
        </p:spPr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673701" y="5120463"/>
            <a:ext cx="5389968" cy="4850368"/>
          </a:xfrm>
          <a:prstGeom prst="rect">
            <a:avLst/>
          </a:prstGeom>
        </p:spPr>
        <p:txBody>
          <a:bodyPr/>
          <a:lstStyle/>
          <a:p>
            <a:endParaRPr lang="cs-CZ" sz="2000" b="0" strike="noStrike" spc="-1">
              <a:latin typeface="Arial"/>
            </a:endParaRPr>
          </a:p>
        </p:txBody>
      </p:sp>
      <p:sp>
        <p:nvSpPr>
          <p:cNvPr id="128" name="TextShape 3"/>
          <p:cNvSpPr txBox="1"/>
          <p:nvPr/>
        </p:nvSpPr>
        <p:spPr>
          <a:xfrm>
            <a:off x="3816689" y="1"/>
            <a:ext cx="2919254" cy="5386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r"/>
            <a:fld id="{C33CDE59-850A-4509-BDCB-E406A9624B50}" type="datetime1">
              <a:rPr lang="cs-CZ" sz="1200" spc="-1">
                <a:solidFill>
                  <a:srgbClr val="000000"/>
                </a:solidFill>
              </a:rPr>
              <a:pPr algn="r"/>
              <a:t>2.5.2018</a:t>
            </a:fld>
            <a:endParaRPr lang="cs-CZ" sz="12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50232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F5712-D438-4363-8427-2B5A90D05569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7868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4463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1212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Shape 113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3933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Shape 120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1652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7894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0631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DF5712-D438-4363-8427-2B5A90D05569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5750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C9845-643A-44A5-941B-121AD1C66A64}" type="datetimeFigureOut">
              <a:rPr lang="cs-CZ" smtClean="0"/>
              <a:t>2.5.2018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5539-2333-43F7-97D2-D4A29552BE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5912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C9845-643A-44A5-941B-121AD1C66A64}" type="datetimeFigureOut">
              <a:rPr lang="cs-CZ" smtClean="0"/>
              <a:t>2.5.2018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5539-2333-43F7-97D2-D4A29552BE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5489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C9845-643A-44A5-941B-121AD1C66A64}" type="datetimeFigureOut">
              <a:rPr lang="cs-CZ" smtClean="0"/>
              <a:t>2.5.2018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5539-2333-43F7-97D2-D4A29552BE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7982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C9845-643A-44A5-941B-121AD1C66A64}" type="datetimeFigureOut">
              <a:rPr lang="cs-CZ" smtClean="0"/>
              <a:t>2.5.2018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5539-2333-43F7-97D2-D4A29552BE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6381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C9845-643A-44A5-941B-121AD1C66A64}" type="datetimeFigureOut">
              <a:rPr lang="cs-CZ" smtClean="0"/>
              <a:t>2.5.2018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5539-2333-43F7-97D2-D4A29552BE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8055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C9845-643A-44A5-941B-121AD1C66A64}" type="datetimeFigureOut">
              <a:rPr lang="cs-CZ" smtClean="0"/>
              <a:t>2.5.2018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5539-2333-43F7-97D2-D4A29552BE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984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C9845-643A-44A5-941B-121AD1C66A64}" type="datetimeFigureOut">
              <a:rPr lang="cs-CZ" smtClean="0"/>
              <a:t>2.5.2018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5539-2333-43F7-97D2-D4A29552BE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1124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C9845-643A-44A5-941B-121AD1C66A64}" type="datetimeFigureOut">
              <a:rPr lang="cs-CZ" smtClean="0"/>
              <a:t>2.5.2018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5539-2333-43F7-97D2-D4A29552BE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1056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C9845-643A-44A5-941B-121AD1C66A64}" type="datetimeFigureOut">
              <a:rPr lang="cs-CZ" smtClean="0"/>
              <a:t>2.5.2018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5539-2333-43F7-97D2-D4A29552BE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2132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C9845-643A-44A5-941B-121AD1C66A64}" type="datetimeFigureOut">
              <a:rPr lang="cs-CZ" smtClean="0"/>
              <a:t>2.5.2018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5539-2333-43F7-97D2-D4A29552BE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0581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C9845-643A-44A5-941B-121AD1C66A64}" type="datetimeFigureOut">
              <a:rPr lang="cs-CZ" smtClean="0"/>
              <a:t>2.5.2018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F5539-2333-43F7-97D2-D4A29552BE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2989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C9845-643A-44A5-941B-121AD1C66A64}" type="datetimeFigureOut">
              <a:rPr lang="cs-CZ" smtClean="0"/>
              <a:t>2.5.2018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F5539-2333-43F7-97D2-D4A29552BE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115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kopernio.com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M6XawJ7-880" TargetMode="External"/><Relationship Id="rId5" Type="http://schemas.openxmlformats.org/officeDocument/2006/relationships/hyperlink" Target="https://plumanalytics.com/learn/about-metrics/" TargetMode="External"/><Relationship Id="rId4" Type="http://schemas.openxmlformats.org/officeDocument/2006/relationships/hyperlink" Target="http://www.utb.cz/knihovna/veda-a-vyzkum/citovanost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portal.k.utb.cz/?lang=cz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utb.cz/knihovna/sluzby/meziknihovni-vypujcni-sluzba" TargetMode="External"/><Relationship Id="rId5" Type="http://schemas.openxmlformats.org/officeDocument/2006/relationships/hyperlink" Target="http://digilib.k.utb.cz/handle/10563/1" TargetMode="External"/><Relationship Id="rId4" Type="http://schemas.openxmlformats.org/officeDocument/2006/relationships/hyperlink" Target="http://portal.k.utb.cz/databases/alphabetical/?lang=cze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docs.lib.purdue.edu/iatul/2017/partnership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ciencemag.org/news/2017/07/sci-hub-s-cache-pirated-papers-so-big-subscription-journals-are-doomed-data-analyst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tb.cz/knihovna/sluzby/citace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zotero.org/" TargetMode="External"/><Relationship Id="rId5" Type="http://schemas.openxmlformats.org/officeDocument/2006/relationships/hyperlink" Target="https://www.mendeley.com/" TargetMode="External"/><Relationship Id="rId4" Type="http://schemas.openxmlformats.org/officeDocument/2006/relationships/hyperlink" Target="https://www.citacepro.com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help.sciencedirect.com/Content/doi.htm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vcr.cz/cs/pro-media/aktuality/Predatorske-casopisy-jak-je-poznat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beallslist.weebly.com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hillpublisher.com/journals/er/" TargetMode="Externa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techlib.cz/index.php/zlin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versitas.cz/ze-sveta/314-pocet-predatorskych-konferenci-uz-prevysuje-pocet-oficialnich-vedeckych-akci?utm_source=fb_universitas&amp;utm_medium=link&amp;utm_campaign=facebook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pavlina.tassanyi@techlib.cz" TargetMode="External"/><Relationship Id="rId5" Type="http://schemas.openxmlformats.org/officeDocument/2006/relationships/hyperlink" Target="mailto:olga.martinova@techlib.cz" TargetMode="External"/><Relationship Id="rId4" Type="http://schemas.openxmlformats.org/officeDocument/2006/relationships/hyperlink" Target="mailto:alena.chodounska@techlib.cz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orcid.or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esearchgate.net/" TargetMode="External"/><Relationship Id="rId5" Type="http://schemas.openxmlformats.org/officeDocument/2006/relationships/hyperlink" Target="https://scholar.google.cz/" TargetMode="External"/><Relationship Id="rId4" Type="http://schemas.openxmlformats.org/officeDocument/2006/relationships/hyperlink" Target="https://www.linkedin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orcid.org/0000-0003-1588-2299" TargetMode="External"/><Relationship Id="rId7" Type="http://schemas.openxmlformats.org/officeDocument/2006/relationships/hyperlink" Target="http://www.ucl.ac.uk/~uctp39a/Blundell-CV-March-2018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k.linkedin.com/in/richard-blundell-47b97915" TargetMode="External"/><Relationship Id="rId5" Type="http://schemas.openxmlformats.org/officeDocument/2006/relationships/hyperlink" Target="https://www.researchgate.net/profile/Richard_Blundell" TargetMode="External"/><Relationship Id="rId4" Type="http://schemas.openxmlformats.org/officeDocument/2006/relationships/hyperlink" Target="https://scholar.google.com/citations?user=ZCkKBLQAAAAJ&amp;hl=en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orcid.org/0000-0003-1588-2299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c.europa.eu/research/participants/data/ref/h2020/grants_manual/hi/ethics/h2020_hi_ethics-self-assess_en.pdf" TargetMode="External"/><Relationship Id="rId5" Type="http://schemas.openxmlformats.org/officeDocument/2006/relationships/hyperlink" Target="https://ec.europa.eu/programmes/horizon2020/en/news/commission-welcomes-new-european-code-conduct-research-integrity" TargetMode="External"/><Relationship Id="rId4" Type="http://schemas.openxmlformats.org/officeDocument/2006/relationships/hyperlink" Target="http://www.utb.cz/file/15630?highlightWords=etick%C3%BD+kodex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ctrTitle"/>
          </p:nvPr>
        </p:nvSpPr>
        <p:spPr>
          <a:xfrm>
            <a:off x="614508" y="1964824"/>
            <a:ext cx="10666068" cy="2085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algn="l">
              <a:spcBef>
                <a:spcPts val="0"/>
              </a:spcBef>
              <a:buClr>
                <a:schemeClr val="dk1"/>
              </a:buClr>
              <a:buSzPts val="4410"/>
            </a:pPr>
            <a:r>
              <a:rPr lang="en-US" sz="4410" b="1" dirty="0" smtClean="0"/>
              <a:t>Aiming High</a:t>
            </a:r>
            <a:r>
              <a:rPr lang="en-US" sz="441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41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959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Připravte</a:t>
            </a:r>
            <a:r>
              <a:rPr lang="en-US" sz="3959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 </a:t>
            </a:r>
            <a:r>
              <a:rPr lang="en-US" sz="3959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3959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959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konkurenční</a:t>
            </a:r>
            <a:r>
              <a:rPr lang="en-US" sz="3959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959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mezinárodní</a:t>
            </a:r>
            <a:r>
              <a:rPr lang="en-US" sz="3959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959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akademické</a:t>
            </a:r>
            <a:r>
              <a:rPr lang="en-US" sz="3959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959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prostředí</a:t>
            </a:r>
            <a:endParaRPr sz="3959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Shape 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2392" y="305999"/>
            <a:ext cx="1571625" cy="86677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Shape 90"/>
          <p:cNvSpPr txBox="1"/>
          <p:nvPr/>
        </p:nvSpPr>
        <p:spPr>
          <a:xfrm>
            <a:off x="614508" y="4841874"/>
            <a:ext cx="9945988" cy="11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dirty="0"/>
              <a:t>DOKBAT 2018: 14th Annual International Bata Conference for Ph.D. Students and Young Researchers</a:t>
            </a:r>
            <a:endParaRPr sz="2400" dirty="0"/>
          </a:p>
          <a:p>
            <a:endParaRPr sz="2400" dirty="0"/>
          </a:p>
          <a:p>
            <a:r>
              <a:rPr lang="en-US" sz="2400" dirty="0" err="1"/>
              <a:t>Univerzita</a:t>
            </a:r>
            <a:r>
              <a:rPr lang="en-US" sz="2400" dirty="0"/>
              <a:t> </a:t>
            </a:r>
            <a:r>
              <a:rPr lang="en-US" sz="2400" dirty="0" err="1"/>
              <a:t>Tomáše</a:t>
            </a:r>
            <a:r>
              <a:rPr lang="en-US" sz="2400" dirty="0"/>
              <a:t> </a:t>
            </a:r>
            <a:r>
              <a:rPr lang="en-US" sz="2400" dirty="0" err="1"/>
              <a:t>Baťi</a:t>
            </a:r>
            <a:r>
              <a:rPr lang="en-US" sz="2400" dirty="0"/>
              <a:t> </a:t>
            </a:r>
            <a:r>
              <a:rPr lang="en-US" sz="2400" dirty="0" err="1"/>
              <a:t>ve</a:t>
            </a:r>
            <a:r>
              <a:rPr lang="en-US" sz="2400" dirty="0"/>
              <a:t> </a:t>
            </a:r>
            <a:r>
              <a:rPr lang="en-US" sz="2400" dirty="0" err="1"/>
              <a:t>Zlíně</a:t>
            </a:r>
            <a:r>
              <a:rPr lang="en-US" sz="2400" dirty="0"/>
              <a:t>, 25. 4. 2018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305728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 dirty="0" smtClean="0"/>
              <a:t>Vy</a:t>
            </a:r>
            <a:r>
              <a:rPr lang="en-US" b="1" dirty="0" smtClean="0"/>
              <a:t>, </a:t>
            </a:r>
            <a:r>
              <a:rPr lang="cs-CZ" b="1" dirty="0" smtClean="0"/>
              <a:t>jako vědec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5400" y="1628800"/>
            <a:ext cx="9515400" cy="46371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Google Scholar</a:t>
            </a:r>
          </a:p>
          <a:p>
            <a:pPr lvl="1"/>
            <a:r>
              <a:rPr lang="cs-CZ" sz="3200" dirty="0"/>
              <a:t>Knihovní linky, </a:t>
            </a:r>
            <a:r>
              <a:rPr lang="cs-CZ" sz="3200" dirty="0" err="1" smtClean="0">
                <a:hlinkClick r:id="rId3"/>
              </a:rPr>
              <a:t>Kopernio</a:t>
            </a:r>
            <a:endParaRPr lang="en-US" sz="3200" dirty="0"/>
          </a:p>
          <a:p>
            <a:pPr marL="0" indent="0">
              <a:buNone/>
            </a:pPr>
            <a:endParaRPr lang="cs-CZ" sz="400" dirty="0" smtClean="0"/>
          </a:p>
          <a:p>
            <a:pPr marL="0" indent="0">
              <a:buNone/>
            </a:pPr>
            <a:endParaRPr lang="cs-CZ" sz="400" dirty="0" smtClean="0"/>
          </a:p>
          <a:p>
            <a:pPr marL="0" indent="0">
              <a:buNone/>
            </a:pPr>
            <a:r>
              <a:rPr lang="en-US" dirty="0" smtClean="0"/>
              <a:t>WOS</a:t>
            </a:r>
            <a:r>
              <a:rPr lang="cs-CZ" dirty="0" smtClean="0"/>
              <a:t> </a:t>
            </a:r>
            <a:r>
              <a:rPr lang="en-US" dirty="0" smtClean="0"/>
              <a:t> </a:t>
            </a:r>
            <a:r>
              <a:rPr lang="cs-CZ" dirty="0" smtClean="0"/>
              <a:t>  </a:t>
            </a:r>
            <a:r>
              <a:rPr lang="en-US" dirty="0" smtClean="0"/>
              <a:t>v</a:t>
            </a:r>
            <a:r>
              <a:rPr lang="cs-CZ" dirty="0" smtClean="0"/>
              <a:t>s</a:t>
            </a:r>
            <a:r>
              <a:rPr lang="en-US" dirty="0" smtClean="0"/>
              <a:t>. </a:t>
            </a:r>
            <a:r>
              <a:rPr lang="cs-CZ" dirty="0" smtClean="0"/>
              <a:t>  </a:t>
            </a:r>
            <a:r>
              <a:rPr lang="en-US" dirty="0" smtClean="0"/>
              <a:t>SCOPUS</a:t>
            </a:r>
            <a:r>
              <a:rPr lang="cs-CZ" dirty="0" smtClean="0"/>
              <a:t>  </a:t>
            </a:r>
            <a:r>
              <a:rPr lang="en-US" dirty="0" smtClean="0"/>
              <a:t> v</a:t>
            </a:r>
            <a:r>
              <a:rPr lang="cs-CZ" dirty="0" smtClean="0"/>
              <a:t>s</a:t>
            </a:r>
            <a:r>
              <a:rPr lang="en-US" dirty="0" smtClean="0"/>
              <a:t>. </a:t>
            </a:r>
            <a:r>
              <a:rPr lang="cs-CZ" dirty="0" smtClean="0"/>
              <a:t>  Google </a:t>
            </a:r>
            <a:r>
              <a:rPr lang="en-US" dirty="0" smtClean="0"/>
              <a:t>Scholar</a:t>
            </a:r>
            <a:endParaRPr lang="en-US" dirty="0"/>
          </a:p>
          <a:p>
            <a:pPr lvl="1"/>
            <a:r>
              <a:rPr lang="cs-CZ" sz="3200" dirty="0"/>
              <a:t>Citace, Hodnocení </a:t>
            </a:r>
            <a:r>
              <a:rPr lang="cs-CZ" sz="3200" dirty="0" smtClean="0"/>
              <a:t>časopisů</a:t>
            </a:r>
          </a:p>
          <a:p>
            <a:pPr lvl="1"/>
            <a:r>
              <a:rPr lang="cs-CZ" sz="3200" dirty="0" smtClean="0"/>
              <a:t>h-index</a:t>
            </a:r>
            <a:r>
              <a:rPr lang="cs-CZ" sz="3200" dirty="0"/>
              <a:t>, další </a:t>
            </a:r>
            <a:r>
              <a:rPr lang="cs-CZ" sz="3200" dirty="0" smtClean="0">
                <a:hlinkClick r:id="rId4"/>
              </a:rPr>
              <a:t>indikátory</a:t>
            </a:r>
            <a:endParaRPr lang="cs-CZ" sz="3200" dirty="0"/>
          </a:p>
          <a:p>
            <a:pPr lvl="1"/>
            <a:endParaRPr lang="en-US" sz="800" dirty="0"/>
          </a:p>
          <a:p>
            <a:pPr marL="0" indent="0">
              <a:buNone/>
            </a:pPr>
            <a:r>
              <a:rPr lang="cs-CZ" dirty="0" err="1" smtClean="0">
                <a:solidFill>
                  <a:srgbClr val="FF0000"/>
                </a:solidFill>
                <a:hlinkClick r:id="rId5"/>
              </a:rPr>
              <a:t>PlumX</a:t>
            </a:r>
            <a:r>
              <a:rPr lang="cs-CZ" dirty="0" smtClean="0">
                <a:hlinkClick r:id="rId5"/>
              </a:rPr>
              <a:t> </a:t>
            </a:r>
            <a:r>
              <a:rPr lang="cs-CZ" dirty="0" smtClean="0"/>
              <a:t>– </a:t>
            </a:r>
            <a:r>
              <a:rPr lang="cs-CZ" dirty="0" err="1" smtClean="0">
                <a:solidFill>
                  <a:srgbClr val="FF0000"/>
                </a:solidFill>
                <a:hlinkClick r:id="rId6"/>
              </a:rPr>
              <a:t>altmetriky</a:t>
            </a:r>
            <a:endParaRPr lang="cs-CZ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dirty="0"/>
              <a:t>Klíčové zdroje v Ekonomii a </a:t>
            </a:r>
            <a:r>
              <a:rPr lang="cs-CZ" dirty="0" smtClean="0"/>
              <a:t>managementu - blog</a:t>
            </a:r>
            <a:endParaRPr lang="en-US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173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b="1" dirty="0" smtClean="0"/>
              <a:t>Plné texty – databáze, úložiště…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hlinkClick r:id="rId3"/>
              </a:rPr>
              <a:t>Vyhledávač zdrojů </a:t>
            </a:r>
            <a:r>
              <a:rPr lang="cs-CZ" dirty="0" smtClean="0"/>
              <a:t>v knihovně</a:t>
            </a:r>
          </a:p>
          <a:p>
            <a:r>
              <a:rPr lang="cs-CZ" dirty="0" smtClean="0"/>
              <a:t>Vyhledávání v </a:t>
            </a:r>
            <a:r>
              <a:rPr lang="cs-CZ" dirty="0" smtClean="0">
                <a:hlinkClick r:id="rId4"/>
              </a:rPr>
              <a:t>jednotlivých</a:t>
            </a:r>
            <a:r>
              <a:rPr lang="cs-CZ" dirty="0" smtClean="0"/>
              <a:t> databázích</a:t>
            </a:r>
          </a:p>
          <a:p>
            <a:r>
              <a:rPr lang="cs-CZ" dirty="0" smtClean="0"/>
              <a:t>Dizertační práce – </a:t>
            </a:r>
            <a:r>
              <a:rPr lang="cs-CZ" dirty="0" err="1" smtClean="0"/>
              <a:t>ProQuest</a:t>
            </a:r>
            <a:r>
              <a:rPr lang="cs-CZ" dirty="0" smtClean="0"/>
              <a:t> </a:t>
            </a:r>
            <a:r>
              <a:rPr lang="cs-CZ" dirty="0" err="1" smtClean="0"/>
              <a:t>Central</a:t>
            </a:r>
            <a:r>
              <a:rPr lang="cs-CZ" dirty="0" smtClean="0"/>
              <a:t>, </a:t>
            </a:r>
            <a:r>
              <a:rPr lang="cs-CZ" dirty="0" err="1" smtClean="0"/>
              <a:t>EThOS</a:t>
            </a:r>
            <a:r>
              <a:rPr lang="cs-CZ" dirty="0" smtClean="0"/>
              <a:t>, </a:t>
            </a:r>
            <a:r>
              <a:rPr lang="cs-CZ" dirty="0" smtClean="0">
                <a:hlinkClick r:id="rId5"/>
              </a:rPr>
              <a:t>UTB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 smtClean="0"/>
              <a:t>Nemohu se dostat k plnému textu?</a:t>
            </a:r>
          </a:p>
          <a:p>
            <a:r>
              <a:rPr lang="cs-CZ" dirty="0"/>
              <a:t>Využijte služeb knihovny</a:t>
            </a:r>
            <a:r>
              <a:rPr lang="cs-CZ" dirty="0" smtClean="0"/>
              <a:t>: </a:t>
            </a:r>
            <a:r>
              <a:rPr lang="cs-CZ" dirty="0" smtClean="0">
                <a:hlinkClick r:id="rId6"/>
              </a:rPr>
              <a:t>meziknihovní výpůjční služba</a:t>
            </a:r>
            <a:endParaRPr lang="cs-CZ" dirty="0" smtClean="0"/>
          </a:p>
          <a:p>
            <a:endParaRPr lang="cs-CZ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0366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47528" y="5517232"/>
            <a:ext cx="4176464" cy="115212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1800" dirty="0" err="1"/>
              <a:t>Houle</a:t>
            </a:r>
            <a:r>
              <a:rPr lang="en-US" sz="1800" dirty="0"/>
              <a:t>, L. (2017). Google Scholar, </a:t>
            </a:r>
            <a:r>
              <a:rPr lang="en-US" sz="1800" dirty="0" err="1"/>
              <a:t>Sci</a:t>
            </a:r>
            <a:r>
              <a:rPr lang="en-US" sz="1800" dirty="0"/>
              <a:t>-Hub and </a:t>
            </a:r>
            <a:r>
              <a:rPr lang="en-US" sz="1800" dirty="0" err="1"/>
              <a:t>LibGen</a:t>
            </a:r>
            <a:r>
              <a:rPr lang="en-US" sz="1800" dirty="0"/>
              <a:t>: Could they be our New Partners?. </a:t>
            </a:r>
            <a:r>
              <a:rPr lang="en-US" sz="1800" i="1" dirty="0"/>
              <a:t>Proceedings of the IATUL Conferences</a:t>
            </a:r>
            <a:r>
              <a:rPr lang="en-US" sz="1800" dirty="0"/>
              <a:t>. Paper 3, 9. </a:t>
            </a:r>
            <a:r>
              <a:rPr lang="en-US" sz="1800" dirty="0">
                <a:hlinkClick r:id="rId3"/>
              </a:rPr>
              <a:t>http://docs.lib.purdue.edu/iatul/2017/partnership/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2" t="14213" r="27325" b="10710"/>
          <a:stretch/>
        </p:blipFill>
        <p:spPr bwMode="auto">
          <a:xfrm>
            <a:off x="1919536" y="1772816"/>
            <a:ext cx="4176465" cy="36364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/>
          <a:srcRect l="3927" t="7251" r="58400" b="31550"/>
          <a:stretch/>
        </p:blipFill>
        <p:spPr>
          <a:xfrm>
            <a:off x="6456040" y="1772816"/>
            <a:ext cx="3957262" cy="36364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Zástupný symbol pro obsah 2"/>
          <p:cNvSpPr txBox="1">
            <a:spLocks/>
          </p:cNvSpPr>
          <p:nvPr/>
        </p:nvSpPr>
        <p:spPr>
          <a:xfrm>
            <a:off x="6346439" y="5517232"/>
            <a:ext cx="4176464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McKenzie, L. (2017). </a:t>
            </a:r>
            <a:r>
              <a:rPr lang="en-US" sz="1600" dirty="0" err="1"/>
              <a:t>Sci</a:t>
            </a:r>
            <a:r>
              <a:rPr lang="en-US" sz="1600" dirty="0"/>
              <a:t>-Hub’s cache of pirated papers is so big, subscription journals are doomed, data analyst suggests. </a:t>
            </a:r>
            <a:r>
              <a:rPr lang="en-US" sz="1600" i="1" dirty="0"/>
              <a:t>Science News. </a:t>
            </a:r>
            <a:r>
              <a:rPr lang="en-US" sz="1600" dirty="0"/>
              <a:t>doi:</a:t>
            </a:r>
            <a:r>
              <a:rPr lang="en-US" sz="1600" dirty="0">
                <a:hlinkClick r:id="rId6"/>
              </a:rPr>
              <a:t>10.1126/science.aan7164</a:t>
            </a:r>
            <a:endParaRPr lang="en-US" sz="1600" dirty="0"/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2133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b="1"/>
              <a:t>Plné texty – databáze, úložiště…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80197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b="1" dirty="0" smtClean="0"/>
              <a:t>Šetřete čas</a:t>
            </a:r>
            <a:endParaRPr lang="en-US" b="1" dirty="0" smtClean="0"/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609600" y="1600201"/>
            <a:ext cx="9601200" cy="47091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Dění v oboru:	vytvoření komunity, 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       	čtecí skupiny/kurzy,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       	přehledové články/knihy, 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       	semináře, konference</a:t>
            </a:r>
          </a:p>
          <a:p>
            <a:pPr marL="0" indent="0">
              <a:buNone/>
            </a:pPr>
            <a:endParaRPr lang="cs-CZ" sz="800" dirty="0" smtClean="0"/>
          </a:p>
          <a:p>
            <a:pPr marL="0" indent="0">
              <a:buNone/>
            </a:pPr>
            <a:endParaRPr lang="cs-CZ" sz="800" dirty="0"/>
          </a:p>
          <a:p>
            <a:pPr marL="0" indent="0">
              <a:buNone/>
            </a:pPr>
            <a:endParaRPr lang="cs-CZ" sz="800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190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b="1" dirty="0" smtClean="0"/>
              <a:t>Šetřete čas</a:t>
            </a:r>
            <a:endParaRPr lang="en-US" b="1" dirty="0" smtClean="0"/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7091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Dění v oboru:    	vytvoření komunity, 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       	čtecí skupiny/kurzy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      	přehledové články/knihy, 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       	semináře, konference</a:t>
            </a:r>
          </a:p>
          <a:p>
            <a:pPr marL="0" indent="0">
              <a:buNone/>
            </a:pPr>
            <a:endParaRPr lang="cs-CZ" sz="800" dirty="0" smtClean="0"/>
          </a:p>
          <a:p>
            <a:pPr marL="0" indent="0">
              <a:buNone/>
            </a:pPr>
            <a:endParaRPr lang="cs-CZ" sz="900" dirty="0" smtClean="0"/>
          </a:p>
          <a:p>
            <a:pPr marL="0" indent="0">
              <a:buNone/>
            </a:pPr>
            <a:r>
              <a:rPr lang="cs-CZ" dirty="0" smtClean="0"/>
              <a:t>Ukládání a organizace zdrojů informací:</a:t>
            </a:r>
          </a:p>
          <a:p>
            <a:pPr marL="0" indent="0">
              <a:buNone/>
            </a:pPr>
            <a:r>
              <a:rPr lang="cs-CZ" dirty="0" smtClean="0"/>
              <a:t>		     	</a:t>
            </a:r>
            <a:r>
              <a:rPr lang="cs-CZ" dirty="0" smtClean="0">
                <a:hlinkClick r:id="rId3"/>
              </a:rPr>
              <a:t>citační manažery</a:t>
            </a:r>
            <a:r>
              <a:rPr lang="cs-CZ" dirty="0" smtClean="0"/>
              <a:t> (</a:t>
            </a:r>
            <a:r>
              <a:rPr lang="cs-CZ" dirty="0" err="1" smtClean="0">
                <a:hlinkClick r:id="rId4"/>
              </a:rPr>
              <a:t>CitacePro</a:t>
            </a:r>
            <a:r>
              <a:rPr lang="cs-CZ" dirty="0" smtClean="0"/>
              <a:t>, </a:t>
            </a:r>
            <a:r>
              <a:rPr lang="cs-CZ" dirty="0" err="1" smtClean="0">
                <a:hlinkClick r:id="rId5"/>
              </a:rPr>
              <a:t>Mendeley</a:t>
            </a:r>
            <a:r>
              <a:rPr lang="cs-CZ" dirty="0" smtClean="0"/>
              <a:t>, </a:t>
            </a:r>
            <a:r>
              <a:rPr lang="cs-CZ" dirty="0" err="1" smtClean="0">
                <a:hlinkClick r:id="rId6"/>
              </a:rPr>
              <a:t>Zotero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r>
              <a:rPr lang="cs-CZ" dirty="0" smtClean="0"/>
              <a:t>			poznámky, </a:t>
            </a:r>
            <a:r>
              <a:rPr lang="cs-CZ" dirty="0" err="1"/>
              <a:t>tagy</a:t>
            </a:r>
            <a:r>
              <a:rPr lang="cs-CZ" dirty="0"/>
              <a:t>, anotace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sz="800" dirty="0" smtClean="0"/>
          </a:p>
          <a:p>
            <a:pPr marL="0" indent="0">
              <a:buNone/>
            </a:pPr>
            <a:endParaRPr lang="cs-CZ" sz="800" dirty="0"/>
          </a:p>
          <a:p>
            <a:pPr marL="0" indent="0">
              <a:buNone/>
            </a:pPr>
            <a:endParaRPr lang="cs-CZ" sz="800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748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b="1" dirty="0" smtClean="0"/>
              <a:t>Šetřete čas</a:t>
            </a:r>
            <a:endParaRPr lang="en-US" b="1" dirty="0" smtClean="0"/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609600" y="1600201"/>
            <a:ext cx="9601200" cy="47091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Identifikátory pro snadnější vyhledávání:</a:t>
            </a:r>
          </a:p>
          <a:p>
            <a:r>
              <a:rPr lang="cs-CZ" dirty="0" smtClean="0"/>
              <a:t>Autoři – ORCID, </a:t>
            </a:r>
            <a:r>
              <a:rPr lang="cs-CZ" dirty="0" err="1" smtClean="0"/>
              <a:t>ResearcherID</a:t>
            </a:r>
            <a:r>
              <a:rPr lang="cs-CZ" dirty="0" smtClean="0"/>
              <a:t> (WOS), …</a:t>
            </a:r>
          </a:p>
          <a:p>
            <a:r>
              <a:rPr lang="cs-CZ" dirty="0" smtClean="0"/>
              <a:t>Knihy – ISBN</a:t>
            </a:r>
          </a:p>
          <a:p>
            <a:r>
              <a:rPr lang="cs-CZ" dirty="0" smtClean="0"/>
              <a:t>Časopisy – ISSN</a:t>
            </a:r>
          </a:p>
          <a:p>
            <a:r>
              <a:rPr lang="cs-CZ" dirty="0" smtClean="0"/>
              <a:t>Elektronické dokumenty - </a:t>
            </a:r>
            <a:r>
              <a:rPr lang="cs-CZ" dirty="0" smtClean="0">
                <a:hlinkClick r:id="rId3"/>
              </a:rPr>
              <a:t>DOI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290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Shape 2"/>
          <p:cNvSpPr txBox="1"/>
          <p:nvPr/>
        </p:nvSpPr>
        <p:spPr>
          <a:xfrm>
            <a:off x="8256360" y="64357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cs-CZ" sz="2400" spc="-1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54" name="TextShape 3"/>
          <p:cNvSpPr txBox="1"/>
          <p:nvPr/>
        </p:nvSpPr>
        <p:spPr>
          <a:xfrm>
            <a:off x="1199456" y="2012055"/>
            <a:ext cx="7828297" cy="3744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spcBef>
                <a:spcPts val="601"/>
              </a:spcBef>
            </a:pPr>
            <a:r>
              <a:rPr lang="cs-CZ" sz="3200" dirty="0" smtClean="0"/>
              <a:t>Disertace </a:t>
            </a:r>
          </a:p>
          <a:p>
            <a:pPr>
              <a:spcBef>
                <a:spcPts val="601"/>
              </a:spcBef>
            </a:pPr>
            <a:endParaRPr lang="cs-CZ" sz="3200" dirty="0"/>
          </a:p>
          <a:p>
            <a:pPr>
              <a:spcBef>
                <a:spcPts val="601"/>
              </a:spcBef>
            </a:pPr>
            <a:r>
              <a:rPr lang="cs-CZ" sz="3200" dirty="0" smtClean="0"/>
              <a:t>Výuka </a:t>
            </a:r>
          </a:p>
          <a:p>
            <a:pPr>
              <a:spcBef>
                <a:spcPts val="601"/>
              </a:spcBef>
            </a:pPr>
            <a:endParaRPr lang="cs-CZ" sz="3200" dirty="0"/>
          </a:p>
          <a:p>
            <a:pPr>
              <a:spcBef>
                <a:spcPts val="601"/>
              </a:spcBef>
            </a:pPr>
            <a:r>
              <a:rPr lang="cs-CZ" sz="3200" dirty="0" smtClean="0"/>
              <a:t>Článek </a:t>
            </a:r>
            <a:r>
              <a:rPr lang="cs-CZ" sz="3200" dirty="0"/>
              <a:t>(v češtině/cizím jazyce)</a:t>
            </a:r>
          </a:p>
          <a:p>
            <a:pPr>
              <a:spcBef>
                <a:spcPts val="601"/>
              </a:spcBef>
            </a:pPr>
            <a:r>
              <a:rPr lang="cs-CZ" sz="3200" dirty="0"/>
              <a:t> </a:t>
            </a:r>
          </a:p>
          <a:p>
            <a:pPr>
              <a:spcBef>
                <a:spcPts val="601"/>
              </a:spcBef>
            </a:pPr>
            <a:r>
              <a:rPr lang="cs-CZ" sz="3200" dirty="0"/>
              <a:t>Konference (v Česku/v </a:t>
            </a:r>
            <a:r>
              <a:rPr lang="cs-CZ" sz="3200" dirty="0" smtClean="0"/>
              <a:t>cizině)</a:t>
            </a:r>
            <a:endParaRPr lang="cs-CZ" sz="3200" dirty="0"/>
          </a:p>
          <a:p>
            <a:pPr>
              <a:spcBef>
                <a:spcPts val="601"/>
              </a:spcBef>
            </a:pPr>
            <a:endParaRPr lang="cs-CZ" sz="2400" spc="-1" dirty="0" smtClean="0">
              <a:solidFill>
                <a:srgbClr val="000000"/>
              </a:solidFill>
              <a:latin typeface="Univers Com 55"/>
            </a:endParaRPr>
          </a:p>
          <a:p>
            <a:pPr>
              <a:spcBef>
                <a:spcPts val="601"/>
              </a:spcBef>
            </a:pPr>
            <a:endParaRPr lang="cs-CZ" sz="2400" spc="-1" dirty="0">
              <a:solidFill>
                <a:srgbClr val="000000"/>
              </a:solidFill>
              <a:latin typeface="Univers Com 55"/>
            </a:endParaRPr>
          </a:p>
          <a:p>
            <a:pPr>
              <a:spcBef>
                <a:spcPts val="601"/>
              </a:spcBef>
            </a:pPr>
            <a:endParaRPr lang="cs-CZ" sz="2400" spc="-1" dirty="0">
              <a:solidFill>
                <a:srgbClr val="000000"/>
              </a:solidFill>
              <a:latin typeface="Univers Com 55"/>
            </a:endParaRPr>
          </a:p>
          <a:p>
            <a:pPr>
              <a:spcBef>
                <a:spcPts val="601"/>
              </a:spcBef>
            </a:pPr>
            <a:endParaRPr lang="cs-CZ" sz="2400" spc="-1" dirty="0">
              <a:solidFill>
                <a:srgbClr val="000000"/>
              </a:solidFill>
              <a:latin typeface="Univers Com 55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609600" y="341784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b="1" dirty="0" smtClean="0"/>
              <a:t>Nástrahy doktorandského života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42865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Shape 2"/>
          <p:cNvSpPr txBox="1"/>
          <p:nvPr/>
        </p:nvSpPr>
        <p:spPr>
          <a:xfrm>
            <a:off x="8256360" y="64357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cs-CZ" sz="2400" spc="-1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54" name="TextShape 3"/>
          <p:cNvSpPr txBox="1"/>
          <p:nvPr/>
        </p:nvSpPr>
        <p:spPr>
          <a:xfrm>
            <a:off x="983432" y="2132856"/>
            <a:ext cx="8610580" cy="3744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spcBef>
                <a:spcPts val="601"/>
              </a:spcBef>
            </a:pPr>
            <a:r>
              <a:rPr lang="cs-CZ" sz="3200" dirty="0"/>
              <a:t>Predátorské časopisy a </a:t>
            </a:r>
            <a:r>
              <a:rPr lang="cs-CZ" sz="3200" dirty="0">
                <a:hlinkClick r:id="rId3"/>
              </a:rPr>
              <a:t>jak je poznat </a:t>
            </a:r>
            <a:r>
              <a:rPr lang="cs-CZ" sz="3200" dirty="0"/>
              <a:t>(stránky AV)</a:t>
            </a:r>
          </a:p>
          <a:p>
            <a:pPr>
              <a:spcBef>
                <a:spcPts val="601"/>
              </a:spcBef>
            </a:pPr>
            <a:endParaRPr lang="cs-CZ" sz="3200" dirty="0"/>
          </a:p>
          <a:p>
            <a:pPr>
              <a:spcBef>
                <a:spcPts val="601"/>
              </a:spcBef>
            </a:pPr>
            <a:r>
              <a:rPr lang="cs-CZ" sz="3200" dirty="0"/>
              <a:t>Beallův </a:t>
            </a:r>
            <a:r>
              <a:rPr lang="cs-CZ" sz="3200" dirty="0">
                <a:hlinkClick r:id="rId4"/>
              </a:rPr>
              <a:t>seznam</a:t>
            </a:r>
            <a:r>
              <a:rPr lang="cs-CZ" sz="3200" dirty="0"/>
              <a:t> predátorských časopisů </a:t>
            </a:r>
            <a:endParaRPr lang="cs-CZ" sz="3200" dirty="0" smtClean="0"/>
          </a:p>
          <a:p>
            <a:pPr>
              <a:spcBef>
                <a:spcPts val="601"/>
              </a:spcBef>
            </a:pPr>
            <a:endParaRPr lang="cs-CZ" sz="3200" dirty="0"/>
          </a:p>
          <a:p>
            <a:pPr>
              <a:spcBef>
                <a:spcPts val="601"/>
              </a:spcBef>
            </a:pPr>
            <a:endParaRPr lang="cs-CZ" sz="2400" spc="-1" dirty="0">
              <a:solidFill>
                <a:srgbClr val="000000"/>
              </a:solidFill>
              <a:latin typeface="Univers Com 55"/>
            </a:endParaRPr>
          </a:p>
          <a:p>
            <a:pPr>
              <a:spcBef>
                <a:spcPts val="601"/>
              </a:spcBef>
            </a:pPr>
            <a:endParaRPr lang="cs-CZ" sz="2400" spc="-1" dirty="0">
              <a:solidFill>
                <a:srgbClr val="000000"/>
              </a:solidFill>
              <a:latin typeface="Univers Com 55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609600" y="341784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b="1" dirty="0" err="1" smtClean="0"/>
              <a:t>Publish</a:t>
            </a:r>
            <a:r>
              <a:rPr lang="cs-CZ" b="1" dirty="0" smtClean="0"/>
              <a:t> </a:t>
            </a:r>
            <a:r>
              <a:rPr lang="cs-CZ" b="1" dirty="0" err="1" smtClean="0"/>
              <a:t>or</a:t>
            </a:r>
            <a:r>
              <a:rPr lang="cs-CZ" b="1" dirty="0" smtClean="0"/>
              <a:t> </a:t>
            </a:r>
            <a:r>
              <a:rPr lang="cs-CZ" b="1" dirty="0" err="1" smtClean="0"/>
              <a:t>perish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73045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422" y="283791"/>
            <a:ext cx="9465620" cy="455077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5298" y="4571603"/>
            <a:ext cx="4210050" cy="158115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995665" y="5391825"/>
            <a:ext cx="4288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5"/>
              </a:rPr>
              <a:t>http://www.hillpublisher.com/journals/er</a:t>
            </a:r>
            <a:r>
              <a:rPr lang="cs-CZ" dirty="0" smtClean="0">
                <a:hlinkClick r:id="rId5"/>
              </a:rPr>
              <a:t>/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1469003" y="3543550"/>
            <a:ext cx="9490039" cy="457200"/>
          </a:xfrm>
          <a:prstGeom prst="rect">
            <a:avLst/>
          </a:prstGeom>
          <a:solidFill>
            <a:srgbClr val="FFC000">
              <a:alpha val="15000"/>
            </a:srgbClr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365370" y="4509013"/>
            <a:ext cx="4324702" cy="1765624"/>
          </a:xfrm>
          <a:prstGeom prst="rect">
            <a:avLst/>
          </a:prstGeom>
          <a:solidFill>
            <a:srgbClr val="FFC000">
              <a:alpha val="15000"/>
            </a:srgbClr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539683" y="5757618"/>
            <a:ext cx="57850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311 E </a:t>
            </a:r>
            <a:r>
              <a:rPr lang="cs-CZ" dirty="0" err="1"/>
              <a:t>Valley</a:t>
            </a:r>
            <a:r>
              <a:rPr lang="cs-CZ" dirty="0"/>
              <a:t> </a:t>
            </a:r>
            <a:r>
              <a:rPr lang="cs-CZ" dirty="0" err="1"/>
              <a:t>Blvd</a:t>
            </a:r>
            <a:r>
              <a:rPr lang="cs-CZ" dirty="0"/>
              <a:t> #112 PMB26 San Gabriel, CA 91776 USA</a:t>
            </a:r>
          </a:p>
        </p:txBody>
      </p:sp>
      <p:sp>
        <p:nvSpPr>
          <p:cNvPr id="7" name="Šipka doprava 6"/>
          <p:cNvSpPr/>
          <p:nvPr/>
        </p:nvSpPr>
        <p:spPr>
          <a:xfrm>
            <a:off x="747945" y="1412776"/>
            <a:ext cx="662474" cy="3825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030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Shape 3"/>
          <p:cNvSpPr txBox="1"/>
          <p:nvPr/>
        </p:nvSpPr>
        <p:spPr>
          <a:xfrm>
            <a:off x="1415480" y="1981869"/>
            <a:ext cx="4502925" cy="403187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>
              <a:defRPr sz="3200"/>
            </a:lvl1pPr>
          </a:lstStyle>
          <a:p>
            <a:r>
              <a:rPr lang="cs-CZ" dirty="0"/>
              <a:t>Co ověřit? </a:t>
            </a:r>
          </a:p>
          <a:p>
            <a:endParaRPr lang="cs-CZ" dirty="0"/>
          </a:p>
          <a:p>
            <a:r>
              <a:rPr lang="cs-CZ" dirty="0"/>
              <a:t>Google </a:t>
            </a:r>
            <a:r>
              <a:rPr lang="cs-CZ" dirty="0" err="1"/>
              <a:t>it!</a:t>
            </a:r>
            <a:r>
              <a:rPr lang="cs-CZ" dirty="0"/>
              <a:t> </a:t>
            </a:r>
          </a:p>
          <a:p>
            <a:r>
              <a:rPr lang="cs-CZ" dirty="0"/>
              <a:t>Webové stránky</a:t>
            </a:r>
          </a:p>
          <a:p>
            <a:r>
              <a:rPr lang="cs-CZ" dirty="0"/>
              <a:t>Členy </a:t>
            </a:r>
            <a:r>
              <a:rPr lang="cs-CZ" dirty="0" err="1"/>
              <a:t>editorial</a:t>
            </a:r>
            <a:r>
              <a:rPr lang="cs-CZ" dirty="0"/>
              <a:t> </a:t>
            </a:r>
            <a:r>
              <a:rPr lang="cs-CZ" dirty="0" err="1"/>
              <a:t>board</a:t>
            </a:r>
            <a:endParaRPr lang="cs-CZ" dirty="0"/>
          </a:p>
          <a:p>
            <a:r>
              <a:rPr lang="cs-CZ" dirty="0"/>
              <a:t>Adresu</a:t>
            </a:r>
          </a:p>
          <a:p>
            <a:r>
              <a:rPr lang="cs-CZ" dirty="0"/>
              <a:t>Emaily  </a:t>
            </a:r>
            <a:endParaRPr lang="cs-CZ" dirty="0" smtClean="0"/>
          </a:p>
          <a:p>
            <a:r>
              <a:rPr lang="cs-CZ" dirty="0" smtClean="0"/>
              <a:t>ISSN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7176120" y="3212976"/>
            <a:ext cx="38884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/>
              <a:t>Seriózní časopisy nikdy nekontaktují potencionální autory</a:t>
            </a: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609600" y="341784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b="1" dirty="0" err="1" smtClean="0"/>
              <a:t>Publish</a:t>
            </a:r>
            <a:r>
              <a:rPr lang="cs-CZ" b="1" dirty="0" smtClean="0"/>
              <a:t> </a:t>
            </a:r>
            <a:r>
              <a:rPr lang="cs-CZ" b="1" dirty="0" err="1" smtClean="0"/>
              <a:t>or</a:t>
            </a:r>
            <a:r>
              <a:rPr lang="cs-CZ" b="1" dirty="0" smtClean="0"/>
              <a:t> </a:t>
            </a:r>
            <a:r>
              <a:rPr lang="cs-CZ" b="1" dirty="0" err="1" smtClean="0"/>
              <a:t>perish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27743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407368" y="2606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l"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cs-CZ" b="1" dirty="0" smtClean="0"/>
              <a:t>Osnova</a:t>
            </a:r>
            <a:endParaRPr lang="cs-CZ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397023" y="155679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Představení</a:t>
            </a:r>
          </a:p>
          <a:p>
            <a:pPr>
              <a:spcBef>
                <a:spcPts val="640"/>
              </a:spcBef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Vy, jako autor</a:t>
            </a:r>
          </a:p>
          <a:p>
            <a:pPr>
              <a:spcBef>
                <a:spcPts val="640"/>
              </a:spcBef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Vy, jako vědec</a:t>
            </a:r>
          </a:p>
          <a:p>
            <a:pPr>
              <a:spcBef>
                <a:spcPts val="640"/>
              </a:spcBef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dirty="0" smtClean="0"/>
              <a:t>Nástrahy doktorandského života</a:t>
            </a:r>
            <a:endParaRPr dirty="0"/>
          </a:p>
          <a:p>
            <a:pPr marL="0" indent="0">
              <a:spcBef>
                <a:spcPts val="640"/>
              </a:spcBef>
              <a:buNone/>
            </a:pPr>
            <a:endParaRPr dirty="0"/>
          </a:p>
          <a:p>
            <a:pPr marL="0" indent="0">
              <a:spcBef>
                <a:spcPts val="640"/>
              </a:spcBef>
              <a:buNone/>
            </a:pPr>
            <a:endParaRPr dirty="0"/>
          </a:p>
          <a:p>
            <a:pPr marL="0" indent="0">
              <a:spcBef>
                <a:spcPts val="640"/>
              </a:spcBef>
              <a:buNone/>
            </a:pPr>
            <a:r>
              <a:rPr lang="cs-CZ" dirty="0" smtClean="0"/>
              <a:t>Použité odkazy: </a:t>
            </a:r>
            <a:r>
              <a:rPr lang="en-US" u="sng" dirty="0" smtClean="0">
                <a:solidFill>
                  <a:schemeClr val="hlink"/>
                </a:solidFill>
                <a:hlinkClick r:id="rId3"/>
              </a:rPr>
              <a:t>https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://blog.techlib.cz/index.php/zlin/</a:t>
            </a:r>
            <a:r>
              <a:rPr lang="en-US" dirty="0"/>
              <a:t> </a:t>
            </a:r>
            <a:endParaRPr dirty="0"/>
          </a:p>
          <a:p>
            <a:pPr indent="-139700"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1522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Shape 3"/>
          <p:cNvSpPr txBox="1"/>
          <p:nvPr/>
        </p:nvSpPr>
        <p:spPr>
          <a:xfrm>
            <a:off x="859991" y="1900984"/>
            <a:ext cx="1865956" cy="3744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spcBef>
                <a:spcPts val="601"/>
              </a:spcBef>
            </a:pPr>
            <a:endParaRPr lang="cs-CZ" sz="2400" spc="-1" dirty="0">
              <a:solidFill>
                <a:srgbClr val="000000"/>
              </a:solidFill>
              <a:latin typeface="Univers Com 55"/>
            </a:endParaRPr>
          </a:p>
          <a:p>
            <a:pPr>
              <a:spcBef>
                <a:spcPts val="601"/>
              </a:spcBef>
            </a:pPr>
            <a:endParaRPr lang="cs-CZ" sz="2400" spc="-1" dirty="0" smtClean="0">
              <a:solidFill>
                <a:srgbClr val="000000"/>
              </a:solidFill>
              <a:latin typeface="Univers Com 55"/>
            </a:endParaRPr>
          </a:p>
          <a:p>
            <a:pPr>
              <a:spcBef>
                <a:spcPts val="601"/>
              </a:spcBef>
            </a:pPr>
            <a:endParaRPr lang="cs-CZ" sz="2400" spc="-1" dirty="0">
              <a:solidFill>
                <a:srgbClr val="000000"/>
              </a:solidFill>
              <a:latin typeface="Univers Com 55"/>
            </a:endParaRPr>
          </a:p>
          <a:p>
            <a:pPr>
              <a:spcBef>
                <a:spcPts val="601"/>
              </a:spcBef>
            </a:pPr>
            <a:endParaRPr lang="cs-CZ" sz="2400" spc="-1" dirty="0">
              <a:solidFill>
                <a:srgbClr val="000000"/>
              </a:solidFill>
              <a:latin typeface="Univers Com 55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020" y="1359288"/>
            <a:ext cx="10648950" cy="80962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02" y="2168913"/>
            <a:ext cx="9324975" cy="4191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197" y="2600135"/>
            <a:ext cx="9629775" cy="3143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449" y="2857574"/>
            <a:ext cx="6896100" cy="4857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196" y="3672973"/>
            <a:ext cx="4238683" cy="278163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9380" y="5061844"/>
            <a:ext cx="5040748" cy="1047429"/>
          </a:xfrm>
          <a:prstGeom prst="rect">
            <a:avLst/>
          </a:prstGeom>
        </p:spPr>
      </p:pic>
      <p:sp>
        <p:nvSpPr>
          <p:cNvPr id="12" name="Nadpis 1"/>
          <p:cNvSpPr txBox="1">
            <a:spLocks/>
          </p:cNvSpPr>
          <p:nvPr/>
        </p:nvSpPr>
        <p:spPr>
          <a:xfrm>
            <a:off x="609600" y="341784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b="1" dirty="0" err="1" smtClean="0"/>
              <a:t>Publish</a:t>
            </a:r>
            <a:r>
              <a:rPr lang="cs-CZ" b="1" dirty="0" smtClean="0"/>
              <a:t> </a:t>
            </a:r>
            <a:r>
              <a:rPr lang="cs-CZ" b="1" dirty="0" err="1" smtClean="0"/>
              <a:t>or</a:t>
            </a:r>
            <a:r>
              <a:rPr lang="cs-CZ" b="1" dirty="0" smtClean="0"/>
              <a:t> </a:t>
            </a:r>
            <a:r>
              <a:rPr lang="cs-CZ" b="1" dirty="0" err="1" smtClean="0"/>
              <a:t>perish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6055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97" y="1629222"/>
            <a:ext cx="10888243" cy="46531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919" y="2394171"/>
            <a:ext cx="8915400" cy="32766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185" y="122812"/>
            <a:ext cx="1058623" cy="104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3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Shape 3"/>
          <p:cNvSpPr txBox="1"/>
          <p:nvPr/>
        </p:nvSpPr>
        <p:spPr>
          <a:xfrm>
            <a:off x="626736" y="2420888"/>
            <a:ext cx="10742328" cy="3744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spcBef>
                <a:spcPts val="601"/>
              </a:spcBef>
            </a:pPr>
            <a:r>
              <a:rPr lang="cs-CZ" sz="3200" dirty="0">
                <a:hlinkClick r:id="rId3"/>
              </a:rPr>
              <a:t>Svědectví účastníka </a:t>
            </a:r>
            <a:r>
              <a:rPr lang="cs-CZ" sz="3200" dirty="0"/>
              <a:t>predátorské konference </a:t>
            </a:r>
          </a:p>
          <a:p>
            <a:pPr>
              <a:spcBef>
                <a:spcPts val="601"/>
              </a:spcBef>
            </a:pPr>
            <a:endParaRPr lang="cs-CZ" sz="3200" dirty="0"/>
          </a:p>
          <a:p>
            <a:pPr>
              <a:spcBef>
                <a:spcPts val="601"/>
              </a:spcBef>
            </a:pPr>
            <a:r>
              <a:rPr lang="cs-CZ" sz="3200" dirty="0"/>
              <a:t>Komu věřit? </a:t>
            </a:r>
            <a:endParaRPr lang="cs-CZ" sz="3200" dirty="0" smtClean="0"/>
          </a:p>
          <a:p>
            <a:pPr>
              <a:spcBef>
                <a:spcPts val="601"/>
              </a:spcBef>
            </a:pPr>
            <a:r>
              <a:rPr lang="cs-CZ" sz="3200" dirty="0" smtClean="0"/>
              <a:t>Školitel</a:t>
            </a:r>
            <a:r>
              <a:rPr lang="cs-CZ" sz="3200" dirty="0"/>
              <a:t>, </a:t>
            </a:r>
            <a:r>
              <a:rPr lang="cs-CZ" sz="3200" dirty="0" smtClean="0"/>
              <a:t>fakulta/katedra (často rozesílá pozvánky na konference)</a:t>
            </a:r>
            <a:endParaRPr lang="cs-CZ" sz="3200" dirty="0"/>
          </a:p>
          <a:p>
            <a:pPr>
              <a:spcBef>
                <a:spcPts val="601"/>
              </a:spcBef>
            </a:pPr>
            <a:endParaRPr lang="cs-CZ" sz="2400" spc="-1" dirty="0">
              <a:solidFill>
                <a:srgbClr val="000000"/>
              </a:solidFill>
              <a:latin typeface="Univers Com 55"/>
            </a:endParaRP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609600" y="341784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b="1" dirty="0" smtClean="0"/>
              <a:t>Predátorské konference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16562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Shape 2"/>
          <p:cNvSpPr txBox="1"/>
          <p:nvPr/>
        </p:nvSpPr>
        <p:spPr>
          <a:xfrm>
            <a:off x="8256360" y="64357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cs-CZ" sz="2400" spc="-1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337" y="2357437"/>
            <a:ext cx="9077325" cy="2143125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609600" y="341784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b="1" dirty="0" smtClean="0"/>
              <a:t>Predátorské konference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98904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Shape 2"/>
          <p:cNvSpPr txBox="1"/>
          <p:nvPr/>
        </p:nvSpPr>
        <p:spPr>
          <a:xfrm>
            <a:off x="8256360" y="64357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cs-CZ" sz="2400" spc="-1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082" y="1681075"/>
            <a:ext cx="10022499" cy="4335730"/>
          </a:xfrm>
          <a:prstGeom prst="rect">
            <a:avLst/>
          </a:prstGeo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609600" y="341784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b="1" dirty="0" smtClean="0"/>
              <a:t>Predátorské konference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446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Shape 2"/>
          <p:cNvSpPr txBox="1"/>
          <p:nvPr/>
        </p:nvSpPr>
        <p:spPr>
          <a:xfrm>
            <a:off x="8256360" y="64357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 lang="cs-CZ" sz="2400" spc="-1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54" name="TextShape 3"/>
          <p:cNvSpPr txBox="1"/>
          <p:nvPr/>
        </p:nvSpPr>
        <p:spPr>
          <a:xfrm>
            <a:off x="1055440" y="2348880"/>
            <a:ext cx="9412473" cy="3744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spcBef>
                <a:spcPts val="601"/>
              </a:spcBef>
            </a:pPr>
            <a:r>
              <a:rPr lang="cs-CZ" sz="3200" dirty="0"/>
              <a:t>Chci titul, o nic jiného mi nejde…</a:t>
            </a:r>
          </a:p>
          <a:p>
            <a:pPr>
              <a:spcBef>
                <a:spcPts val="601"/>
              </a:spcBef>
            </a:pPr>
            <a:endParaRPr lang="cs-CZ" sz="3200" dirty="0"/>
          </a:p>
          <a:p>
            <a:pPr>
              <a:spcBef>
                <a:spcPts val="601"/>
              </a:spcBef>
            </a:pPr>
            <a:r>
              <a:rPr lang="cs-CZ" sz="3200" dirty="0"/>
              <a:t>Chci se věnovat vědě, publikovat, učit, dělat výzkum…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609600" y="341784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b="1" dirty="0" smtClean="0"/>
              <a:t>Výběr je na vás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01211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772816"/>
            <a:ext cx="6654316" cy="4419182"/>
          </a:xfrm>
          <a:prstGeom prst="rect">
            <a:avLst/>
          </a:prstGeom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7752184" y="1772816"/>
            <a:ext cx="4439816" cy="5832648"/>
          </a:xfrm>
        </p:spPr>
        <p:txBody>
          <a:bodyPr>
            <a:normAutofit fontScale="90000"/>
          </a:bodyPr>
          <a:lstStyle/>
          <a:p>
            <a:pPr algn="l"/>
            <a:r>
              <a:rPr lang="cs-CZ" sz="2800" b="1" dirty="0" smtClean="0"/>
              <a:t>Kontakty</a:t>
            </a:r>
            <a:r>
              <a:rPr lang="en-US" sz="2800" b="1" dirty="0" smtClean="0"/>
              <a:t>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cs-CZ" sz="2800" dirty="0"/>
              <a:t/>
            </a:r>
            <a:br>
              <a:rPr lang="cs-CZ" sz="2800" dirty="0"/>
            </a:br>
            <a:r>
              <a:rPr lang="de-DE" sz="2800" dirty="0" err="1"/>
              <a:t>Mgr</a:t>
            </a:r>
            <a:r>
              <a:rPr lang="de-DE" sz="2800" dirty="0"/>
              <a:t>. Alena Chodounská, </a:t>
            </a:r>
            <a:r>
              <a:rPr lang="de-DE" sz="2800" u="sng" dirty="0">
                <a:hlinkClick r:id="rId4"/>
              </a:rPr>
              <a:t>alena.chodounska@techlib.cz</a:t>
            </a:r>
            <a:r>
              <a:rPr lang="cs-CZ" sz="2800" dirty="0"/>
              <a:t/>
            </a:r>
            <a:br>
              <a:rPr lang="cs-CZ" sz="2800" dirty="0"/>
            </a:b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de-DE" sz="2800" dirty="0" smtClean="0"/>
              <a:t>Ing</a:t>
            </a:r>
            <a:r>
              <a:rPr lang="de-DE" sz="2800" dirty="0"/>
              <a:t>. Olga </a:t>
            </a:r>
            <a:r>
              <a:rPr lang="de-DE" sz="2800" dirty="0" err="1"/>
              <a:t>Martinová</a:t>
            </a:r>
            <a:r>
              <a:rPr lang="de-DE" sz="2800" dirty="0"/>
              <a:t>,  </a:t>
            </a:r>
            <a:r>
              <a:rPr lang="de-DE" sz="2800" u="sng" dirty="0">
                <a:hlinkClick r:id="rId5"/>
              </a:rPr>
              <a:t>olga.martinova@techlib.cz</a:t>
            </a:r>
            <a:r>
              <a:rPr lang="cs-CZ" sz="2800" dirty="0"/>
              <a:t/>
            </a:r>
            <a:br>
              <a:rPr lang="cs-CZ" sz="2800" dirty="0"/>
            </a:b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de-DE" sz="2800" dirty="0" err="1" smtClean="0"/>
              <a:t>Mgr</a:t>
            </a:r>
            <a:r>
              <a:rPr lang="de-DE" sz="2800" dirty="0"/>
              <a:t>. </a:t>
            </a:r>
            <a:r>
              <a:rPr lang="de-DE" sz="2800" dirty="0" err="1"/>
              <a:t>Pavlína</a:t>
            </a:r>
            <a:r>
              <a:rPr lang="de-DE" sz="2800" dirty="0"/>
              <a:t> </a:t>
            </a:r>
            <a:r>
              <a:rPr lang="de-DE" sz="2800" dirty="0" err="1"/>
              <a:t>Tassanyi</a:t>
            </a:r>
            <a:r>
              <a:rPr lang="de-DE" sz="2800" dirty="0"/>
              <a:t>, </a:t>
            </a:r>
            <a:r>
              <a:rPr lang="de-DE" sz="2800" u="sng" dirty="0">
                <a:hlinkClick r:id="rId6"/>
              </a:rPr>
              <a:t>pavlina.tassanyi@techlib.cz</a:t>
            </a:r>
            <a:r>
              <a:rPr lang="cs-CZ" dirty="0"/>
              <a:t/>
            </a:r>
            <a:br>
              <a:rPr lang="cs-CZ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b="1" dirty="0" smtClean="0"/>
          </a:p>
        </p:txBody>
      </p:sp>
      <p:pic>
        <p:nvPicPr>
          <p:cNvPr id="1026" name="Picture 2" descr="https://lh5.googleusercontent.com/UJBWzynKdQCmxNM6-NlOfsRQG4HgOrKAk8nrIcqKChlg_7T5yJbMKLl2GPLyBCYA-WO_occOvpxiZzMnrUcoGm3fozYuqzeMLS2LXUvczuzdpX-qEriRm0UpB5i_Snr0HvbbdUsZpRuQX2tf0Q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260648"/>
            <a:ext cx="1571625" cy="8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4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551384" y="332656"/>
            <a:ext cx="8229600" cy="1143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b="1" dirty="0" err="1"/>
              <a:t>Představení</a:t>
            </a:r>
            <a:endParaRPr b="1" dirty="0"/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535765" y="1475656"/>
            <a:ext cx="8229600" cy="4526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457200" indent="-431800">
              <a:spcBef>
                <a:spcPts val="640"/>
              </a:spcBef>
              <a:buSzPts val="3200"/>
            </a:pPr>
            <a:r>
              <a:rPr lang="en-US" dirty="0" err="1"/>
              <a:t>Vaše</a:t>
            </a:r>
            <a:r>
              <a:rPr lang="en-US" dirty="0"/>
              <a:t> </a:t>
            </a:r>
            <a:r>
              <a:rPr lang="en-US" dirty="0" err="1"/>
              <a:t>jméno</a:t>
            </a:r>
            <a:r>
              <a:rPr lang="en-US" dirty="0"/>
              <a:t> a </a:t>
            </a:r>
            <a:r>
              <a:rPr lang="en-US" dirty="0" err="1"/>
              <a:t>univerzita</a:t>
            </a:r>
            <a:r>
              <a:rPr lang="en-US" dirty="0"/>
              <a:t>?</a:t>
            </a:r>
            <a:endParaRPr dirty="0"/>
          </a:p>
          <a:p>
            <a:pPr marL="457200" indent="-431800">
              <a:spcBef>
                <a:spcPts val="0"/>
              </a:spcBef>
              <a:buSzPts val="3200"/>
            </a:pPr>
            <a:r>
              <a:rPr lang="en-US" dirty="0" err="1"/>
              <a:t>Jakému</a:t>
            </a:r>
            <a:r>
              <a:rPr lang="en-US" dirty="0"/>
              <a:t> </a:t>
            </a:r>
            <a:r>
              <a:rPr lang="en-US" dirty="0" err="1"/>
              <a:t>tématu</a:t>
            </a:r>
            <a:r>
              <a:rPr lang="en-US" dirty="0"/>
              <a:t> se </a:t>
            </a:r>
            <a:r>
              <a:rPr lang="en-US" dirty="0" err="1"/>
              <a:t>věnujete</a:t>
            </a:r>
            <a:r>
              <a:rPr lang="en-US" dirty="0"/>
              <a:t>?</a:t>
            </a:r>
            <a:endParaRPr dirty="0"/>
          </a:p>
          <a:p>
            <a:pPr marL="457200" indent="-431800">
              <a:spcBef>
                <a:spcPts val="0"/>
              </a:spcBef>
              <a:buSzPts val="3200"/>
            </a:pPr>
            <a:r>
              <a:rPr lang="en-US" dirty="0" err="1"/>
              <a:t>Jaké</a:t>
            </a:r>
            <a:r>
              <a:rPr lang="en-US" dirty="0"/>
              <a:t> </a:t>
            </a:r>
            <a:r>
              <a:rPr lang="en-US" dirty="0" err="1"/>
              <a:t>máte</a:t>
            </a:r>
            <a:r>
              <a:rPr lang="en-US" dirty="0"/>
              <a:t> </a:t>
            </a:r>
            <a:r>
              <a:rPr lang="en-US" dirty="0" err="1"/>
              <a:t>zkušenosti</a:t>
            </a:r>
            <a:r>
              <a:rPr lang="en-US" dirty="0"/>
              <a:t> s </a:t>
            </a:r>
            <a:r>
              <a:rPr lang="en-US" dirty="0" err="1"/>
              <a:t>publikováním</a:t>
            </a:r>
            <a:r>
              <a:rPr lang="en-US" dirty="0"/>
              <a:t>?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2408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479376" y="26064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l"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Vy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jako</a:t>
            </a:r>
            <a:r>
              <a:rPr lang="en-US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autor</a:t>
            </a: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767408" y="1403648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ORCID</a:t>
            </a:r>
            <a:r>
              <a:rPr lang="en-US" dirty="0"/>
              <a:t>  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640"/>
              </a:spcBef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Online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nástroje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profily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1">
              <a:spcBef>
                <a:spcPts val="560"/>
              </a:spcBef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LinkedIn</a:t>
            </a:r>
            <a:r>
              <a:rPr lang="en-US" dirty="0"/>
              <a:t>, </a:t>
            </a:r>
            <a:r>
              <a:rPr lang="en-US" u="sng" dirty="0">
                <a:solidFill>
                  <a:schemeClr val="hlink"/>
                </a:solidFill>
                <a:hlinkClick r:id="rId5"/>
              </a:rPr>
              <a:t>Google Scholar</a:t>
            </a:r>
            <a:r>
              <a:rPr lang="en-US" dirty="0"/>
              <a:t>, </a:t>
            </a:r>
            <a:r>
              <a:rPr lang="en-US" u="sng" dirty="0" err="1">
                <a:solidFill>
                  <a:schemeClr val="hlink"/>
                </a:solidFill>
                <a:hlinkClick r:id="rId6"/>
              </a:rPr>
              <a:t>ResearchGate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457200" indent="0">
              <a:spcBef>
                <a:spcPts val="560"/>
              </a:spcBef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640"/>
              </a:spcBef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Akademické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CV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640"/>
              </a:spcBef>
              <a:buNone/>
            </a:pPr>
            <a:endParaRPr dirty="0"/>
          </a:p>
          <a:p>
            <a:pPr indent="-139700"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6103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407368" y="188640"/>
            <a:ext cx="8229600" cy="1143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b="1" dirty="0" err="1"/>
              <a:t>Vy</a:t>
            </a:r>
            <a:r>
              <a:rPr lang="en-US" b="1" dirty="0"/>
              <a:t>, </a:t>
            </a:r>
            <a:r>
              <a:rPr lang="en-US" b="1" dirty="0" err="1"/>
              <a:t>jako</a:t>
            </a:r>
            <a:r>
              <a:rPr lang="en-US" b="1" dirty="0"/>
              <a:t> </a:t>
            </a:r>
            <a:r>
              <a:rPr lang="en-US" b="1" dirty="0" err="1"/>
              <a:t>autor</a:t>
            </a:r>
            <a:endParaRPr b="1" dirty="0"/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551384" y="1484784"/>
            <a:ext cx="8229600" cy="4526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Bef>
                <a:spcPts val="640"/>
              </a:spcBef>
              <a:buNone/>
            </a:pPr>
            <a:r>
              <a:rPr lang="en-US" dirty="0" err="1"/>
              <a:t>Příklad</a:t>
            </a:r>
            <a:r>
              <a:rPr lang="en-US" dirty="0"/>
              <a:t>: </a:t>
            </a:r>
            <a:r>
              <a:rPr lang="en-US" b="1" dirty="0"/>
              <a:t>Richard Blundell </a:t>
            </a:r>
            <a:r>
              <a:rPr lang="en-US" dirty="0"/>
              <a:t>(Professor of Political Economy at University College London)</a:t>
            </a:r>
            <a:endParaRPr dirty="0"/>
          </a:p>
          <a:p>
            <a:pPr lvl="1">
              <a:spcBef>
                <a:spcPts val="640"/>
              </a:spcBef>
              <a:buClr>
                <a:schemeClr val="tx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ORCID</a:t>
            </a:r>
            <a:endParaRPr dirty="0"/>
          </a:p>
          <a:p>
            <a:pPr lvl="1">
              <a:spcBef>
                <a:spcPts val="640"/>
              </a:spcBef>
              <a:buClr>
                <a:schemeClr val="tx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Google Scholar</a:t>
            </a:r>
            <a:endParaRPr dirty="0"/>
          </a:p>
          <a:p>
            <a:pPr lvl="1">
              <a:spcBef>
                <a:spcPts val="640"/>
              </a:spcBef>
              <a:buClr>
                <a:schemeClr val="tx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u="sng" dirty="0" err="1">
                <a:solidFill>
                  <a:schemeClr val="hlink"/>
                </a:solidFill>
                <a:hlinkClick r:id="rId5"/>
              </a:rPr>
              <a:t>ResearchGate</a:t>
            </a:r>
            <a:endParaRPr dirty="0"/>
          </a:p>
          <a:p>
            <a:pPr lvl="1">
              <a:spcBef>
                <a:spcPts val="640"/>
              </a:spcBef>
              <a:buClr>
                <a:schemeClr val="tx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u="sng" dirty="0" err="1">
                <a:solidFill>
                  <a:schemeClr val="hlink"/>
                </a:solidFill>
                <a:hlinkClick r:id="rId6"/>
              </a:rPr>
              <a:t>LinkedIN</a:t>
            </a:r>
            <a:endParaRPr dirty="0"/>
          </a:p>
          <a:p>
            <a:pPr lvl="1">
              <a:spcBef>
                <a:spcPts val="640"/>
              </a:spcBef>
              <a:buClr>
                <a:schemeClr val="tx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u="sng" dirty="0" err="1">
                <a:solidFill>
                  <a:schemeClr val="hlink"/>
                </a:solidFill>
                <a:hlinkClick r:id="rId7"/>
              </a:rPr>
              <a:t>akademické</a:t>
            </a:r>
            <a:r>
              <a:rPr lang="en-US" u="sng" dirty="0">
                <a:solidFill>
                  <a:schemeClr val="hlink"/>
                </a:solidFill>
                <a:hlinkClick r:id="rId7"/>
              </a:rPr>
              <a:t> CV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5310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1981200" y="5455700"/>
            <a:ext cx="8229600" cy="1016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 algn="ctr">
              <a:spcBef>
                <a:spcPts val="640"/>
              </a:spcBef>
              <a:buNone/>
            </a:pPr>
            <a:r>
              <a:rPr lang="en-US" sz="2400"/>
              <a:t>ORCID Richarda Blundell </a:t>
            </a:r>
            <a:endParaRPr sz="2400"/>
          </a:p>
          <a:p>
            <a:pPr marL="0" indent="0" algn="ctr">
              <a:spcBef>
                <a:spcPts val="640"/>
              </a:spcBef>
              <a:buNone/>
            </a:pPr>
            <a:r>
              <a:rPr lang="en-US" sz="2400" u="sng">
                <a:solidFill>
                  <a:schemeClr val="hlink"/>
                </a:solidFill>
                <a:hlinkClick r:id="rId3"/>
              </a:rPr>
              <a:t>0000-0003-1588-2299</a:t>
            </a:r>
            <a:endParaRPr sz="2400"/>
          </a:p>
        </p:txBody>
      </p:sp>
      <p:pic>
        <p:nvPicPr>
          <p:cNvPr id="123" name="Shape 123"/>
          <p:cNvPicPr preferRelativeResize="0"/>
          <p:nvPr/>
        </p:nvPicPr>
        <p:blipFill rotWithShape="1">
          <a:blip r:embed="rId4">
            <a:alphaModFix/>
          </a:blip>
          <a:srcRect l="59129" t="7774" r="10276"/>
          <a:stretch/>
        </p:blipFill>
        <p:spPr>
          <a:xfrm>
            <a:off x="3376701" y="632824"/>
            <a:ext cx="5184603" cy="468842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911686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Shape 129"/>
          <p:cNvPicPr preferRelativeResize="0"/>
          <p:nvPr/>
        </p:nvPicPr>
        <p:blipFill rotWithShape="1">
          <a:blip r:embed="rId3">
            <a:alphaModFix/>
          </a:blip>
          <a:srcRect l="59129" t="7774" r="10276"/>
          <a:stretch/>
        </p:blipFill>
        <p:spPr>
          <a:xfrm>
            <a:off x="8202687" y="238859"/>
            <a:ext cx="2704374" cy="244557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0" name="Shape 130"/>
          <p:cNvPicPr preferRelativeResize="0"/>
          <p:nvPr/>
        </p:nvPicPr>
        <p:blipFill rotWithShape="1">
          <a:blip r:embed="rId4">
            <a:alphaModFix/>
          </a:blip>
          <a:srcRect l="58645" t="9123" r="10451"/>
          <a:stretch/>
        </p:blipFill>
        <p:spPr>
          <a:xfrm>
            <a:off x="888336" y="2924944"/>
            <a:ext cx="3969522" cy="35018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1" name="Shape 131"/>
          <p:cNvPicPr preferRelativeResize="0"/>
          <p:nvPr/>
        </p:nvPicPr>
        <p:blipFill rotWithShape="1">
          <a:blip r:embed="rId5">
            <a:alphaModFix/>
          </a:blip>
          <a:srcRect l="63397" t="13227" r="15850" b="2893"/>
          <a:stretch/>
        </p:blipFill>
        <p:spPr>
          <a:xfrm>
            <a:off x="4509927" y="231556"/>
            <a:ext cx="2941551" cy="35669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2" name="Shape 132"/>
          <p:cNvPicPr preferRelativeResize="0"/>
          <p:nvPr/>
        </p:nvPicPr>
        <p:blipFill rotWithShape="1">
          <a:blip r:embed="rId6">
            <a:alphaModFix/>
          </a:blip>
          <a:srcRect l="55577" t="15103" r="18052"/>
          <a:stretch/>
        </p:blipFill>
        <p:spPr>
          <a:xfrm>
            <a:off x="7276362" y="3140968"/>
            <a:ext cx="3630699" cy="3506857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3" name="Shape 133"/>
          <p:cNvSpPr txBox="1"/>
          <p:nvPr/>
        </p:nvSpPr>
        <p:spPr>
          <a:xfrm>
            <a:off x="335360" y="231556"/>
            <a:ext cx="3600400" cy="2429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640"/>
              </a:spcBef>
            </a:pPr>
            <a:r>
              <a:rPr lang="en-US" sz="3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Richard </a:t>
            </a:r>
            <a:r>
              <a:rPr lang="en-US" sz="30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Blundell</a:t>
            </a:r>
            <a:r>
              <a:rPr lang="en-US" sz="3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UCL, </a:t>
            </a:r>
            <a:r>
              <a:rPr lang="en-US" sz="3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Londýn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568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462023" y="444899"/>
            <a:ext cx="8229600" cy="1143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b="1" dirty="0" err="1"/>
              <a:t>Kvalita</a:t>
            </a:r>
            <a:r>
              <a:rPr lang="en-US" b="1" dirty="0"/>
              <a:t> a </a:t>
            </a:r>
            <a:r>
              <a:rPr lang="en-US" b="1" dirty="0" err="1"/>
              <a:t>akademická</a:t>
            </a:r>
            <a:r>
              <a:rPr lang="en-US" b="1" dirty="0"/>
              <a:t> </a:t>
            </a:r>
            <a:r>
              <a:rPr lang="en-US" b="1" dirty="0" err="1"/>
              <a:t>integrita</a:t>
            </a:r>
            <a:endParaRPr b="1" dirty="0"/>
          </a:p>
        </p:txBody>
      </p:sp>
      <p:pic>
        <p:nvPicPr>
          <p:cNvPr id="140" name="Shape 140"/>
          <p:cNvPicPr preferRelativeResize="0"/>
          <p:nvPr/>
        </p:nvPicPr>
        <p:blipFill rotWithShape="1">
          <a:blip r:embed="rId3">
            <a:alphaModFix/>
          </a:blip>
          <a:srcRect l="65818" t="12581" r="18331" b="11163"/>
          <a:stretch/>
        </p:blipFill>
        <p:spPr>
          <a:xfrm>
            <a:off x="9192344" y="4077072"/>
            <a:ext cx="1823217" cy="247127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1" name="Shape 141"/>
          <p:cNvSpPr txBox="1"/>
          <p:nvPr/>
        </p:nvSpPr>
        <p:spPr>
          <a:xfrm>
            <a:off x="1981200" y="3146050"/>
            <a:ext cx="5194200" cy="12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Shape 142"/>
          <p:cNvSpPr txBox="1"/>
          <p:nvPr/>
        </p:nvSpPr>
        <p:spPr>
          <a:xfrm>
            <a:off x="728272" y="1916832"/>
            <a:ext cx="5655760" cy="4460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95300" indent="-457200">
              <a:buClr>
                <a:schemeClr val="tx1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3000" u="sng" dirty="0" err="1">
                <a:solidFill>
                  <a:schemeClr val="hlink"/>
                </a:solidFill>
                <a:latin typeface="+mj-lt"/>
                <a:hlinkClick r:id="rId4"/>
              </a:rPr>
              <a:t>Statut</a:t>
            </a:r>
            <a:r>
              <a:rPr lang="en-US" sz="3000" u="sng" dirty="0">
                <a:solidFill>
                  <a:schemeClr val="hlink"/>
                </a:solidFill>
                <a:latin typeface="+mj-lt"/>
                <a:hlinkClick r:id="rId4"/>
              </a:rPr>
              <a:t> UTB, </a:t>
            </a:r>
            <a:r>
              <a:rPr lang="en-US" sz="3000" u="sng" dirty="0" err="1">
                <a:solidFill>
                  <a:schemeClr val="hlink"/>
                </a:solidFill>
                <a:latin typeface="+mj-lt"/>
                <a:hlinkClick r:id="rId4"/>
              </a:rPr>
              <a:t>Příloha</a:t>
            </a:r>
            <a:r>
              <a:rPr lang="en-US" sz="3000" u="sng" dirty="0">
                <a:solidFill>
                  <a:schemeClr val="hlink"/>
                </a:solidFill>
                <a:latin typeface="+mj-lt"/>
                <a:hlinkClick r:id="rId4"/>
              </a:rPr>
              <a:t> 4 - </a:t>
            </a:r>
            <a:r>
              <a:rPr lang="en-US" sz="3000" u="sng" dirty="0" err="1">
                <a:solidFill>
                  <a:schemeClr val="hlink"/>
                </a:solidFill>
                <a:latin typeface="+mj-lt"/>
                <a:hlinkClick r:id="rId4"/>
              </a:rPr>
              <a:t>Etický</a:t>
            </a:r>
            <a:r>
              <a:rPr lang="en-US" sz="3000" u="sng" dirty="0">
                <a:solidFill>
                  <a:schemeClr val="hlink"/>
                </a:solidFill>
                <a:latin typeface="+mj-lt"/>
                <a:hlinkClick r:id="rId4"/>
              </a:rPr>
              <a:t> </a:t>
            </a:r>
            <a:r>
              <a:rPr lang="en-US" sz="3000" u="sng" dirty="0" err="1" smtClean="0">
                <a:solidFill>
                  <a:schemeClr val="hlink"/>
                </a:solidFill>
                <a:latin typeface="+mj-lt"/>
                <a:hlinkClick r:id="rId4"/>
              </a:rPr>
              <a:t>kodex</a:t>
            </a:r>
            <a:endParaRPr lang="cs-CZ" sz="3000" u="sng" dirty="0" smtClean="0">
              <a:solidFill>
                <a:schemeClr val="hlink"/>
              </a:solidFill>
              <a:latin typeface="+mj-lt"/>
            </a:endParaRPr>
          </a:p>
          <a:p>
            <a:pPr marL="495300" indent="-457200">
              <a:buClr>
                <a:schemeClr val="tx1"/>
              </a:buClr>
              <a:buSzPts val="3000"/>
              <a:buFont typeface="Arial" panose="020B0604020202020204" pitchFamily="34" charset="0"/>
              <a:buChar char="•"/>
            </a:pPr>
            <a:endParaRPr lang="cs-CZ" sz="3000" u="sng" dirty="0" smtClean="0">
              <a:solidFill>
                <a:schemeClr val="hlink"/>
              </a:solidFill>
              <a:latin typeface="+mj-lt"/>
            </a:endParaRPr>
          </a:p>
          <a:p>
            <a:pPr marL="495300" indent="-457200">
              <a:buClr>
                <a:schemeClr val="tx1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3000" u="sng" dirty="0" smtClean="0">
                <a:solidFill>
                  <a:schemeClr val="hlink"/>
                </a:solidFill>
                <a:latin typeface="+mj-lt"/>
                <a:ea typeface="Arial"/>
                <a:cs typeface="Arial"/>
                <a:sym typeface="Arial"/>
                <a:hlinkClick r:id="rId5"/>
              </a:rPr>
              <a:t>European </a:t>
            </a:r>
            <a:r>
              <a:rPr lang="en-US" sz="3000" u="sng" dirty="0">
                <a:solidFill>
                  <a:schemeClr val="hlink"/>
                </a:solidFill>
                <a:latin typeface="+mj-lt"/>
                <a:ea typeface="Arial"/>
                <a:cs typeface="Arial"/>
                <a:sym typeface="Arial"/>
                <a:hlinkClick r:id="rId5"/>
              </a:rPr>
              <a:t>Code of Conduct for Research Integrity</a:t>
            </a:r>
            <a:r>
              <a:rPr lang="en-US" sz="3000" dirty="0">
                <a:solidFill>
                  <a:schemeClr val="dk1"/>
                </a:solidFill>
                <a:latin typeface="+mj-lt"/>
              </a:rPr>
              <a:t>, </a:t>
            </a:r>
            <a:r>
              <a:rPr lang="en-US" sz="3000" dirty="0" smtClean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24.3.2017</a:t>
            </a:r>
            <a:endParaRPr lang="cs-CZ" sz="3000" dirty="0" smtClean="0">
              <a:solidFill>
                <a:schemeClr val="dk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495300" indent="-457200">
              <a:buClr>
                <a:schemeClr val="tx1"/>
              </a:buClr>
              <a:buSzPts val="3000"/>
              <a:buFont typeface="Arial" panose="020B0604020202020204" pitchFamily="34" charset="0"/>
              <a:buChar char="•"/>
            </a:pPr>
            <a:endParaRPr lang="cs-CZ" sz="3000" dirty="0" smtClean="0">
              <a:solidFill>
                <a:schemeClr val="dk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495300" indent="-457200">
              <a:buClr>
                <a:schemeClr val="tx1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3000" u="sng" dirty="0">
                <a:solidFill>
                  <a:schemeClr val="hlink"/>
                </a:solidFill>
                <a:latin typeface="+mj-lt"/>
                <a:ea typeface="Arial"/>
                <a:cs typeface="Arial"/>
                <a:sym typeface="Arial"/>
                <a:hlinkClick r:id="rId6"/>
              </a:rPr>
              <a:t>H2020 Ethics Self-Assessment</a:t>
            </a:r>
            <a:endParaRPr lang="en-US" sz="3000" dirty="0">
              <a:solidFill>
                <a:schemeClr val="dk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457200" indent="-419100">
              <a:buSzPts val="3000"/>
              <a:buFontTx/>
              <a:buChar char="●"/>
            </a:pPr>
            <a:endParaRPr lang="en-US" sz="3000" dirty="0">
              <a:solidFill>
                <a:schemeClr val="dk1"/>
              </a:solidFill>
            </a:endParaRPr>
          </a:p>
          <a:p>
            <a:pPr marL="457200" indent="-419100">
              <a:buSzPts val="3000"/>
              <a:buChar char="●"/>
            </a:pPr>
            <a:endParaRPr sz="3000" dirty="0"/>
          </a:p>
        </p:txBody>
      </p:sp>
      <p:pic>
        <p:nvPicPr>
          <p:cNvPr id="143" name="Shape 143"/>
          <p:cNvPicPr preferRelativeResize="0"/>
          <p:nvPr/>
        </p:nvPicPr>
        <p:blipFill rotWithShape="1">
          <a:blip r:embed="rId7">
            <a:alphaModFix/>
          </a:blip>
          <a:srcRect l="63115" t="11134" r="16085" b="4831"/>
          <a:stretch/>
        </p:blipFill>
        <p:spPr>
          <a:xfrm>
            <a:off x="9098604" y="1603297"/>
            <a:ext cx="1916957" cy="192321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4" name="Shape 144"/>
          <p:cNvPicPr preferRelativeResize="0"/>
          <p:nvPr/>
        </p:nvPicPr>
        <p:blipFill rotWithShape="1">
          <a:blip r:embed="rId8">
            <a:alphaModFix/>
          </a:blip>
          <a:srcRect l="66667" t="14752" r="19117" b="18370"/>
          <a:stretch/>
        </p:blipFill>
        <p:spPr>
          <a:xfrm>
            <a:off x="7175400" y="2564904"/>
            <a:ext cx="1801640" cy="235393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2680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 dirty="0" smtClean="0"/>
              <a:t>Vy</a:t>
            </a:r>
            <a:r>
              <a:rPr lang="en-US" b="1" dirty="0" smtClean="0"/>
              <a:t>, </a:t>
            </a:r>
            <a:r>
              <a:rPr lang="cs-CZ" b="1" dirty="0" smtClean="0"/>
              <a:t>jako vědec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855365"/>
            <a:ext cx="10972800" cy="4525963"/>
          </a:xfrm>
        </p:spPr>
        <p:txBody>
          <a:bodyPr>
            <a:normAutofit/>
          </a:bodyPr>
          <a:lstStyle/>
          <a:p>
            <a:r>
              <a:rPr lang="cs-CZ" dirty="0" smtClean="0"/>
              <a:t>Jak sledujete dění v oboru? </a:t>
            </a:r>
          </a:p>
          <a:p>
            <a:endParaRPr lang="cs-CZ" sz="400" dirty="0"/>
          </a:p>
          <a:p>
            <a:r>
              <a:rPr lang="cs-CZ" dirty="0" smtClean="0"/>
              <a:t>Kde </a:t>
            </a:r>
            <a:r>
              <a:rPr lang="cs-CZ" dirty="0"/>
              <a:t>vyhledáváte nejnovější informace</a:t>
            </a:r>
            <a:r>
              <a:rPr lang="cs-CZ" dirty="0" smtClean="0"/>
              <a:t>?</a:t>
            </a:r>
          </a:p>
          <a:p>
            <a:endParaRPr lang="cs-CZ" sz="400" dirty="0"/>
          </a:p>
          <a:p>
            <a:endParaRPr lang="cs-CZ" sz="400" dirty="0"/>
          </a:p>
          <a:p>
            <a:endParaRPr lang="cs-CZ" sz="400" dirty="0"/>
          </a:p>
          <a:p>
            <a:endParaRPr lang="cs-CZ" sz="400" dirty="0"/>
          </a:p>
          <a:p>
            <a:endParaRPr lang="cs-CZ" sz="400" dirty="0"/>
          </a:p>
          <a:p>
            <a:endParaRPr lang="cs-CZ" sz="400" dirty="0"/>
          </a:p>
          <a:p>
            <a:endParaRPr lang="cs-CZ" sz="400" dirty="0"/>
          </a:p>
          <a:p>
            <a:endParaRPr lang="cs-CZ" sz="400" dirty="0"/>
          </a:p>
          <a:p>
            <a:endParaRPr lang="cs-CZ" sz="400" dirty="0"/>
          </a:p>
          <a:p>
            <a:endParaRPr lang="cs-CZ" sz="400" dirty="0"/>
          </a:p>
          <a:p>
            <a:endParaRPr lang="cs-CZ" sz="400" dirty="0"/>
          </a:p>
          <a:p>
            <a:endParaRPr lang="cs-CZ" sz="400" dirty="0"/>
          </a:p>
          <a:p>
            <a:endParaRPr lang="cs-CZ" sz="400" dirty="0"/>
          </a:p>
          <a:p>
            <a:endParaRPr lang="cs-CZ" sz="400" dirty="0"/>
          </a:p>
          <a:p>
            <a:endParaRPr lang="cs-CZ" sz="400" dirty="0"/>
          </a:p>
          <a:p>
            <a:endParaRPr lang="cs-CZ" sz="400" dirty="0"/>
          </a:p>
          <a:p>
            <a:endParaRPr lang="cs-CZ" sz="400" dirty="0"/>
          </a:p>
          <a:p>
            <a:endParaRPr lang="cs-CZ" sz="400" dirty="0"/>
          </a:p>
          <a:p>
            <a:endParaRPr lang="cs-CZ" sz="400" dirty="0"/>
          </a:p>
          <a:p>
            <a:r>
              <a:rPr lang="cs-CZ" dirty="0" smtClean="0"/>
              <a:t>Co vám může vyhledávání ulehčit – jak ušetřit čas?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6615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1133</TotalTime>
  <Words>523</Words>
  <Application>Microsoft Office PowerPoint</Application>
  <PresentationFormat>Širokoúhlá obrazovka</PresentationFormat>
  <Paragraphs>177</Paragraphs>
  <Slides>26</Slides>
  <Notes>26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1" baseType="lpstr">
      <vt:lpstr>Arial</vt:lpstr>
      <vt:lpstr>Calibri</vt:lpstr>
      <vt:lpstr>Times New Roman</vt:lpstr>
      <vt:lpstr>Univers Com 55</vt:lpstr>
      <vt:lpstr>Motiv systému Office</vt:lpstr>
      <vt:lpstr>Aiming High Připravte se na konkurenční mezinárodní akademické prostředí</vt:lpstr>
      <vt:lpstr>Osnova</vt:lpstr>
      <vt:lpstr>Představení</vt:lpstr>
      <vt:lpstr>Vy, jako autor</vt:lpstr>
      <vt:lpstr>Vy, jako autor</vt:lpstr>
      <vt:lpstr>Prezentace aplikace PowerPoint</vt:lpstr>
      <vt:lpstr>Prezentace aplikace PowerPoint</vt:lpstr>
      <vt:lpstr>Kvalita a akademická integrita</vt:lpstr>
      <vt:lpstr>Vy, jako vědec</vt:lpstr>
      <vt:lpstr>Vy, jako vědec</vt:lpstr>
      <vt:lpstr>Plné texty – databáze, úložiště…</vt:lpstr>
      <vt:lpstr>Prezentace aplikace PowerPoint</vt:lpstr>
      <vt:lpstr>Šetřete čas</vt:lpstr>
      <vt:lpstr>Šetřete čas</vt:lpstr>
      <vt:lpstr>Šetřete čas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Kontakty   Mgr. Alena Chodounská, alena.chodounska@techlib.cz  Ing. Olga Martinová,  olga.martinova@techlib.cz  Mgr. Pavlína Tassanyi, pavlina.tassanyi@techlib.cz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Stephanie Krueger</dc:creator>
  <cp:lastModifiedBy>Alena Chodounská</cp:lastModifiedBy>
  <cp:revision>101</cp:revision>
  <cp:lastPrinted>2018-04-21T13:46:58Z</cp:lastPrinted>
  <dcterms:created xsi:type="dcterms:W3CDTF">2017-10-12T16:40:00Z</dcterms:created>
  <dcterms:modified xsi:type="dcterms:W3CDTF">2018-05-02T07:51:09Z</dcterms:modified>
</cp:coreProperties>
</file>