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561" r:id="rId3"/>
    <p:sldId id="562" r:id="rId4"/>
    <p:sldId id="553" r:id="rId5"/>
    <p:sldId id="554" r:id="rId6"/>
    <p:sldId id="556" r:id="rId7"/>
    <p:sldId id="557" r:id="rId8"/>
    <p:sldId id="555" r:id="rId9"/>
    <p:sldId id="571" r:id="rId10"/>
    <p:sldId id="563" r:id="rId11"/>
    <p:sldId id="564" r:id="rId12"/>
    <p:sldId id="559" r:id="rId13"/>
    <p:sldId id="566" r:id="rId14"/>
    <p:sldId id="567" r:id="rId15"/>
    <p:sldId id="576" r:id="rId16"/>
    <p:sldId id="568" r:id="rId17"/>
    <p:sldId id="570" r:id="rId18"/>
    <p:sldId id="572" r:id="rId19"/>
    <p:sldId id="537" r:id="rId20"/>
    <p:sldId id="573" r:id="rId21"/>
    <p:sldId id="574" r:id="rId22"/>
    <p:sldId id="575" r:id="rId23"/>
  </p:sldIdLst>
  <p:sldSz cx="9144000" cy="6858000" type="screen4x3"/>
  <p:notesSz cx="6797675" cy="9928225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Univers Com 55" pitchFamily="34" charset="-18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Univers Com 55" pitchFamily="34" charset="-18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Univers Com 55" pitchFamily="34" charset="-18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Univers Com 55" pitchFamily="34" charset="-18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Univers Com 55" pitchFamily="34" charset="-18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Univers Com 55" pitchFamily="34" charset="-18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Univers Com 55" pitchFamily="34" charset="-18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Univers Com 55" pitchFamily="34" charset="-18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Univers Com 55" pitchFamily="34" charset="-18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706">
          <p15:clr>
            <a:srgbClr val="A4A3A4"/>
          </p15:clr>
        </p15:guide>
        <p15:guide id="2" orient="horz" pos="210">
          <p15:clr>
            <a:srgbClr val="A4A3A4"/>
          </p15:clr>
        </p15:guide>
        <p15:guide id="3" orient="horz" pos="709">
          <p15:clr>
            <a:srgbClr val="A4A3A4"/>
          </p15:clr>
        </p15:guide>
        <p15:guide id="4" orient="horz" pos="890">
          <p15:clr>
            <a:srgbClr val="A4A3A4"/>
          </p15:clr>
        </p15:guide>
        <p15:guide id="5" pos="158">
          <p15:clr>
            <a:srgbClr val="A4A3A4"/>
          </p15:clr>
        </p15:guide>
        <p15:guide id="6" pos="4694">
          <p15:clr>
            <a:srgbClr val="A4A3A4"/>
          </p15:clr>
        </p15:guide>
        <p15:guide id="7" pos="5738">
          <p15:clr>
            <a:srgbClr val="A4A3A4"/>
          </p15:clr>
        </p15:guide>
        <p15:guide id="8" pos="5692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ena Chodounská" initials="AC" lastIdx="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A7E9"/>
    <a:srgbClr val="E1CDFF"/>
    <a:srgbClr val="33CCFF"/>
    <a:srgbClr val="F60000"/>
    <a:srgbClr val="E08806"/>
    <a:srgbClr val="DB9C22"/>
    <a:srgbClr val="C43A39"/>
    <a:srgbClr val="CE3736"/>
    <a:srgbClr val="9FC938"/>
    <a:srgbClr val="F7F4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Střední styl 1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388" autoAdjust="0"/>
    <p:restoredTop sz="99645" autoAdjust="0"/>
  </p:normalViewPr>
  <p:slideViewPr>
    <p:cSldViewPr>
      <p:cViewPr>
        <p:scale>
          <a:sx n="74" d="100"/>
          <a:sy n="74" d="100"/>
        </p:scale>
        <p:origin x="-102" y="-84"/>
      </p:cViewPr>
      <p:guideLst>
        <p:guide orient="horz" pos="1706"/>
        <p:guide orient="horz" pos="210"/>
        <p:guide orient="horz" pos="709"/>
        <p:guide orient="horz" pos="890"/>
        <p:guide pos="158"/>
        <p:guide pos="4694"/>
        <p:guide pos="5738"/>
        <p:guide pos="5692"/>
      </p:guideLst>
    </p:cSldViewPr>
  </p:slideViewPr>
  <p:outlineViewPr>
    <p:cViewPr>
      <p:scale>
        <a:sx n="33" d="100"/>
        <a:sy n="33" d="100"/>
      </p:scale>
      <p:origin x="0" y="2434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100" d="100"/>
        <a:sy n="100" d="100"/>
      </p:scale>
      <p:origin x="0" y="225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90854F-0F1D-482A-B078-49FFA4A0D794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892A0E49-B1F3-4F84-B39B-8F1A47E190D8}">
      <dgm:prSet phldrT="[Text]"/>
      <dgm:spPr/>
      <dgm:t>
        <a:bodyPr/>
        <a:lstStyle/>
        <a:p>
          <a:r>
            <a:rPr lang="cs-CZ" dirty="0" smtClean="0"/>
            <a:t>NTK</a:t>
          </a:r>
          <a:endParaRPr lang="cs-CZ" dirty="0"/>
        </a:p>
      </dgm:t>
    </dgm:pt>
    <dgm:pt modelId="{0AD84E94-1691-41D8-955B-74D70FB386B5}" type="parTrans" cxnId="{CC7012B9-2FF2-4473-8233-DF997EF68A9B}">
      <dgm:prSet/>
      <dgm:spPr/>
      <dgm:t>
        <a:bodyPr/>
        <a:lstStyle/>
        <a:p>
          <a:endParaRPr lang="cs-CZ"/>
        </a:p>
      </dgm:t>
    </dgm:pt>
    <dgm:pt modelId="{57B78B3B-6AEA-451D-B6DF-9213DFAC564B}" type="sibTrans" cxnId="{CC7012B9-2FF2-4473-8233-DF997EF68A9B}">
      <dgm:prSet/>
      <dgm:spPr/>
      <dgm:t>
        <a:bodyPr/>
        <a:lstStyle/>
        <a:p>
          <a:endParaRPr lang="cs-CZ"/>
        </a:p>
      </dgm:t>
    </dgm:pt>
    <dgm:pt modelId="{F0ED6D43-719F-4EF8-9255-BBFA37A06723}">
      <dgm:prSet phldrT="[Text]"/>
      <dgm:spPr>
        <a:solidFill>
          <a:srgbClr val="7030A0">
            <a:alpha val="50000"/>
          </a:srgbClr>
        </a:solidFill>
      </dgm:spPr>
      <dgm:t>
        <a:bodyPr/>
        <a:lstStyle/>
        <a:p>
          <a:r>
            <a:rPr lang="cs-CZ" dirty="0" err="1" smtClean="0"/>
            <a:t>chemTK</a:t>
          </a:r>
          <a:endParaRPr lang="cs-CZ" dirty="0"/>
        </a:p>
      </dgm:t>
    </dgm:pt>
    <dgm:pt modelId="{8BC47ED8-D257-49D7-9A6E-15E1C1CEA262}" type="parTrans" cxnId="{DC47EF2F-E2D6-4E18-9E85-1E76C7CA4EC7}">
      <dgm:prSet/>
      <dgm:spPr/>
      <dgm:t>
        <a:bodyPr/>
        <a:lstStyle/>
        <a:p>
          <a:endParaRPr lang="cs-CZ"/>
        </a:p>
      </dgm:t>
    </dgm:pt>
    <dgm:pt modelId="{04CB978A-FF10-4D0D-B24E-0B337B92F512}" type="sibTrans" cxnId="{DC47EF2F-E2D6-4E18-9E85-1E76C7CA4EC7}">
      <dgm:prSet/>
      <dgm:spPr/>
      <dgm:t>
        <a:bodyPr/>
        <a:lstStyle/>
        <a:p>
          <a:endParaRPr lang="cs-CZ"/>
        </a:p>
      </dgm:t>
    </dgm:pt>
    <dgm:pt modelId="{2AC1AA5D-DAC4-4B9B-AF61-866715CD2361}">
      <dgm:prSet phldrT="[Text]"/>
      <dgm:spPr>
        <a:solidFill>
          <a:srgbClr val="33CCFF">
            <a:alpha val="50000"/>
          </a:srgbClr>
        </a:solidFill>
      </dgm:spPr>
      <dgm:t>
        <a:bodyPr/>
        <a:lstStyle/>
        <a:p>
          <a:r>
            <a:rPr lang="cs-CZ" dirty="0" smtClean="0"/>
            <a:t>UOCHB</a:t>
          </a:r>
          <a:endParaRPr lang="cs-CZ" dirty="0"/>
        </a:p>
      </dgm:t>
    </dgm:pt>
    <dgm:pt modelId="{54F7BBEE-6AD2-4851-9768-56A38CC52ED3}" type="parTrans" cxnId="{B1D96E4D-4755-44C6-A9A1-F890EC24B7CF}">
      <dgm:prSet/>
      <dgm:spPr/>
      <dgm:t>
        <a:bodyPr/>
        <a:lstStyle/>
        <a:p>
          <a:endParaRPr lang="cs-CZ"/>
        </a:p>
      </dgm:t>
    </dgm:pt>
    <dgm:pt modelId="{F943D28A-F57E-4149-98F6-482441763CD2}" type="sibTrans" cxnId="{B1D96E4D-4755-44C6-A9A1-F890EC24B7CF}">
      <dgm:prSet/>
      <dgm:spPr/>
      <dgm:t>
        <a:bodyPr/>
        <a:lstStyle/>
        <a:p>
          <a:endParaRPr lang="cs-CZ"/>
        </a:p>
      </dgm:t>
    </dgm:pt>
    <dgm:pt modelId="{68BAD3CF-160D-4D08-8416-5DBDEEBE11ED}" type="pres">
      <dgm:prSet presAssocID="{8690854F-0F1D-482A-B078-49FFA4A0D794}" presName="compositeShape" presStyleCnt="0">
        <dgm:presLayoutVars>
          <dgm:chMax val="7"/>
          <dgm:dir/>
          <dgm:resizeHandles val="exact"/>
        </dgm:presLayoutVars>
      </dgm:prSet>
      <dgm:spPr/>
    </dgm:pt>
    <dgm:pt modelId="{60A425C4-087A-458D-9EF2-A4E14580EE7F}" type="pres">
      <dgm:prSet presAssocID="{892A0E49-B1F3-4F84-B39B-8F1A47E190D8}" presName="circ1" presStyleLbl="vennNode1" presStyleIdx="0" presStyleCnt="3"/>
      <dgm:spPr/>
      <dgm:t>
        <a:bodyPr/>
        <a:lstStyle/>
        <a:p>
          <a:endParaRPr lang="cs-CZ"/>
        </a:p>
      </dgm:t>
    </dgm:pt>
    <dgm:pt modelId="{D8A465D6-68F2-4CFD-8586-EA5D16837F88}" type="pres">
      <dgm:prSet presAssocID="{892A0E49-B1F3-4F84-B39B-8F1A47E190D8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9B31062-FBD4-4905-A2C1-D5D40BFD624C}" type="pres">
      <dgm:prSet presAssocID="{F0ED6D43-719F-4EF8-9255-BBFA37A06723}" presName="circ2" presStyleLbl="vennNode1" presStyleIdx="1" presStyleCnt="3"/>
      <dgm:spPr/>
      <dgm:t>
        <a:bodyPr/>
        <a:lstStyle/>
        <a:p>
          <a:endParaRPr lang="cs-CZ"/>
        </a:p>
      </dgm:t>
    </dgm:pt>
    <dgm:pt modelId="{12F4361D-0647-4D76-8C6D-323836B4D31A}" type="pres">
      <dgm:prSet presAssocID="{F0ED6D43-719F-4EF8-9255-BBFA37A06723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6E12FC3-B008-4C56-A396-B990B6A09930}" type="pres">
      <dgm:prSet presAssocID="{2AC1AA5D-DAC4-4B9B-AF61-866715CD2361}" presName="circ3" presStyleLbl="vennNode1" presStyleIdx="2" presStyleCnt="3"/>
      <dgm:spPr/>
      <dgm:t>
        <a:bodyPr/>
        <a:lstStyle/>
        <a:p>
          <a:endParaRPr lang="cs-CZ"/>
        </a:p>
      </dgm:t>
    </dgm:pt>
    <dgm:pt modelId="{F34FD8CF-C1F1-4F46-AD50-5E2EBCF4BD1E}" type="pres">
      <dgm:prSet presAssocID="{2AC1AA5D-DAC4-4B9B-AF61-866715CD2361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760A4079-8A52-45CE-94F0-B7FF80BB90A6}" type="presOf" srcId="{F0ED6D43-719F-4EF8-9255-BBFA37A06723}" destId="{12F4361D-0647-4D76-8C6D-323836B4D31A}" srcOrd="1" destOrd="0" presId="urn:microsoft.com/office/officeart/2005/8/layout/venn1"/>
    <dgm:cxn modelId="{DC47EF2F-E2D6-4E18-9E85-1E76C7CA4EC7}" srcId="{8690854F-0F1D-482A-B078-49FFA4A0D794}" destId="{F0ED6D43-719F-4EF8-9255-BBFA37A06723}" srcOrd="1" destOrd="0" parTransId="{8BC47ED8-D257-49D7-9A6E-15E1C1CEA262}" sibTransId="{04CB978A-FF10-4D0D-B24E-0B337B92F512}"/>
    <dgm:cxn modelId="{81FD4972-BC23-411B-A543-7806F4FEFA85}" type="presOf" srcId="{892A0E49-B1F3-4F84-B39B-8F1A47E190D8}" destId="{60A425C4-087A-458D-9EF2-A4E14580EE7F}" srcOrd="0" destOrd="0" presId="urn:microsoft.com/office/officeart/2005/8/layout/venn1"/>
    <dgm:cxn modelId="{CC7012B9-2FF2-4473-8233-DF997EF68A9B}" srcId="{8690854F-0F1D-482A-B078-49FFA4A0D794}" destId="{892A0E49-B1F3-4F84-B39B-8F1A47E190D8}" srcOrd="0" destOrd="0" parTransId="{0AD84E94-1691-41D8-955B-74D70FB386B5}" sibTransId="{57B78B3B-6AEA-451D-B6DF-9213DFAC564B}"/>
    <dgm:cxn modelId="{BA4F5EBA-FA24-419F-B16C-371D0BE47CC4}" type="presOf" srcId="{2AC1AA5D-DAC4-4B9B-AF61-866715CD2361}" destId="{F34FD8CF-C1F1-4F46-AD50-5E2EBCF4BD1E}" srcOrd="1" destOrd="0" presId="urn:microsoft.com/office/officeart/2005/8/layout/venn1"/>
    <dgm:cxn modelId="{81AAAE78-F3DE-4DA4-93D7-8010A9DDC18D}" type="presOf" srcId="{F0ED6D43-719F-4EF8-9255-BBFA37A06723}" destId="{D9B31062-FBD4-4905-A2C1-D5D40BFD624C}" srcOrd="0" destOrd="0" presId="urn:microsoft.com/office/officeart/2005/8/layout/venn1"/>
    <dgm:cxn modelId="{1C2422D3-E30C-47CA-85D6-083A3E6B6E06}" type="presOf" srcId="{2AC1AA5D-DAC4-4B9B-AF61-866715CD2361}" destId="{36E12FC3-B008-4C56-A396-B990B6A09930}" srcOrd="0" destOrd="0" presId="urn:microsoft.com/office/officeart/2005/8/layout/venn1"/>
    <dgm:cxn modelId="{B1D96E4D-4755-44C6-A9A1-F890EC24B7CF}" srcId="{8690854F-0F1D-482A-B078-49FFA4A0D794}" destId="{2AC1AA5D-DAC4-4B9B-AF61-866715CD2361}" srcOrd="2" destOrd="0" parTransId="{54F7BBEE-6AD2-4851-9768-56A38CC52ED3}" sibTransId="{F943D28A-F57E-4149-98F6-482441763CD2}"/>
    <dgm:cxn modelId="{00DBE291-3C80-4E2B-8730-A4D3343962B5}" type="presOf" srcId="{892A0E49-B1F3-4F84-B39B-8F1A47E190D8}" destId="{D8A465D6-68F2-4CFD-8586-EA5D16837F88}" srcOrd="1" destOrd="0" presId="urn:microsoft.com/office/officeart/2005/8/layout/venn1"/>
    <dgm:cxn modelId="{CA2973EA-31C1-4927-8170-C19979BA4043}" type="presOf" srcId="{8690854F-0F1D-482A-B078-49FFA4A0D794}" destId="{68BAD3CF-160D-4D08-8416-5DBDEEBE11ED}" srcOrd="0" destOrd="0" presId="urn:microsoft.com/office/officeart/2005/8/layout/venn1"/>
    <dgm:cxn modelId="{B6FBEB9F-F18A-4A16-BAE2-256641EED5A9}" type="presParOf" srcId="{68BAD3CF-160D-4D08-8416-5DBDEEBE11ED}" destId="{60A425C4-087A-458D-9EF2-A4E14580EE7F}" srcOrd="0" destOrd="0" presId="urn:microsoft.com/office/officeart/2005/8/layout/venn1"/>
    <dgm:cxn modelId="{02FCDCE6-7EF7-4EF7-9545-647BE80C06E7}" type="presParOf" srcId="{68BAD3CF-160D-4D08-8416-5DBDEEBE11ED}" destId="{D8A465D6-68F2-4CFD-8586-EA5D16837F88}" srcOrd="1" destOrd="0" presId="urn:microsoft.com/office/officeart/2005/8/layout/venn1"/>
    <dgm:cxn modelId="{4D412F9E-9B67-4D42-A4D0-2CD7D9514582}" type="presParOf" srcId="{68BAD3CF-160D-4D08-8416-5DBDEEBE11ED}" destId="{D9B31062-FBD4-4905-A2C1-D5D40BFD624C}" srcOrd="2" destOrd="0" presId="urn:microsoft.com/office/officeart/2005/8/layout/venn1"/>
    <dgm:cxn modelId="{51089D4E-4042-4275-9783-1F33E0F5A4D9}" type="presParOf" srcId="{68BAD3CF-160D-4D08-8416-5DBDEEBE11ED}" destId="{12F4361D-0647-4D76-8C6D-323836B4D31A}" srcOrd="3" destOrd="0" presId="urn:microsoft.com/office/officeart/2005/8/layout/venn1"/>
    <dgm:cxn modelId="{9DA8E71C-FF55-4918-9C96-1026912BD03A}" type="presParOf" srcId="{68BAD3CF-160D-4D08-8416-5DBDEEBE11ED}" destId="{36E12FC3-B008-4C56-A396-B990B6A09930}" srcOrd="4" destOrd="0" presId="urn:microsoft.com/office/officeart/2005/8/layout/venn1"/>
    <dgm:cxn modelId="{0C5EFD6D-1CC6-40A8-8483-225F945D5D17}" type="presParOf" srcId="{68BAD3CF-160D-4D08-8416-5DBDEEBE11ED}" destId="{F34FD8CF-C1F1-4F46-AD50-5E2EBCF4BD1E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D36617F-ECDE-4B4D-A339-4B0AA45A05F6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3D1AB579-D34A-4F80-BCF0-BEE6A123B487}">
      <dgm:prSet phldrT="[Text]"/>
      <dgm:spPr/>
      <dgm:t>
        <a:bodyPr/>
        <a:lstStyle/>
        <a:p>
          <a:r>
            <a:rPr lang="cs-CZ" dirty="0" smtClean="0"/>
            <a:t>1. </a:t>
          </a:r>
          <a:r>
            <a:rPr lang="cs-CZ" dirty="0" err="1" smtClean="0"/>
            <a:t>Summon</a:t>
          </a:r>
          <a:r>
            <a:rPr lang="cs-CZ" dirty="0" smtClean="0"/>
            <a:t> NTK</a:t>
          </a:r>
          <a:endParaRPr lang="cs-CZ" dirty="0"/>
        </a:p>
      </dgm:t>
    </dgm:pt>
    <dgm:pt modelId="{5A1B79DA-FBA9-4956-8758-EE75D5DEAF1A}" type="parTrans" cxnId="{99FB27F8-6315-4E2D-AAA8-10211AAF4172}">
      <dgm:prSet/>
      <dgm:spPr/>
      <dgm:t>
        <a:bodyPr/>
        <a:lstStyle/>
        <a:p>
          <a:endParaRPr lang="cs-CZ"/>
        </a:p>
      </dgm:t>
    </dgm:pt>
    <dgm:pt modelId="{105ECA18-BF3B-418E-89AE-1272E012811C}" type="sibTrans" cxnId="{99FB27F8-6315-4E2D-AAA8-10211AAF4172}">
      <dgm:prSet/>
      <dgm:spPr/>
      <dgm:t>
        <a:bodyPr/>
        <a:lstStyle/>
        <a:p>
          <a:endParaRPr lang="cs-CZ"/>
        </a:p>
      </dgm:t>
    </dgm:pt>
    <dgm:pt modelId="{DEFD3C55-DD7D-4EC1-B671-C377F2D501D5}">
      <dgm:prSet phldrT="[Text]"/>
      <dgm:spPr/>
      <dgm:t>
        <a:bodyPr/>
        <a:lstStyle/>
        <a:p>
          <a:r>
            <a:rPr lang="cs-CZ" dirty="0" smtClean="0"/>
            <a:t>2</a:t>
          </a:r>
          <a:r>
            <a:rPr lang="cs-CZ" smtClean="0"/>
            <a:t>. AZ list NTK</a:t>
          </a:r>
          <a:endParaRPr lang="cs-CZ" dirty="0"/>
        </a:p>
      </dgm:t>
    </dgm:pt>
    <dgm:pt modelId="{01CBEB91-232D-42DF-97BE-6AF7D548D52A}" type="parTrans" cxnId="{8FB2A958-8E91-4A41-BE98-2F7F346BDC8B}">
      <dgm:prSet/>
      <dgm:spPr/>
      <dgm:t>
        <a:bodyPr/>
        <a:lstStyle/>
        <a:p>
          <a:endParaRPr lang="cs-CZ"/>
        </a:p>
      </dgm:t>
    </dgm:pt>
    <dgm:pt modelId="{5DC6E1EF-8F76-46A5-BA5C-C7A1DA94F722}" type="sibTrans" cxnId="{8FB2A958-8E91-4A41-BE98-2F7F346BDC8B}">
      <dgm:prSet/>
      <dgm:spPr/>
      <dgm:t>
        <a:bodyPr/>
        <a:lstStyle/>
        <a:p>
          <a:endParaRPr lang="cs-CZ"/>
        </a:p>
      </dgm:t>
    </dgm:pt>
    <dgm:pt modelId="{3B0A12FA-20EE-409D-AE70-AD5500DC92B1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cs-CZ" dirty="0" smtClean="0"/>
            <a:t>6. MVS/Nákup</a:t>
          </a:r>
          <a:endParaRPr lang="cs-CZ" dirty="0"/>
        </a:p>
      </dgm:t>
    </dgm:pt>
    <dgm:pt modelId="{31A2CDCD-8FB2-4E9F-BC65-F638E6D9F8C5}" type="parTrans" cxnId="{169C6113-C0F8-489E-B040-0381D85382FD}">
      <dgm:prSet/>
      <dgm:spPr/>
      <dgm:t>
        <a:bodyPr/>
        <a:lstStyle/>
        <a:p>
          <a:endParaRPr lang="cs-CZ"/>
        </a:p>
      </dgm:t>
    </dgm:pt>
    <dgm:pt modelId="{DB5CFAFE-44DE-43E5-96F4-1BEA559EC4B9}" type="sibTrans" cxnId="{169C6113-C0F8-489E-B040-0381D85382FD}">
      <dgm:prSet/>
      <dgm:spPr/>
      <dgm:t>
        <a:bodyPr/>
        <a:lstStyle/>
        <a:p>
          <a:endParaRPr lang="cs-CZ"/>
        </a:p>
      </dgm:t>
    </dgm:pt>
    <dgm:pt modelId="{501C3AB5-E9C3-4A67-A3D3-A70D4097F1F5}">
      <dgm:prSet phldrT="[Text]"/>
      <dgm:spPr>
        <a:solidFill>
          <a:srgbClr val="7030A0"/>
        </a:solidFill>
      </dgm:spPr>
      <dgm:t>
        <a:bodyPr/>
        <a:lstStyle/>
        <a:p>
          <a:r>
            <a:rPr lang="cs-CZ" dirty="0" smtClean="0"/>
            <a:t>4. AZ list </a:t>
          </a:r>
          <a:r>
            <a:rPr lang="cs-CZ" dirty="0" err="1" smtClean="0"/>
            <a:t>chemTK</a:t>
          </a:r>
          <a:endParaRPr lang="cs-CZ" dirty="0"/>
        </a:p>
      </dgm:t>
    </dgm:pt>
    <dgm:pt modelId="{94590DDB-21F2-4EC8-B460-4914D1D20A82}" type="parTrans" cxnId="{D8B208B9-1A79-432D-8CF5-CEAA5E3FA1A9}">
      <dgm:prSet/>
      <dgm:spPr/>
      <dgm:t>
        <a:bodyPr/>
        <a:lstStyle/>
        <a:p>
          <a:endParaRPr lang="cs-CZ"/>
        </a:p>
      </dgm:t>
    </dgm:pt>
    <dgm:pt modelId="{DCFE7B5D-2676-4E0B-A308-E481AC529266}" type="sibTrans" cxnId="{D8B208B9-1A79-432D-8CF5-CEAA5E3FA1A9}">
      <dgm:prSet/>
      <dgm:spPr/>
      <dgm:t>
        <a:bodyPr/>
        <a:lstStyle/>
        <a:p>
          <a:endParaRPr lang="cs-CZ"/>
        </a:p>
      </dgm:t>
    </dgm:pt>
    <dgm:pt modelId="{F3172E51-2744-421D-9336-C7E3DCFDDC63}">
      <dgm:prSet phldrT="[Text]"/>
      <dgm:spPr/>
      <dgm:t>
        <a:bodyPr/>
        <a:lstStyle/>
        <a:p>
          <a:endParaRPr lang="cs-CZ"/>
        </a:p>
      </dgm:t>
    </dgm:pt>
    <dgm:pt modelId="{FF701F32-6938-4209-9D07-D1BB3198FEA4}" type="sibTrans" cxnId="{F20845F9-A2A3-48E3-AA38-1DED4A485E64}">
      <dgm:prSet/>
      <dgm:spPr/>
      <dgm:t>
        <a:bodyPr/>
        <a:lstStyle/>
        <a:p>
          <a:endParaRPr lang="cs-CZ"/>
        </a:p>
      </dgm:t>
    </dgm:pt>
    <dgm:pt modelId="{5C546A74-37BD-4681-AB0F-E6CD45556188}" type="parTrans" cxnId="{F20845F9-A2A3-48E3-AA38-1DED4A485E64}">
      <dgm:prSet/>
      <dgm:spPr/>
      <dgm:t>
        <a:bodyPr/>
        <a:lstStyle/>
        <a:p>
          <a:endParaRPr lang="cs-CZ"/>
        </a:p>
      </dgm:t>
    </dgm:pt>
    <dgm:pt modelId="{07D9F027-DA03-4368-BC8A-EF6A57C49CAF}">
      <dgm:prSet phldrT="[Text]"/>
      <dgm:spPr>
        <a:solidFill>
          <a:srgbClr val="7030A0"/>
        </a:solidFill>
      </dgm:spPr>
      <dgm:t>
        <a:bodyPr/>
        <a:lstStyle/>
        <a:p>
          <a:endParaRPr lang="cs-CZ"/>
        </a:p>
      </dgm:t>
    </dgm:pt>
    <dgm:pt modelId="{973DA096-D6AD-46F1-A2BE-4DD2334BAACE}" type="sibTrans" cxnId="{3A9C0057-D043-49B1-9534-BEA5D38AC423}">
      <dgm:prSet/>
      <dgm:spPr/>
      <dgm:t>
        <a:bodyPr/>
        <a:lstStyle/>
        <a:p>
          <a:endParaRPr lang="cs-CZ"/>
        </a:p>
      </dgm:t>
    </dgm:pt>
    <dgm:pt modelId="{62FC7330-8D38-439F-9627-C0AE126825AA}" type="parTrans" cxnId="{3A9C0057-D043-49B1-9534-BEA5D38AC423}">
      <dgm:prSet/>
      <dgm:spPr/>
      <dgm:t>
        <a:bodyPr/>
        <a:lstStyle/>
        <a:p>
          <a:endParaRPr lang="cs-CZ"/>
        </a:p>
      </dgm:t>
    </dgm:pt>
    <dgm:pt modelId="{F867CF3E-EF0F-4CD8-A6F8-19ADBC1F9226}">
      <dgm:prSet phldrT="[Text]" phldr="1"/>
      <dgm:spPr/>
      <dgm:t>
        <a:bodyPr/>
        <a:lstStyle/>
        <a:p>
          <a:endParaRPr lang="cs-CZ" dirty="0"/>
        </a:p>
      </dgm:t>
    </dgm:pt>
    <dgm:pt modelId="{2E461047-2A70-496A-B5E1-EC62E9C5DA28}" type="sibTrans" cxnId="{C40279B9-773D-4B1C-A4CF-16B0055C1F55}">
      <dgm:prSet/>
      <dgm:spPr/>
      <dgm:t>
        <a:bodyPr/>
        <a:lstStyle/>
        <a:p>
          <a:endParaRPr lang="cs-CZ"/>
        </a:p>
      </dgm:t>
    </dgm:pt>
    <dgm:pt modelId="{03EC29A5-6D88-4E9C-B4B9-75470A1D6954}" type="parTrans" cxnId="{C40279B9-773D-4B1C-A4CF-16B0055C1F55}">
      <dgm:prSet/>
      <dgm:spPr/>
      <dgm:t>
        <a:bodyPr/>
        <a:lstStyle/>
        <a:p>
          <a:endParaRPr lang="cs-CZ"/>
        </a:p>
      </dgm:t>
    </dgm:pt>
    <dgm:pt modelId="{C76FA7C4-9768-4E7D-B5F2-EA83FAFE6AA7}">
      <dgm:prSet phldrT="[Text]" phldr="1"/>
      <dgm:spPr/>
      <dgm:t>
        <a:bodyPr/>
        <a:lstStyle/>
        <a:p>
          <a:endParaRPr lang="cs-CZ" dirty="0"/>
        </a:p>
      </dgm:t>
    </dgm:pt>
    <dgm:pt modelId="{F58A2D02-ED3A-472B-81DC-063879D301DF}" type="sibTrans" cxnId="{D374F0C5-36E7-41B1-A133-1C37B68442CB}">
      <dgm:prSet/>
      <dgm:spPr/>
      <dgm:t>
        <a:bodyPr/>
        <a:lstStyle/>
        <a:p>
          <a:endParaRPr lang="cs-CZ"/>
        </a:p>
      </dgm:t>
    </dgm:pt>
    <dgm:pt modelId="{6850B69C-D685-4E3F-8DBF-9FF7677A4EE6}" type="parTrans" cxnId="{D374F0C5-36E7-41B1-A133-1C37B68442CB}">
      <dgm:prSet/>
      <dgm:spPr/>
      <dgm:t>
        <a:bodyPr/>
        <a:lstStyle/>
        <a:p>
          <a:endParaRPr lang="cs-CZ"/>
        </a:p>
      </dgm:t>
    </dgm:pt>
    <dgm:pt modelId="{88A5427E-3C30-497C-BA1A-DA9F0E596999}">
      <dgm:prSet phldrT="[Text]" phldr="1"/>
      <dgm:spPr/>
      <dgm:t>
        <a:bodyPr/>
        <a:lstStyle/>
        <a:p>
          <a:endParaRPr lang="cs-CZ" dirty="0"/>
        </a:p>
      </dgm:t>
    </dgm:pt>
    <dgm:pt modelId="{89E9085D-5E80-4F09-B4ED-85C71655A093}" type="sibTrans" cxnId="{0BB7DAE6-FDB7-469C-B6B0-DA968494C853}">
      <dgm:prSet/>
      <dgm:spPr/>
      <dgm:t>
        <a:bodyPr/>
        <a:lstStyle/>
        <a:p>
          <a:endParaRPr lang="cs-CZ"/>
        </a:p>
      </dgm:t>
    </dgm:pt>
    <dgm:pt modelId="{68611B09-2379-450D-B8ED-C4B67D90A3C3}" type="parTrans" cxnId="{0BB7DAE6-FDB7-469C-B6B0-DA968494C853}">
      <dgm:prSet/>
      <dgm:spPr/>
      <dgm:t>
        <a:bodyPr/>
        <a:lstStyle/>
        <a:p>
          <a:endParaRPr lang="cs-CZ"/>
        </a:p>
      </dgm:t>
    </dgm:pt>
    <dgm:pt modelId="{FC6DDD7A-25B4-4CA4-838E-BE898FD34A62}">
      <dgm:prSet phldrT="[Text]"/>
      <dgm:spPr>
        <a:solidFill>
          <a:srgbClr val="7030A0"/>
        </a:solidFill>
      </dgm:spPr>
      <dgm:t>
        <a:bodyPr/>
        <a:lstStyle/>
        <a:p>
          <a:r>
            <a:rPr lang="cs-CZ" dirty="0" smtClean="0"/>
            <a:t>3. </a:t>
          </a:r>
          <a:r>
            <a:rPr lang="cs-CZ" dirty="0" err="1" smtClean="0"/>
            <a:t>Summon</a:t>
          </a:r>
          <a:r>
            <a:rPr lang="cs-CZ" dirty="0" smtClean="0"/>
            <a:t> </a:t>
          </a:r>
          <a:r>
            <a:rPr lang="cs-CZ" dirty="0" err="1" smtClean="0"/>
            <a:t>chemTK</a:t>
          </a:r>
          <a:endParaRPr lang="cs-CZ" dirty="0"/>
        </a:p>
      </dgm:t>
    </dgm:pt>
    <dgm:pt modelId="{914EBEA2-0777-4DBA-B35B-60A709533F5F}" type="sibTrans" cxnId="{6EE5F238-EFB5-465A-96F6-B384767DA11F}">
      <dgm:prSet/>
      <dgm:spPr/>
      <dgm:t>
        <a:bodyPr/>
        <a:lstStyle/>
        <a:p>
          <a:endParaRPr lang="cs-CZ"/>
        </a:p>
      </dgm:t>
    </dgm:pt>
    <dgm:pt modelId="{CCC9828D-9F56-4038-B814-55DDF7AA8FA1}" type="parTrans" cxnId="{6EE5F238-EFB5-465A-96F6-B384767DA11F}">
      <dgm:prSet/>
      <dgm:spPr/>
      <dgm:t>
        <a:bodyPr/>
        <a:lstStyle/>
        <a:p>
          <a:endParaRPr lang="cs-CZ"/>
        </a:p>
      </dgm:t>
    </dgm:pt>
    <dgm:pt modelId="{F5C8CE75-1B5C-4227-A217-A099D4C843D6}" type="pres">
      <dgm:prSet presAssocID="{0D36617F-ECDE-4B4D-A339-4B0AA45A05F6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E7318BA0-6E7F-410F-A720-8A558EF6AF09}" type="pres">
      <dgm:prSet presAssocID="{0D36617F-ECDE-4B4D-A339-4B0AA45A05F6}" presName="dummyMaxCanvas" presStyleCnt="0">
        <dgm:presLayoutVars/>
      </dgm:prSet>
      <dgm:spPr/>
    </dgm:pt>
    <dgm:pt modelId="{5DF388B2-4660-4300-B9E7-26956D510609}" type="pres">
      <dgm:prSet presAssocID="{0D36617F-ECDE-4B4D-A339-4B0AA45A05F6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E1D8021-CBB0-4955-8965-767F57AD26D6}" type="pres">
      <dgm:prSet presAssocID="{0D36617F-ECDE-4B4D-A339-4B0AA45A05F6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15CBC0A-BA96-4878-9B93-6C4CAB3D164E}" type="pres">
      <dgm:prSet presAssocID="{0D36617F-ECDE-4B4D-A339-4B0AA45A05F6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4E39B87-DD34-4FFC-98DE-44D44D183A2D}" type="pres">
      <dgm:prSet presAssocID="{0D36617F-ECDE-4B4D-A339-4B0AA45A05F6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63A0AA2-A3A0-4C40-95F8-18298C9BF106}" type="pres">
      <dgm:prSet presAssocID="{0D36617F-ECDE-4B4D-A339-4B0AA45A05F6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E899FDA-491B-4C56-B6E0-ADF8B1B6B35E}" type="pres">
      <dgm:prSet presAssocID="{0D36617F-ECDE-4B4D-A339-4B0AA45A05F6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610E420-49F3-4DB3-9543-E529E828033E}" type="pres">
      <dgm:prSet presAssocID="{0D36617F-ECDE-4B4D-A339-4B0AA45A05F6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B24D19F-0B1C-43CC-A4E6-758E46B9B301}" type="pres">
      <dgm:prSet presAssocID="{0D36617F-ECDE-4B4D-A339-4B0AA45A05F6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A9CB9DC-789E-4144-8523-8284B5E09C20}" type="pres">
      <dgm:prSet presAssocID="{0D36617F-ECDE-4B4D-A339-4B0AA45A05F6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ECBB02F-4826-4679-938E-42673277A91D}" type="pres">
      <dgm:prSet presAssocID="{0D36617F-ECDE-4B4D-A339-4B0AA45A05F6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B4148EA-CA58-4147-8AFE-6C3938AC93A0}" type="pres">
      <dgm:prSet presAssocID="{0D36617F-ECDE-4B4D-A339-4B0AA45A05F6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5148E6A-9DB3-4341-9A70-28B49D89B68A}" type="pres">
      <dgm:prSet presAssocID="{0D36617F-ECDE-4B4D-A339-4B0AA45A05F6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29228A9-7A8E-495A-BEE2-471BB665B5BB}" type="pres">
      <dgm:prSet presAssocID="{0D36617F-ECDE-4B4D-A339-4B0AA45A05F6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52984D9-56ED-4F65-B83D-252769EC424D}" type="pres">
      <dgm:prSet presAssocID="{0D36617F-ECDE-4B4D-A339-4B0AA45A05F6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EABBD707-58E4-422B-8A00-1565663C9281}" type="presOf" srcId="{DEFD3C55-DD7D-4EC1-B671-C377F2D501D5}" destId="{2E1D8021-CBB0-4955-8965-767F57AD26D6}" srcOrd="0" destOrd="0" presId="urn:microsoft.com/office/officeart/2005/8/layout/vProcess5"/>
    <dgm:cxn modelId="{8FB2A958-8E91-4A41-BE98-2F7F346BDC8B}" srcId="{0D36617F-ECDE-4B4D-A339-4B0AA45A05F6}" destId="{DEFD3C55-DD7D-4EC1-B671-C377F2D501D5}" srcOrd="1" destOrd="0" parTransId="{01CBEB91-232D-42DF-97BE-6AF7D548D52A}" sibTransId="{5DC6E1EF-8F76-46A5-BA5C-C7A1DA94F722}"/>
    <dgm:cxn modelId="{0BB7DAE6-FDB7-469C-B6B0-DA968494C853}" srcId="{0D36617F-ECDE-4B4D-A339-4B0AA45A05F6}" destId="{88A5427E-3C30-497C-BA1A-DA9F0E596999}" srcOrd="7" destOrd="0" parTransId="{68611B09-2379-450D-B8ED-C4B67D90A3C3}" sibTransId="{89E9085D-5E80-4F09-B4ED-85C71655A093}"/>
    <dgm:cxn modelId="{864B51D4-AB49-444F-B2B2-588229B3C225}" type="presOf" srcId="{3B0A12FA-20EE-409D-AE70-AD5500DC92B1}" destId="{963A0AA2-A3A0-4C40-95F8-18298C9BF106}" srcOrd="0" destOrd="0" presId="urn:microsoft.com/office/officeart/2005/8/layout/vProcess5"/>
    <dgm:cxn modelId="{D8B208B9-1A79-432D-8CF5-CEAA5E3FA1A9}" srcId="{0D36617F-ECDE-4B4D-A339-4B0AA45A05F6}" destId="{501C3AB5-E9C3-4A67-A3D3-A70D4097F1F5}" srcOrd="3" destOrd="0" parTransId="{94590DDB-21F2-4EC8-B460-4914D1D20A82}" sibTransId="{DCFE7B5D-2676-4E0B-A308-E481AC529266}"/>
    <dgm:cxn modelId="{F20845F9-A2A3-48E3-AA38-1DED4A485E64}" srcId="{0D36617F-ECDE-4B4D-A339-4B0AA45A05F6}" destId="{F3172E51-2744-421D-9336-C7E3DCFDDC63}" srcOrd="5" destOrd="0" parTransId="{5C546A74-37BD-4681-AB0F-E6CD45556188}" sibTransId="{FF701F32-6938-4209-9D07-D1BB3198FEA4}"/>
    <dgm:cxn modelId="{6A9F043F-3D61-4C44-9D27-6F3BFAF16BD0}" type="presOf" srcId="{DCFE7B5D-2676-4E0B-A308-E481AC529266}" destId="{DA9CB9DC-789E-4144-8523-8284B5E09C20}" srcOrd="0" destOrd="0" presId="urn:microsoft.com/office/officeart/2005/8/layout/vProcess5"/>
    <dgm:cxn modelId="{169C6113-C0F8-489E-B040-0381D85382FD}" srcId="{0D36617F-ECDE-4B4D-A339-4B0AA45A05F6}" destId="{3B0A12FA-20EE-409D-AE70-AD5500DC92B1}" srcOrd="4" destOrd="0" parTransId="{31A2CDCD-8FB2-4E9F-BC65-F638E6D9F8C5}" sibTransId="{DB5CFAFE-44DE-43E5-96F4-1BEA559EC4B9}"/>
    <dgm:cxn modelId="{46960446-038C-4A64-B625-181BBB66E05C}" type="presOf" srcId="{5DC6E1EF-8F76-46A5-BA5C-C7A1DA94F722}" destId="{3610E420-49F3-4DB3-9543-E529E828033E}" srcOrd="0" destOrd="0" presId="urn:microsoft.com/office/officeart/2005/8/layout/vProcess5"/>
    <dgm:cxn modelId="{C40279B9-773D-4B1C-A4CF-16B0055C1F55}" srcId="{0D36617F-ECDE-4B4D-A339-4B0AA45A05F6}" destId="{F867CF3E-EF0F-4CD8-A6F8-19ADBC1F9226}" srcOrd="9" destOrd="0" parTransId="{03EC29A5-6D88-4E9C-B4B9-75470A1D6954}" sibTransId="{2E461047-2A70-496A-B5E1-EC62E9C5DA28}"/>
    <dgm:cxn modelId="{8EF54D4A-0B52-4B55-AB0A-0973E0465593}" type="presOf" srcId="{3D1AB579-D34A-4F80-BCF0-BEE6A123B487}" destId="{5DF388B2-4660-4300-B9E7-26956D510609}" srcOrd="0" destOrd="0" presId="urn:microsoft.com/office/officeart/2005/8/layout/vProcess5"/>
    <dgm:cxn modelId="{512DAA67-A52A-495A-B8D7-755ABA725B7B}" type="presOf" srcId="{914EBEA2-0777-4DBA-B35B-60A709533F5F}" destId="{9B24D19F-0B1C-43CC-A4E6-758E46B9B301}" srcOrd="0" destOrd="0" presId="urn:microsoft.com/office/officeart/2005/8/layout/vProcess5"/>
    <dgm:cxn modelId="{490B0E25-15CF-44E3-906F-2BAFA0AEA70D}" type="presOf" srcId="{3D1AB579-D34A-4F80-BCF0-BEE6A123B487}" destId="{3ECBB02F-4826-4679-938E-42673277A91D}" srcOrd="1" destOrd="0" presId="urn:microsoft.com/office/officeart/2005/8/layout/vProcess5"/>
    <dgm:cxn modelId="{0FC998D0-5E5E-4C02-A603-014087EB4821}" type="presOf" srcId="{501C3AB5-E9C3-4A67-A3D3-A70D4097F1F5}" destId="{A4E39B87-DD34-4FFC-98DE-44D44D183A2D}" srcOrd="0" destOrd="0" presId="urn:microsoft.com/office/officeart/2005/8/layout/vProcess5"/>
    <dgm:cxn modelId="{0FECFDE5-4148-4B4A-8456-4D2737ED07A2}" type="presOf" srcId="{3B0A12FA-20EE-409D-AE70-AD5500DC92B1}" destId="{452984D9-56ED-4F65-B83D-252769EC424D}" srcOrd="1" destOrd="0" presId="urn:microsoft.com/office/officeart/2005/8/layout/vProcess5"/>
    <dgm:cxn modelId="{3A9C0057-D043-49B1-9534-BEA5D38AC423}" srcId="{0D36617F-ECDE-4B4D-A339-4B0AA45A05F6}" destId="{07D9F027-DA03-4368-BC8A-EF6A57C49CAF}" srcOrd="6" destOrd="0" parTransId="{62FC7330-8D38-439F-9627-C0AE126825AA}" sibTransId="{973DA096-D6AD-46F1-A2BE-4DD2334BAACE}"/>
    <dgm:cxn modelId="{30555AD7-86DA-4235-8422-11E942E70F26}" type="presOf" srcId="{FC6DDD7A-25B4-4CA4-838E-BE898FD34A62}" destId="{915CBC0A-BA96-4878-9B93-6C4CAB3D164E}" srcOrd="0" destOrd="0" presId="urn:microsoft.com/office/officeart/2005/8/layout/vProcess5"/>
    <dgm:cxn modelId="{99FB27F8-6315-4E2D-AAA8-10211AAF4172}" srcId="{0D36617F-ECDE-4B4D-A339-4B0AA45A05F6}" destId="{3D1AB579-D34A-4F80-BCF0-BEE6A123B487}" srcOrd="0" destOrd="0" parTransId="{5A1B79DA-FBA9-4956-8758-EE75D5DEAF1A}" sibTransId="{105ECA18-BF3B-418E-89AE-1272E012811C}"/>
    <dgm:cxn modelId="{4CD06A19-36C6-46EE-98B3-D45612E4371B}" type="presOf" srcId="{0D36617F-ECDE-4B4D-A339-4B0AA45A05F6}" destId="{F5C8CE75-1B5C-4227-A217-A099D4C843D6}" srcOrd="0" destOrd="0" presId="urn:microsoft.com/office/officeart/2005/8/layout/vProcess5"/>
    <dgm:cxn modelId="{8C8335B4-10AC-417F-B52B-7B5FE9C34C31}" type="presOf" srcId="{FC6DDD7A-25B4-4CA4-838E-BE898FD34A62}" destId="{45148E6A-9DB3-4341-9A70-28B49D89B68A}" srcOrd="1" destOrd="0" presId="urn:microsoft.com/office/officeart/2005/8/layout/vProcess5"/>
    <dgm:cxn modelId="{6EE5F238-EFB5-465A-96F6-B384767DA11F}" srcId="{0D36617F-ECDE-4B4D-A339-4B0AA45A05F6}" destId="{FC6DDD7A-25B4-4CA4-838E-BE898FD34A62}" srcOrd="2" destOrd="0" parTransId="{CCC9828D-9F56-4038-B814-55DDF7AA8FA1}" sibTransId="{914EBEA2-0777-4DBA-B35B-60A709533F5F}"/>
    <dgm:cxn modelId="{E3A06BE1-90F4-49BE-BAF0-17D2CF714ACE}" type="presOf" srcId="{501C3AB5-E9C3-4A67-A3D3-A70D4097F1F5}" destId="{529228A9-7A8E-495A-BEE2-471BB665B5BB}" srcOrd="1" destOrd="0" presId="urn:microsoft.com/office/officeart/2005/8/layout/vProcess5"/>
    <dgm:cxn modelId="{AA63A556-FD22-4F2E-B314-C6D21386F7F9}" type="presOf" srcId="{DEFD3C55-DD7D-4EC1-B671-C377F2D501D5}" destId="{9B4148EA-CA58-4147-8AFE-6C3938AC93A0}" srcOrd="1" destOrd="0" presId="urn:microsoft.com/office/officeart/2005/8/layout/vProcess5"/>
    <dgm:cxn modelId="{50FE6BB3-BB25-47A6-87B2-70714EF8EDEF}" type="presOf" srcId="{105ECA18-BF3B-418E-89AE-1272E012811C}" destId="{DE899FDA-491B-4C56-B6E0-ADF8B1B6B35E}" srcOrd="0" destOrd="0" presId="urn:microsoft.com/office/officeart/2005/8/layout/vProcess5"/>
    <dgm:cxn modelId="{D374F0C5-36E7-41B1-A133-1C37B68442CB}" srcId="{0D36617F-ECDE-4B4D-A339-4B0AA45A05F6}" destId="{C76FA7C4-9768-4E7D-B5F2-EA83FAFE6AA7}" srcOrd="8" destOrd="0" parTransId="{6850B69C-D685-4E3F-8DBF-9FF7677A4EE6}" sibTransId="{F58A2D02-ED3A-472B-81DC-063879D301DF}"/>
    <dgm:cxn modelId="{61F2050A-F356-4C76-88CB-DDBBFF64107A}" type="presParOf" srcId="{F5C8CE75-1B5C-4227-A217-A099D4C843D6}" destId="{E7318BA0-6E7F-410F-A720-8A558EF6AF09}" srcOrd="0" destOrd="0" presId="urn:microsoft.com/office/officeart/2005/8/layout/vProcess5"/>
    <dgm:cxn modelId="{F8FBAC67-E90E-4B96-8992-5B14DDED869E}" type="presParOf" srcId="{F5C8CE75-1B5C-4227-A217-A099D4C843D6}" destId="{5DF388B2-4660-4300-B9E7-26956D510609}" srcOrd="1" destOrd="0" presId="urn:microsoft.com/office/officeart/2005/8/layout/vProcess5"/>
    <dgm:cxn modelId="{9312F98E-BC64-47E0-B562-314D5D2A91C5}" type="presParOf" srcId="{F5C8CE75-1B5C-4227-A217-A099D4C843D6}" destId="{2E1D8021-CBB0-4955-8965-767F57AD26D6}" srcOrd="2" destOrd="0" presId="urn:microsoft.com/office/officeart/2005/8/layout/vProcess5"/>
    <dgm:cxn modelId="{99A83F49-BF60-4C1B-A4B1-9A9FC23834D9}" type="presParOf" srcId="{F5C8CE75-1B5C-4227-A217-A099D4C843D6}" destId="{915CBC0A-BA96-4878-9B93-6C4CAB3D164E}" srcOrd="3" destOrd="0" presId="urn:microsoft.com/office/officeart/2005/8/layout/vProcess5"/>
    <dgm:cxn modelId="{516252A4-77BC-4CFE-9D52-1EDDF199F6E5}" type="presParOf" srcId="{F5C8CE75-1B5C-4227-A217-A099D4C843D6}" destId="{A4E39B87-DD34-4FFC-98DE-44D44D183A2D}" srcOrd="4" destOrd="0" presId="urn:microsoft.com/office/officeart/2005/8/layout/vProcess5"/>
    <dgm:cxn modelId="{6017998B-2269-4548-9719-29D12E9D9DC2}" type="presParOf" srcId="{F5C8CE75-1B5C-4227-A217-A099D4C843D6}" destId="{963A0AA2-A3A0-4C40-95F8-18298C9BF106}" srcOrd="5" destOrd="0" presId="urn:microsoft.com/office/officeart/2005/8/layout/vProcess5"/>
    <dgm:cxn modelId="{D39E20E4-4DAA-475F-8E17-46680EA97C7B}" type="presParOf" srcId="{F5C8CE75-1B5C-4227-A217-A099D4C843D6}" destId="{DE899FDA-491B-4C56-B6E0-ADF8B1B6B35E}" srcOrd="6" destOrd="0" presId="urn:microsoft.com/office/officeart/2005/8/layout/vProcess5"/>
    <dgm:cxn modelId="{7D794092-8D75-4FBD-9BFB-6D6D9A8352AE}" type="presParOf" srcId="{F5C8CE75-1B5C-4227-A217-A099D4C843D6}" destId="{3610E420-49F3-4DB3-9543-E529E828033E}" srcOrd="7" destOrd="0" presId="urn:microsoft.com/office/officeart/2005/8/layout/vProcess5"/>
    <dgm:cxn modelId="{4F6C41B9-0182-498A-8827-684AAFE8A825}" type="presParOf" srcId="{F5C8CE75-1B5C-4227-A217-A099D4C843D6}" destId="{9B24D19F-0B1C-43CC-A4E6-758E46B9B301}" srcOrd="8" destOrd="0" presId="urn:microsoft.com/office/officeart/2005/8/layout/vProcess5"/>
    <dgm:cxn modelId="{8523D38B-15B2-4208-A37C-FDC15DBD5885}" type="presParOf" srcId="{F5C8CE75-1B5C-4227-A217-A099D4C843D6}" destId="{DA9CB9DC-789E-4144-8523-8284B5E09C20}" srcOrd="9" destOrd="0" presId="urn:microsoft.com/office/officeart/2005/8/layout/vProcess5"/>
    <dgm:cxn modelId="{05414B21-D527-4E5E-BFE8-88A57126C13F}" type="presParOf" srcId="{F5C8CE75-1B5C-4227-A217-A099D4C843D6}" destId="{3ECBB02F-4826-4679-938E-42673277A91D}" srcOrd="10" destOrd="0" presId="urn:microsoft.com/office/officeart/2005/8/layout/vProcess5"/>
    <dgm:cxn modelId="{6A2BCDF2-AD37-4D3A-A71B-4A28E29F8B5D}" type="presParOf" srcId="{F5C8CE75-1B5C-4227-A217-A099D4C843D6}" destId="{9B4148EA-CA58-4147-8AFE-6C3938AC93A0}" srcOrd="11" destOrd="0" presId="urn:microsoft.com/office/officeart/2005/8/layout/vProcess5"/>
    <dgm:cxn modelId="{F42079CA-E3FC-4F1D-9595-46E7E4F57418}" type="presParOf" srcId="{F5C8CE75-1B5C-4227-A217-A099D4C843D6}" destId="{45148E6A-9DB3-4341-9A70-28B49D89B68A}" srcOrd="12" destOrd="0" presId="urn:microsoft.com/office/officeart/2005/8/layout/vProcess5"/>
    <dgm:cxn modelId="{C7BB430B-4E8E-4A17-83E0-E930BCEDB93A}" type="presParOf" srcId="{F5C8CE75-1B5C-4227-A217-A099D4C843D6}" destId="{529228A9-7A8E-495A-BEE2-471BB665B5BB}" srcOrd="13" destOrd="0" presId="urn:microsoft.com/office/officeart/2005/8/layout/vProcess5"/>
    <dgm:cxn modelId="{62401AD3-4D66-4C75-A69E-22C42886EF60}" type="presParOf" srcId="{F5C8CE75-1B5C-4227-A217-A099D4C843D6}" destId="{452984D9-56ED-4F65-B83D-252769EC424D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690854F-0F1D-482A-B078-49FFA4A0D794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892A0E49-B1F3-4F84-B39B-8F1A47E190D8}">
      <dgm:prSet phldrT="[Text]"/>
      <dgm:spPr/>
      <dgm:t>
        <a:bodyPr/>
        <a:lstStyle/>
        <a:p>
          <a:r>
            <a:rPr lang="cs-CZ" dirty="0" smtClean="0"/>
            <a:t>NTK</a:t>
          </a:r>
          <a:endParaRPr lang="cs-CZ" dirty="0"/>
        </a:p>
      </dgm:t>
    </dgm:pt>
    <dgm:pt modelId="{0AD84E94-1691-41D8-955B-74D70FB386B5}" type="parTrans" cxnId="{CC7012B9-2FF2-4473-8233-DF997EF68A9B}">
      <dgm:prSet/>
      <dgm:spPr/>
      <dgm:t>
        <a:bodyPr/>
        <a:lstStyle/>
        <a:p>
          <a:endParaRPr lang="cs-CZ"/>
        </a:p>
      </dgm:t>
    </dgm:pt>
    <dgm:pt modelId="{57B78B3B-6AEA-451D-B6DF-9213DFAC564B}" type="sibTrans" cxnId="{CC7012B9-2FF2-4473-8233-DF997EF68A9B}">
      <dgm:prSet/>
      <dgm:spPr/>
      <dgm:t>
        <a:bodyPr/>
        <a:lstStyle/>
        <a:p>
          <a:endParaRPr lang="cs-CZ"/>
        </a:p>
      </dgm:t>
    </dgm:pt>
    <dgm:pt modelId="{F0ED6D43-719F-4EF8-9255-BBFA37A06723}">
      <dgm:prSet phldrT="[Text]"/>
      <dgm:spPr>
        <a:solidFill>
          <a:srgbClr val="7030A0">
            <a:alpha val="50000"/>
          </a:srgbClr>
        </a:solidFill>
      </dgm:spPr>
      <dgm:t>
        <a:bodyPr/>
        <a:lstStyle/>
        <a:p>
          <a:r>
            <a:rPr lang="cs-CZ" dirty="0" err="1" smtClean="0"/>
            <a:t>chemTK</a:t>
          </a:r>
          <a:endParaRPr lang="cs-CZ" dirty="0"/>
        </a:p>
      </dgm:t>
    </dgm:pt>
    <dgm:pt modelId="{8BC47ED8-D257-49D7-9A6E-15E1C1CEA262}" type="parTrans" cxnId="{DC47EF2F-E2D6-4E18-9E85-1E76C7CA4EC7}">
      <dgm:prSet/>
      <dgm:spPr/>
      <dgm:t>
        <a:bodyPr/>
        <a:lstStyle/>
        <a:p>
          <a:endParaRPr lang="cs-CZ"/>
        </a:p>
      </dgm:t>
    </dgm:pt>
    <dgm:pt modelId="{04CB978A-FF10-4D0D-B24E-0B337B92F512}" type="sibTrans" cxnId="{DC47EF2F-E2D6-4E18-9E85-1E76C7CA4EC7}">
      <dgm:prSet/>
      <dgm:spPr/>
      <dgm:t>
        <a:bodyPr/>
        <a:lstStyle/>
        <a:p>
          <a:endParaRPr lang="cs-CZ"/>
        </a:p>
      </dgm:t>
    </dgm:pt>
    <dgm:pt modelId="{2AC1AA5D-DAC4-4B9B-AF61-866715CD2361}">
      <dgm:prSet phldrT="[Text]"/>
      <dgm:spPr>
        <a:solidFill>
          <a:srgbClr val="33CCFF">
            <a:alpha val="50000"/>
          </a:srgbClr>
        </a:solidFill>
      </dgm:spPr>
      <dgm:t>
        <a:bodyPr/>
        <a:lstStyle/>
        <a:p>
          <a:r>
            <a:rPr lang="cs-CZ" dirty="0" smtClean="0"/>
            <a:t>UOCHB</a:t>
          </a:r>
          <a:endParaRPr lang="cs-CZ" dirty="0"/>
        </a:p>
      </dgm:t>
    </dgm:pt>
    <dgm:pt modelId="{54F7BBEE-6AD2-4851-9768-56A38CC52ED3}" type="parTrans" cxnId="{B1D96E4D-4755-44C6-A9A1-F890EC24B7CF}">
      <dgm:prSet/>
      <dgm:spPr/>
      <dgm:t>
        <a:bodyPr/>
        <a:lstStyle/>
        <a:p>
          <a:endParaRPr lang="cs-CZ"/>
        </a:p>
      </dgm:t>
    </dgm:pt>
    <dgm:pt modelId="{F943D28A-F57E-4149-98F6-482441763CD2}" type="sibTrans" cxnId="{B1D96E4D-4755-44C6-A9A1-F890EC24B7CF}">
      <dgm:prSet/>
      <dgm:spPr/>
      <dgm:t>
        <a:bodyPr/>
        <a:lstStyle/>
        <a:p>
          <a:endParaRPr lang="cs-CZ"/>
        </a:p>
      </dgm:t>
    </dgm:pt>
    <dgm:pt modelId="{68BAD3CF-160D-4D08-8416-5DBDEEBE11ED}" type="pres">
      <dgm:prSet presAssocID="{8690854F-0F1D-482A-B078-49FFA4A0D794}" presName="compositeShape" presStyleCnt="0">
        <dgm:presLayoutVars>
          <dgm:chMax val="7"/>
          <dgm:dir/>
          <dgm:resizeHandles val="exact"/>
        </dgm:presLayoutVars>
      </dgm:prSet>
      <dgm:spPr/>
    </dgm:pt>
    <dgm:pt modelId="{60A425C4-087A-458D-9EF2-A4E14580EE7F}" type="pres">
      <dgm:prSet presAssocID="{892A0E49-B1F3-4F84-B39B-8F1A47E190D8}" presName="circ1" presStyleLbl="vennNode1" presStyleIdx="0" presStyleCnt="3"/>
      <dgm:spPr/>
      <dgm:t>
        <a:bodyPr/>
        <a:lstStyle/>
        <a:p>
          <a:endParaRPr lang="cs-CZ"/>
        </a:p>
      </dgm:t>
    </dgm:pt>
    <dgm:pt modelId="{D8A465D6-68F2-4CFD-8586-EA5D16837F88}" type="pres">
      <dgm:prSet presAssocID="{892A0E49-B1F3-4F84-B39B-8F1A47E190D8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9B31062-FBD4-4905-A2C1-D5D40BFD624C}" type="pres">
      <dgm:prSet presAssocID="{F0ED6D43-719F-4EF8-9255-BBFA37A06723}" presName="circ2" presStyleLbl="vennNode1" presStyleIdx="1" presStyleCnt="3"/>
      <dgm:spPr/>
      <dgm:t>
        <a:bodyPr/>
        <a:lstStyle/>
        <a:p>
          <a:endParaRPr lang="cs-CZ"/>
        </a:p>
      </dgm:t>
    </dgm:pt>
    <dgm:pt modelId="{12F4361D-0647-4D76-8C6D-323836B4D31A}" type="pres">
      <dgm:prSet presAssocID="{F0ED6D43-719F-4EF8-9255-BBFA37A06723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6E12FC3-B008-4C56-A396-B990B6A09930}" type="pres">
      <dgm:prSet presAssocID="{2AC1AA5D-DAC4-4B9B-AF61-866715CD2361}" presName="circ3" presStyleLbl="vennNode1" presStyleIdx="2" presStyleCnt="3"/>
      <dgm:spPr/>
      <dgm:t>
        <a:bodyPr/>
        <a:lstStyle/>
        <a:p>
          <a:endParaRPr lang="cs-CZ"/>
        </a:p>
      </dgm:t>
    </dgm:pt>
    <dgm:pt modelId="{F34FD8CF-C1F1-4F46-AD50-5E2EBCF4BD1E}" type="pres">
      <dgm:prSet presAssocID="{2AC1AA5D-DAC4-4B9B-AF61-866715CD2361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9CCB289A-B209-44F3-B819-99E3100A898A}" type="presOf" srcId="{2AC1AA5D-DAC4-4B9B-AF61-866715CD2361}" destId="{36E12FC3-B008-4C56-A396-B990B6A09930}" srcOrd="0" destOrd="0" presId="urn:microsoft.com/office/officeart/2005/8/layout/venn1"/>
    <dgm:cxn modelId="{DC47EF2F-E2D6-4E18-9E85-1E76C7CA4EC7}" srcId="{8690854F-0F1D-482A-B078-49FFA4A0D794}" destId="{F0ED6D43-719F-4EF8-9255-BBFA37A06723}" srcOrd="1" destOrd="0" parTransId="{8BC47ED8-D257-49D7-9A6E-15E1C1CEA262}" sibTransId="{04CB978A-FF10-4D0D-B24E-0B337B92F512}"/>
    <dgm:cxn modelId="{C6D53685-1738-425B-88E8-D31FC9886D78}" type="presOf" srcId="{8690854F-0F1D-482A-B078-49FFA4A0D794}" destId="{68BAD3CF-160D-4D08-8416-5DBDEEBE11ED}" srcOrd="0" destOrd="0" presId="urn:microsoft.com/office/officeart/2005/8/layout/venn1"/>
    <dgm:cxn modelId="{5D72E8CC-0FAE-4525-A6C3-CEDFC72158FD}" type="presOf" srcId="{F0ED6D43-719F-4EF8-9255-BBFA37A06723}" destId="{12F4361D-0647-4D76-8C6D-323836B4D31A}" srcOrd="1" destOrd="0" presId="urn:microsoft.com/office/officeart/2005/8/layout/venn1"/>
    <dgm:cxn modelId="{14A3003F-4AE1-4120-BD95-1ED0CB2302F1}" type="presOf" srcId="{892A0E49-B1F3-4F84-B39B-8F1A47E190D8}" destId="{60A425C4-087A-458D-9EF2-A4E14580EE7F}" srcOrd="0" destOrd="0" presId="urn:microsoft.com/office/officeart/2005/8/layout/venn1"/>
    <dgm:cxn modelId="{C4A615E3-4FDF-4881-A029-EB3C9F135114}" type="presOf" srcId="{F0ED6D43-719F-4EF8-9255-BBFA37A06723}" destId="{D9B31062-FBD4-4905-A2C1-D5D40BFD624C}" srcOrd="0" destOrd="0" presId="urn:microsoft.com/office/officeart/2005/8/layout/venn1"/>
    <dgm:cxn modelId="{CC7012B9-2FF2-4473-8233-DF997EF68A9B}" srcId="{8690854F-0F1D-482A-B078-49FFA4A0D794}" destId="{892A0E49-B1F3-4F84-B39B-8F1A47E190D8}" srcOrd="0" destOrd="0" parTransId="{0AD84E94-1691-41D8-955B-74D70FB386B5}" sibTransId="{57B78B3B-6AEA-451D-B6DF-9213DFAC564B}"/>
    <dgm:cxn modelId="{0515D554-A966-4AB2-9D83-EB76E31DCFDD}" type="presOf" srcId="{892A0E49-B1F3-4F84-B39B-8F1A47E190D8}" destId="{D8A465D6-68F2-4CFD-8586-EA5D16837F88}" srcOrd="1" destOrd="0" presId="urn:microsoft.com/office/officeart/2005/8/layout/venn1"/>
    <dgm:cxn modelId="{B783F001-3313-4CEC-A1AE-F29F021CB799}" type="presOf" srcId="{2AC1AA5D-DAC4-4B9B-AF61-866715CD2361}" destId="{F34FD8CF-C1F1-4F46-AD50-5E2EBCF4BD1E}" srcOrd="1" destOrd="0" presId="urn:microsoft.com/office/officeart/2005/8/layout/venn1"/>
    <dgm:cxn modelId="{B1D96E4D-4755-44C6-A9A1-F890EC24B7CF}" srcId="{8690854F-0F1D-482A-B078-49FFA4A0D794}" destId="{2AC1AA5D-DAC4-4B9B-AF61-866715CD2361}" srcOrd="2" destOrd="0" parTransId="{54F7BBEE-6AD2-4851-9768-56A38CC52ED3}" sibTransId="{F943D28A-F57E-4149-98F6-482441763CD2}"/>
    <dgm:cxn modelId="{DD7819DB-952F-4245-B0BB-A3A58518DB5B}" type="presParOf" srcId="{68BAD3CF-160D-4D08-8416-5DBDEEBE11ED}" destId="{60A425C4-087A-458D-9EF2-A4E14580EE7F}" srcOrd="0" destOrd="0" presId="urn:microsoft.com/office/officeart/2005/8/layout/venn1"/>
    <dgm:cxn modelId="{B9A70669-A770-47F1-9880-A2D870329A2F}" type="presParOf" srcId="{68BAD3CF-160D-4D08-8416-5DBDEEBE11ED}" destId="{D8A465D6-68F2-4CFD-8586-EA5D16837F88}" srcOrd="1" destOrd="0" presId="urn:microsoft.com/office/officeart/2005/8/layout/venn1"/>
    <dgm:cxn modelId="{76FD88D9-8EC9-4918-9650-B062DD97C45E}" type="presParOf" srcId="{68BAD3CF-160D-4D08-8416-5DBDEEBE11ED}" destId="{D9B31062-FBD4-4905-A2C1-D5D40BFD624C}" srcOrd="2" destOrd="0" presId="urn:microsoft.com/office/officeart/2005/8/layout/venn1"/>
    <dgm:cxn modelId="{8327F6B1-C6B6-4D34-9779-BBACCCF8EFE0}" type="presParOf" srcId="{68BAD3CF-160D-4D08-8416-5DBDEEBE11ED}" destId="{12F4361D-0647-4D76-8C6D-323836B4D31A}" srcOrd="3" destOrd="0" presId="urn:microsoft.com/office/officeart/2005/8/layout/venn1"/>
    <dgm:cxn modelId="{1B20932D-5D68-4DA1-A659-17AAF34F3485}" type="presParOf" srcId="{68BAD3CF-160D-4D08-8416-5DBDEEBE11ED}" destId="{36E12FC3-B008-4C56-A396-B990B6A09930}" srcOrd="4" destOrd="0" presId="urn:microsoft.com/office/officeart/2005/8/layout/venn1"/>
    <dgm:cxn modelId="{040AD6A1-F7C5-472B-A2C4-6289FF8E8FCF}" type="presParOf" srcId="{68BAD3CF-160D-4D08-8416-5DBDEEBE11ED}" destId="{F34FD8CF-C1F1-4F46-AD50-5E2EBCF4BD1E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A425C4-087A-458D-9EF2-A4E14580EE7F}">
      <dsp:nvSpPr>
        <dsp:cNvPr id="0" name=""/>
        <dsp:cNvSpPr/>
      </dsp:nvSpPr>
      <dsp:spPr>
        <a:xfrm>
          <a:off x="921713" y="35590"/>
          <a:ext cx="1708354" cy="170835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kern="1200" dirty="0" smtClean="0"/>
            <a:t>NTK</a:t>
          </a:r>
          <a:endParaRPr lang="cs-CZ" sz="2100" kern="1200" dirty="0"/>
        </a:p>
      </dsp:txBody>
      <dsp:txXfrm>
        <a:off x="1149493" y="334552"/>
        <a:ext cx="1252793" cy="768759"/>
      </dsp:txXfrm>
    </dsp:sp>
    <dsp:sp modelId="{D9B31062-FBD4-4905-A2C1-D5D40BFD624C}">
      <dsp:nvSpPr>
        <dsp:cNvPr id="0" name=""/>
        <dsp:cNvSpPr/>
      </dsp:nvSpPr>
      <dsp:spPr>
        <a:xfrm>
          <a:off x="1538144" y="1103312"/>
          <a:ext cx="1708354" cy="1708354"/>
        </a:xfrm>
        <a:prstGeom prst="ellipse">
          <a:avLst/>
        </a:prstGeom>
        <a:solidFill>
          <a:srgbClr val="7030A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kern="1200" dirty="0" err="1" smtClean="0"/>
            <a:t>chemTK</a:t>
          </a:r>
          <a:endParaRPr lang="cs-CZ" sz="2100" kern="1200" dirty="0"/>
        </a:p>
      </dsp:txBody>
      <dsp:txXfrm>
        <a:off x="2060616" y="1544636"/>
        <a:ext cx="1025012" cy="939594"/>
      </dsp:txXfrm>
    </dsp:sp>
    <dsp:sp modelId="{36E12FC3-B008-4C56-A396-B990B6A09930}">
      <dsp:nvSpPr>
        <dsp:cNvPr id="0" name=""/>
        <dsp:cNvSpPr/>
      </dsp:nvSpPr>
      <dsp:spPr>
        <a:xfrm>
          <a:off x="305282" y="1103312"/>
          <a:ext cx="1708354" cy="1708354"/>
        </a:xfrm>
        <a:prstGeom prst="ellipse">
          <a:avLst/>
        </a:prstGeom>
        <a:solidFill>
          <a:srgbClr val="33CCFF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kern="1200" dirty="0" smtClean="0"/>
            <a:t>UOCHB</a:t>
          </a:r>
          <a:endParaRPr lang="cs-CZ" sz="2100" kern="1200" dirty="0"/>
        </a:p>
      </dsp:txBody>
      <dsp:txXfrm>
        <a:off x="466152" y="1544636"/>
        <a:ext cx="1025012" cy="9395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F388B2-4660-4300-B9E7-26956D510609}">
      <dsp:nvSpPr>
        <dsp:cNvPr id="0" name=""/>
        <dsp:cNvSpPr/>
      </dsp:nvSpPr>
      <dsp:spPr>
        <a:xfrm>
          <a:off x="0" y="0"/>
          <a:ext cx="3278163" cy="4824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kern="1200" dirty="0" smtClean="0"/>
            <a:t>1. </a:t>
          </a:r>
          <a:r>
            <a:rPr lang="cs-CZ" sz="2100" kern="1200" dirty="0" err="1" smtClean="0"/>
            <a:t>Summon</a:t>
          </a:r>
          <a:r>
            <a:rPr lang="cs-CZ" sz="2100" kern="1200" dirty="0" smtClean="0"/>
            <a:t> NTK</a:t>
          </a:r>
          <a:endParaRPr lang="cs-CZ" sz="2100" kern="1200" dirty="0"/>
        </a:p>
      </dsp:txBody>
      <dsp:txXfrm>
        <a:off x="14129" y="14129"/>
        <a:ext cx="2701160" cy="454154"/>
      </dsp:txXfrm>
    </dsp:sp>
    <dsp:sp modelId="{2E1D8021-CBB0-4955-8965-767F57AD26D6}">
      <dsp:nvSpPr>
        <dsp:cNvPr id="0" name=""/>
        <dsp:cNvSpPr/>
      </dsp:nvSpPr>
      <dsp:spPr>
        <a:xfrm>
          <a:off x="244797" y="549414"/>
          <a:ext cx="3278163" cy="4824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kern="1200" dirty="0" smtClean="0"/>
            <a:t>2</a:t>
          </a:r>
          <a:r>
            <a:rPr lang="cs-CZ" sz="2100" kern="1200" smtClean="0"/>
            <a:t>. AZ list NTK</a:t>
          </a:r>
          <a:endParaRPr lang="cs-CZ" sz="2100" kern="1200" dirty="0"/>
        </a:p>
      </dsp:txBody>
      <dsp:txXfrm>
        <a:off x="258926" y="563543"/>
        <a:ext cx="2691539" cy="454154"/>
      </dsp:txXfrm>
    </dsp:sp>
    <dsp:sp modelId="{915CBC0A-BA96-4878-9B93-6C4CAB3D164E}">
      <dsp:nvSpPr>
        <dsp:cNvPr id="0" name=""/>
        <dsp:cNvSpPr/>
      </dsp:nvSpPr>
      <dsp:spPr>
        <a:xfrm>
          <a:off x="489595" y="1098829"/>
          <a:ext cx="3278163" cy="482412"/>
        </a:xfrm>
        <a:prstGeom prst="roundRect">
          <a:avLst>
            <a:gd name="adj" fmla="val 10000"/>
          </a:avLst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kern="1200" dirty="0" smtClean="0"/>
            <a:t>3. </a:t>
          </a:r>
          <a:r>
            <a:rPr lang="cs-CZ" sz="2100" kern="1200" dirty="0" err="1" smtClean="0"/>
            <a:t>Summon</a:t>
          </a:r>
          <a:r>
            <a:rPr lang="cs-CZ" sz="2100" kern="1200" dirty="0" smtClean="0"/>
            <a:t> </a:t>
          </a:r>
          <a:r>
            <a:rPr lang="cs-CZ" sz="2100" kern="1200" dirty="0" err="1" smtClean="0"/>
            <a:t>chemTK</a:t>
          </a:r>
          <a:endParaRPr lang="cs-CZ" sz="2100" kern="1200" dirty="0"/>
        </a:p>
      </dsp:txBody>
      <dsp:txXfrm>
        <a:off x="503724" y="1112958"/>
        <a:ext cx="2691539" cy="454154"/>
      </dsp:txXfrm>
    </dsp:sp>
    <dsp:sp modelId="{A4E39B87-DD34-4FFC-98DE-44D44D183A2D}">
      <dsp:nvSpPr>
        <dsp:cNvPr id="0" name=""/>
        <dsp:cNvSpPr/>
      </dsp:nvSpPr>
      <dsp:spPr>
        <a:xfrm>
          <a:off x="734393" y="1648244"/>
          <a:ext cx="3278163" cy="482412"/>
        </a:xfrm>
        <a:prstGeom prst="roundRect">
          <a:avLst>
            <a:gd name="adj" fmla="val 10000"/>
          </a:avLst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kern="1200" dirty="0" smtClean="0"/>
            <a:t>4. AZ list </a:t>
          </a:r>
          <a:r>
            <a:rPr lang="cs-CZ" sz="2100" kern="1200" dirty="0" err="1" smtClean="0"/>
            <a:t>chemTK</a:t>
          </a:r>
          <a:endParaRPr lang="cs-CZ" sz="2100" kern="1200" dirty="0"/>
        </a:p>
      </dsp:txBody>
      <dsp:txXfrm>
        <a:off x="748522" y="1662373"/>
        <a:ext cx="2691539" cy="454154"/>
      </dsp:txXfrm>
    </dsp:sp>
    <dsp:sp modelId="{963A0AA2-A3A0-4C40-95F8-18298C9BF106}">
      <dsp:nvSpPr>
        <dsp:cNvPr id="0" name=""/>
        <dsp:cNvSpPr/>
      </dsp:nvSpPr>
      <dsp:spPr>
        <a:xfrm>
          <a:off x="979191" y="2197659"/>
          <a:ext cx="3278163" cy="482412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kern="1200" dirty="0" smtClean="0"/>
            <a:t>6. MVS/Nákup</a:t>
          </a:r>
          <a:endParaRPr lang="cs-CZ" sz="2100" kern="1200" dirty="0"/>
        </a:p>
      </dsp:txBody>
      <dsp:txXfrm>
        <a:off x="993320" y="2211788"/>
        <a:ext cx="2691539" cy="454154"/>
      </dsp:txXfrm>
    </dsp:sp>
    <dsp:sp modelId="{DE899FDA-491B-4C56-B6E0-ADF8B1B6B35E}">
      <dsp:nvSpPr>
        <dsp:cNvPr id="0" name=""/>
        <dsp:cNvSpPr/>
      </dsp:nvSpPr>
      <dsp:spPr>
        <a:xfrm>
          <a:off x="2964594" y="352429"/>
          <a:ext cx="313568" cy="31356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500" kern="1200"/>
        </a:p>
      </dsp:txBody>
      <dsp:txXfrm>
        <a:off x="3035147" y="352429"/>
        <a:ext cx="172462" cy="235960"/>
      </dsp:txXfrm>
    </dsp:sp>
    <dsp:sp modelId="{3610E420-49F3-4DB3-9543-E529E828033E}">
      <dsp:nvSpPr>
        <dsp:cNvPr id="0" name=""/>
        <dsp:cNvSpPr/>
      </dsp:nvSpPr>
      <dsp:spPr>
        <a:xfrm>
          <a:off x="3209392" y="901844"/>
          <a:ext cx="313568" cy="31356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500" kern="1200"/>
        </a:p>
      </dsp:txBody>
      <dsp:txXfrm>
        <a:off x="3279945" y="901844"/>
        <a:ext cx="172462" cy="235960"/>
      </dsp:txXfrm>
    </dsp:sp>
    <dsp:sp modelId="{9B24D19F-0B1C-43CC-A4E6-758E46B9B301}">
      <dsp:nvSpPr>
        <dsp:cNvPr id="0" name=""/>
        <dsp:cNvSpPr/>
      </dsp:nvSpPr>
      <dsp:spPr>
        <a:xfrm>
          <a:off x="3454190" y="1443218"/>
          <a:ext cx="313568" cy="31356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500" kern="1200"/>
        </a:p>
      </dsp:txBody>
      <dsp:txXfrm>
        <a:off x="3524743" y="1443218"/>
        <a:ext cx="172462" cy="235960"/>
      </dsp:txXfrm>
    </dsp:sp>
    <dsp:sp modelId="{DA9CB9DC-789E-4144-8523-8284B5E09C20}">
      <dsp:nvSpPr>
        <dsp:cNvPr id="0" name=""/>
        <dsp:cNvSpPr/>
      </dsp:nvSpPr>
      <dsp:spPr>
        <a:xfrm>
          <a:off x="3698988" y="1997993"/>
          <a:ext cx="313568" cy="31356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500" kern="1200"/>
        </a:p>
      </dsp:txBody>
      <dsp:txXfrm>
        <a:off x="3769541" y="1997993"/>
        <a:ext cx="172462" cy="2359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A425C4-087A-458D-9EF2-A4E14580EE7F}">
      <dsp:nvSpPr>
        <dsp:cNvPr id="0" name=""/>
        <dsp:cNvSpPr/>
      </dsp:nvSpPr>
      <dsp:spPr>
        <a:xfrm>
          <a:off x="921713" y="35590"/>
          <a:ext cx="1708354" cy="170835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kern="1200" dirty="0" smtClean="0"/>
            <a:t>NTK</a:t>
          </a:r>
          <a:endParaRPr lang="cs-CZ" sz="2100" kern="1200" dirty="0"/>
        </a:p>
      </dsp:txBody>
      <dsp:txXfrm>
        <a:off x="1149493" y="334552"/>
        <a:ext cx="1252793" cy="768759"/>
      </dsp:txXfrm>
    </dsp:sp>
    <dsp:sp modelId="{D9B31062-FBD4-4905-A2C1-D5D40BFD624C}">
      <dsp:nvSpPr>
        <dsp:cNvPr id="0" name=""/>
        <dsp:cNvSpPr/>
      </dsp:nvSpPr>
      <dsp:spPr>
        <a:xfrm>
          <a:off x="1538144" y="1103312"/>
          <a:ext cx="1708354" cy="1708354"/>
        </a:xfrm>
        <a:prstGeom prst="ellipse">
          <a:avLst/>
        </a:prstGeom>
        <a:solidFill>
          <a:srgbClr val="7030A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kern="1200" dirty="0" err="1" smtClean="0"/>
            <a:t>chemTK</a:t>
          </a:r>
          <a:endParaRPr lang="cs-CZ" sz="2100" kern="1200" dirty="0"/>
        </a:p>
      </dsp:txBody>
      <dsp:txXfrm>
        <a:off x="2060616" y="1544636"/>
        <a:ext cx="1025012" cy="939594"/>
      </dsp:txXfrm>
    </dsp:sp>
    <dsp:sp modelId="{36E12FC3-B008-4C56-A396-B990B6A09930}">
      <dsp:nvSpPr>
        <dsp:cNvPr id="0" name=""/>
        <dsp:cNvSpPr/>
      </dsp:nvSpPr>
      <dsp:spPr>
        <a:xfrm>
          <a:off x="305282" y="1103312"/>
          <a:ext cx="1708354" cy="1708354"/>
        </a:xfrm>
        <a:prstGeom prst="ellipse">
          <a:avLst/>
        </a:prstGeom>
        <a:solidFill>
          <a:srgbClr val="33CCFF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kern="1200" dirty="0" smtClean="0"/>
            <a:t>UOCHB</a:t>
          </a:r>
          <a:endParaRPr lang="cs-CZ" sz="2100" kern="1200" dirty="0"/>
        </a:p>
      </dsp:txBody>
      <dsp:txXfrm>
        <a:off x="466152" y="1544636"/>
        <a:ext cx="1025012" cy="9395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C97FD8C-12BE-4A9A-8F81-BE75326C1235}" type="datetimeFigureOut">
              <a:rPr lang="cs-CZ"/>
              <a:pPr>
                <a:defRPr/>
              </a:pPr>
              <a:t>23.3.2016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1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357A45D-7D52-417A-B7EF-CB60EFCF727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3051530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3AAFE70-BCF3-4492-929F-441BC024AB82}" type="datetimeFigureOut">
              <a:rPr lang="cs-CZ"/>
              <a:pPr>
                <a:defRPr/>
              </a:pPr>
              <a:t>23.3.2016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 smtClean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C48D01C-991B-4F20-A499-77B15262E34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7058983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7172" name="Zástupný symbol pro datum 6"/>
          <p:cNvSpPr>
            <a:spLocks noGrp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Univers Com 55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Univers Com 55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Univers Com 55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Univers Com 55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Univers Com 55" pitchFamily="34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519B69C-DE6D-471F-B881-DD5A24304337}" type="datetime1">
              <a:rPr 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23.3.2016</a:t>
            </a:fld>
            <a:endParaRPr lang="cs-CZ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78630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8196" name="Zástupný symbol pro datum 6"/>
          <p:cNvSpPr>
            <a:spLocks noGrp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Univers Com 55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Univers Com 55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Univers Com 55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Univers Com 55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Univers Com 55" pitchFamily="34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3419A2-6748-4B4C-B9E3-CCF8F57F829B}" type="datetime1">
              <a:rPr 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23.3.2016</a:t>
            </a:fld>
            <a:endParaRPr lang="cs-CZ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48118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8196" name="Zástupný symbol pro datum 6"/>
          <p:cNvSpPr>
            <a:spLocks noGrp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Univers Com 55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Univers Com 55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Univers Com 55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Univers Com 55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Univers Com 55" pitchFamily="34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3419A2-6748-4B4C-B9E3-CCF8F57F829B}" type="datetime1">
              <a:rPr 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23.3.2016</a:t>
            </a:fld>
            <a:endParaRPr lang="cs-CZ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27035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8196" name="Zástupný symbol pro datum 6"/>
          <p:cNvSpPr>
            <a:spLocks noGrp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Univers Com 55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Univers Com 55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Univers Com 55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Univers Com 55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Univers Com 55" pitchFamily="34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3419A2-6748-4B4C-B9E3-CCF8F57F829B}" type="datetime1">
              <a:rPr 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23.3.2016</a:t>
            </a:fld>
            <a:endParaRPr lang="cs-CZ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87687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8196" name="Zástupný symbol pro datum 6"/>
          <p:cNvSpPr>
            <a:spLocks noGrp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Univers Com 55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Univers Com 55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Univers Com 55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Univers Com 55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Univers Com 55" pitchFamily="34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3419A2-6748-4B4C-B9E3-CCF8F57F829B}" type="datetime1">
              <a:rPr 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23.3.2016</a:t>
            </a:fld>
            <a:endParaRPr lang="cs-CZ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89106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8196" name="Zástupný symbol pro datum 6"/>
          <p:cNvSpPr>
            <a:spLocks noGrp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Univers Com 55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Univers Com 55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Univers Com 55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Univers Com 55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Univers Com 55" pitchFamily="34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3419A2-6748-4B4C-B9E3-CCF8F57F829B}" type="datetime1">
              <a:rPr 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23.3.2016</a:t>
            </a:fld>
            <a:endParaRPr lang="cs-CZ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43499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8196" name="Zástupný symbol pro datum 6"/>
          <p:cNvSpPr>
            <a:spLocks noGrp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Univers Com 55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Univers Com 55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Univers Com 55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Univers Com 55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Univers Com 55" pitchFamily="34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3419A2-6748-4B4C-B9E3-CCF8F57F829B}" type="datetime1">
              <a:rPr 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23.3.2016</a:t>
            </a:fld>
            <a:endParaRPr lang="cs-CZ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67052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8196" name="Zástupný symbol pro datum 6"/>
          <p:cNvSpPr>
            <a:spLocks noGrp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Univers Com 55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Univers Com 55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Univers Com 55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Univers Com 55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Univers Com 55" pitchFamily="34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3419A2-6748-4B4C-B9E3-CCF8F57F829B}" type="datetime1">
              <a:rPr 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23.3.2016</a:t>
            </a:fld>
            <a:endParaRPr lang="cs-CZ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09377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8196" name="Zástupný symbol pro datum 6"/>
          <p:cNvSpPr>
            <a:spLocks noGrp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Univers Com 55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Univers Com 55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Univers Com 55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Univers Com 55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Univers Com 55" pitchFamily="34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3419A2-6748-4B4C-B9E3-CCF8F57F829B}" type="datetime1">
              <a:rPr 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23.3.2016</a:t>
            </a:fld>
            <a:endParaRPr lang="cs-CZ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45225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8196" name="Zástupný symbol pro datum 6"/>
          <p:cNvSpPr>
            <a:spLocks noGrp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Univers Com 55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Univers Com 55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Univers Com 55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Univers Com 55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Univers Com 55" pitchFamily="34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3419A2-6748-4B4C-B9E3-CCF8F57F829B}" type="datetime1">
              <a:rPr 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23.3.2016</a:t>
            </a:fld>
            <a:endParaRPr lang="cs-CZ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81494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8196" name="Zástupný symbol pro datum 6"/>
          <p:cNvSpPr>
            <a:spLocks noGrp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Univers Com 55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Univers Com 55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Univers Com 55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Univers Com 55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Univers Com 55" pitchFamily="34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3419A2-6748-4B4C-B9E3-CCF8F57F829B}" type="datetime1">
              <a:rPr 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23.3.2016</a:t>
            </a:fld>
            <a:endParaRPr lang="cs-CZ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00957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8196" name="Zástupný symbol pro datum 6"/>
          <p:cNvSpPr>
            <a:spLocks noGrp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Univers Com 55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Univers Com 55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Univers Com 55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Univers Com 55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Univers Com 55" pitchFamily="34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3419A2-6748-4B4C-B9E3-CCF8F57F829B}" type="datetime1">
              <a:rPr 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23.3.2016</a:t>
            </a:fld>
            <a:endParaRPr lang="cs-CZ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37532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8196" name="Zástupný symbol pro datum 6"/>
          <p:cNvSpPr>
            <a:spLocks noGrp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Univers Com 55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Univers Com 55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Univers Com 55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Univers Com 55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Univers Com 55" pitchFamily="34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3419A2-6748-4B4C-B9E3-CCF8F57F829B}" type="datetime1">
              <a:rPr 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23.3.2016</a:t>
            </a:fld>
            <a:endParaRPr lang="cs-CZ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98358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8196" name="Zástupný symbol pro datum 6"/>
          <p:cNvSpPr>
            <a:spLocks noGrp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Univers Com 55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Univers Com 55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Univers Com 55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Univers Com 55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Univers Com 55" pitchFamily="34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3419A2-6748-4B4C-B9E3-CCF8F57F829B}" type="datetime1">
              <a:rPr 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23.3.2016</a:t>
            </a:fld>
            <a:endParaRPr lang="cs-CZ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84361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8196" name="Zástupný symbol pro datum 6"/>
          <p:cNvSpPr>
            <a:spLocks noGrp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Univers Com 55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Univers Com 55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Univers Com 55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Univers Com 55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Univers Com 55" pitchFamily="34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3419A2-6748-4B4C-B9E3-CCF8F57F829B}" type="datetime1">
              <a:rPr 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23.3.2016</a:t>
            </a:fld>
            <a:endParaRPr lang="cs-CZ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07795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8196" name="Zástupný symbol pro datum 6"/>
          <p:cNvSpPr>
            <a:spLocks noGrp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Univers Com 55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Univers Com 55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Univers Com 55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Univers Com 55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Univers Com 55" pitchFamily="34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3419A2-6748-4B4C-B9E3-CCF8F57F829B}" type="datetime1">
              <a:rPr 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23.3.2016</a:t>
            </a:fld>
            <a:endParaRPr lang="cs-CZ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78021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8196" name="Zástupný symbol pro datum 6"/>
          <p:cNvSpPr>
            <a:spLocks noGrp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Univers Com 55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Univers Com 55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Univers Com 55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Univers Com 55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Univers Com 55" pitchFamily="34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3419A2-6748-4B4C-B9E3-CCF8F57F829B}" type="datetime1">
              <a:rPr 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23.3.2016</a:t>
            </a:fld>
            <a:endParaRPr lang="cs-CZ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88647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8196" name="Zástupný symbol pro datum 6"/>
          <p:cNvSpPr>
            <a:spLocks noGrp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Univers Com 55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Univers Com 55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Univers Com 55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Univers Com 55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Univers Com 55" pitchFamily="34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3419A2-6748-4B4C-B9E3-CCF8F57F829B}" type="datetime1">
              <a:rPr 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23.3.2016</a:t>
            </a:fld>
            <a:endParaRPr lang="cs-CZ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60678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8196" name="Zástupný symbol pro datum 6"/>
          <p:cNvSpPr>
            <a:spLocks noGrp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Univers Com 55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Univers Com 55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Univers Com 55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Univers Com 55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Univers Com 55" pitchFamily="34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3419A2-6748-4B4C-B9E3-CCF8F57F829B}" type="datetime1">
              <a:rPr 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23.3.2016</a:t>
            </a:fld>
            <a:endParaRPr lang="cs-CZ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43894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8196" name="Zástupný symbol pro datum 6"/>
          <p:cNvSpPr>
            <a:spLocks noGrp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Univers Com 55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Univers Com 55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Univers Com 55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Univers Com 55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Univers Com 55" pitchFamily="34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3419A2-6748-4B4C-B9E3-CCF8F57F829B}" type="datetime1">
              <a:rPr 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23.3.2016</a:t>
            </a:fld>
            <a:endParaRPr lang="cs-CZ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50912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8196" name="Zástupný symbol pro datum 6"/>
          <p:cNvSpPr>
            <a:spLocks noGrp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Univers Com 55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Univers Com 55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Univers Com 55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Univers Com 55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Univers Com 55" pitchFamily="34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3419A2-6748-4B4C-B9E3-CCF8F57F829B}" type="datetime1">
              <a:rPr 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23.3.2016</a:t>
            </a:fld>
            <a:endParaRPr lang="cs-CZ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9830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BDDC5-D9D1-4C98-96D7-781F7BD971E9}" type="datetime1">
              <a:rPr lang="cs-CZ" smtClean="0"/>
              <a:pPr>
                <a:defRPr/>
              </a:pPr>
              <a:t>23.3.2016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Strategie NTK 2013–2019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88224" y="6448008"/>
            <a:ext cx="2133600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0D97083-9A32-4753-BC49-8869E2A0E43D}" type="slidenum">
              <a:rPr lang="cs-CZ" smtClean="0"/>
              <a:pPr>
                <a:defRPr/>
              </a:pPr>
              <a:t>‹#›</a:t>
            </a:fld>
            <a:r>
              <a:rPr lang="cs-CZ" dirty="0" smtClean="0"/>
              <a:t> z 90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07194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03F8EE-D0A1-45F5-A5DF-662DF806B421}" type="datetime1">
              <a:rPr lang="cs-CZ" smtClean="0"/>
              <a:pPr>
                <a:defRPr/>
              </a:pPr>
              <a:t>23.3.2016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Strategie NTK 2013–2019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045A43-5CD0-4104-8C29-83A1A1E8B3A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31401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81B2CE-39E9-4F04-8999-B8701D24218A}" type="datetime1">
              <a:rPr lang="cs-CZ" smtClean="0"/>
              <a:pPr>
                <a:defRPr/>
              </a:pPr>
              <a:t>23.3.2016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Strategie NTK 2013–2019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8A34B7-0473-4800-8A8F-3C13F54DCB9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9318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4FDD82-2883-4642-BE0E-AE46DD93DFB9}" type="datetime1">
              <a:rPr lang="cs-CZ" smtClean="0"/>
              <a:pPr>
                <a:defRPr/>
              </a:pPr>
              <a:t>23.3.2016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Strategie NTK 2013–2019</a:t>
            </a:r>
          </a:p>
        </p:txBody>
      </p:sp>
      <p:pic>
        <p:nvPicPr>
          <p:cNvPr id="7" name="Obrázek 15"/>
          <p:cNvPicPr>
            <a:picLocks noChangeAspect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03143"/>
            <a:ext cx="9155112" cy="454857"/>
          </a:xfrm>
          <a:prstGeom prst="rect">
            <a:avLst/>
          </a:prstGeom>
        </p:spPr>
      </p:pic>
      <p:sp>
        <p:nvSpPr>
          <p:cNvPr id="8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732240" y="6435841"/>
            <a:ext cx="2133600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0D97083-9A32-4753-BC49-8869E2A0E43D}" type="slidenum">
              <a:rPr lang="cs-CZ" smtClean="0"/>
              <a:pPr>
                <a:defRPr/>
              </a:pPr>
              <a:t>‹#›</a:t>
            </a:fld>
            <a:r>
              <a:rPr lang="cs-CZ" dirty="0" smtClean="0"/>
              <a:t> z 90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521181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167DC4-C926-4B25-9E82-6020551B423A}" type="datetime1">
              <a:rPr lang="cs-CZ" smtClean="0"/>
              <a:pPr>
                <a:defRPr/>
              </a:pPr>
              <a:t>23.3.2016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Strategie NTK 2013–2019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3E453-A4AF-4C86-A019-95A22F6BE67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89536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3C428-55B7-4AA5-9B07-23776F2FDA4B}" type="datetime1">
              <a:rPr lang="cs-CZ" smtClean="0"/>
              <a:pPr>
                <a:defRPr/>
              </a:pPr>
              <a:t>23.3.2016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Strategie NTK 2013–2019</a:t>
            </a: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F61E22-BE04-4743-8B98-044C68E93B9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3295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8DD28B-61D7-4FF8-90BE-42B2B93C53AC}" type="datetime1">
              <a:rPr lang="cs-CZ" smtClean="0"/>
              <a:pPr>
                <a:defRPr/>
              </a:pPr>
              <a:t>23.3.2016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Strategie NTK 2013–2019</a:t>
            </a:r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B2BC43-4804-4F6A-A212-822268ABB63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28683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7B2581-2E23-4870-B657-F63E4EF884ED}" type="datetime1">
              <a:rPr lang="cs-CZ" smtClean="0"/>
              <a:pPr>
                <a:defRPr/>
              </a:pPr>
              <a:t>23.3.2016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Strategie NTK 2013–2019</a:t>
            </a: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04B1F8-4D74-42EF-AF07-6C14A856702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42238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CD47A6-2EBA-431C-AE82-CAECDABB60DB}" type="datetime1">
              <a:rPr lang="cs-CZ" smtClean="0"/>
              <a:pPr>
                <a:defRPr/>
              </a:pPr>
              <a:t>23.3.2016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Strategie NTK 2013–2019</a:t>
            </a: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882AB4-CD3E-4404-89D2-402FAE7BCDF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7284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C04062-E208-4112-86BE-2806A6CE848C}" type="datetime1">
              <a:rPr lang="cs-CZ" smtClean="0"/>
              <a:pPr>
                <a:defRPr/>
              </a:pPr>
              <a:t>23.3.2016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Strategie NTK 2013–2019</a:t>
            </a: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AB6B3-02B5-4C4E-8B42-0945B3649F6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898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28DAF-F828-491D-AAFA-3136D557DC6D}" type="datetime1">
              <a:rPr lang="cs-CZ" smtClean="0"/>
              <a:pPr>
                <a:defRPr/>
              </a:pPr>
              <a:t>23.3.2016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Strategie NTK 2013–2019</a:t>
            </a: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33C454-2F49-4C8E-A865-1B6F758CBF05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226914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656CC4-51D5-4C19-B42E-8AC799938CA7}" type="datetime1">
              <a:rPr lang="cs-CZ" smtClean="0"/>
              <a:pPr>
                <a:defRPr/>
              </a:pPr>
              <a:t>23.3.2016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cs-CZ"/>
              <a:t>Strategie NTK 2013–2019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B655FA3-D33B-4F65-BCE7-73E259FF190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Univers Com 65 Bold" pitchFamily="34" charset="-1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Univers Com 65 Bold" pitchFamily="34" charset="-1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Univers Com 65 Bold" pitchFamily="34" charset="-1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Univers Com 65 Bold" pitchFamily="34" charset="-1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Univers Com 65 Bold" pitchFamily="34" charset="-1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Univers Com 65 Bold" pitchFamily="34" charset="-1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Univers Com 65 Bold" pitchFamily="34" charset="-1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Univers Com 65 Bold" pitchFamily="34" charset="-1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chlib.cz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hyperlink" Target="http://techlib.summon.serialssolutions.com/#!/search?ho=t&amp;l=cs-CZ&amp;q=%22Wood%20Construction%20in%20the%20Early%20Childhood%20%22" TargetMode="External"/><Relationship Id="rId4" Type="http://schemas.openxmlformats.org/officeDocument/2006/relationships/hyperlink" Target="http://techlib.summon.serialssolutions.com/#!/search?ho=t&amp;l=cs-CZ&amp;q=Wood%20Construction%20in%20the%20Early%20Childhood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4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hyperlink" Target="http://www.chemtk.cz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microsoft.com/office/2007/relationships/diagramDrawing" Target="../diagrams/drawing3.xml"/><Relationship Id="rId3" Type="http://schemas.openxmlformats.org/officeDocument/2006/relationships/hyperlink" Target="https://vufind.techlib.cz/" TargetMode="External"/><Relationship Id="rId7" Type="http://schemas.openxmlformats.org/officeDocument/2006/relationships/hyperlink" Target="http://library.uochb.cas.cz/index.php?mnu=db&amp;akc=listtitul" TargetMode="External"/><Relationship Id="rId12" Type="http://schemas.openxmlformats.org/officeDocument/2006/relationships/diagramColors" Target="../diagrams/colors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library.uochb.cas.cz/index.php?mnu=db&amp;akc=listkn&amp;krokLimit=300&amp;pismeno=e" TargetMode="External"/><Relationship Id="rId11" Type="http://schemas.openxmlformats.org/officeDocument/2006/relationships/diagramQuickStyle" Target="../diagrams/quickStyle3.xml"/><Relationship Id="rId5" Type="http://schemas.openxmlformats.org/officeDocument/2006/relationships/hyperlink" Target="http://www.chemtk.cz/cs/82776-e-casopisy-a-z" TargetMode="External"/><Relationship Id="rId15" Type="http://schemas.openxmlformats.org/officeDocument/2006/relationships/image" Target="../media/image21.png"/><Relationship Id="rId10" Type="http://schemas.openxmlformats.org/officeDocument/2006/relationships/diagramLayout" Target="../diagrams/layout3.xml"/><Relationship Id="rId4" Type="http://schemas.openxmlformats.org/officeDocument/2006/relationships/hyperlink" Target="https://www.techlib.cz/cs/82776-e-casopisy-a-z" TargetMode="External"/><Relationship Id="rId9" Type="http://schemas.openxmlformats.org/officeDocument/2006/relationships/diagramData" Target="../diagrams/data3.xml"/><Relationship Id="rId1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4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hyperlink" Target="http://www.sholar.google.com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k4.techlib.cz/search/" TargetMode="External"/><Relationship Id="rId3" Type="http://schemas.openxmlformats.org/officeDocument/2006/relationships/image" Target="../media/image13.png"/><Relationship Id="rId7" Type="http://schemas.openxmlformats.org/officeDocument/2006/relationships/hyperlink" Target="http://www.nusl.cz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vufind.techlib.cz/" TargetMode="External"/><Relationship Id="rId5" Type="http://schemas.openxmlformats.org/officeDocument/2006/relationships/hyperlink" Target="https://www.techlib.cz/cs/2792-e-zdroje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hyperlink" Target="http://www.techlib.cz/" TargetMode="Externa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techlib.summon.serialssolutions.com/cs-CZ/#!/search?ho=t&amp;fvf=ContentType,Book%20%2F%20eBook,f&amp;l=cs-CZ&amp;q=Matematika%20Neustupa" TargetMode="External"/><Relationship Id="rId5" Type="http://schemas.openxmlformats.org/officeDocument/2006/relationships/hyperlink" Target="http://techlib.summon.serialssolutions.com/cs-CZ/#!/search?ho=t&amp;fvf=ContentType,Book%20%2F%20eBook,f&amp;l=cs-CZ&amp;q=math" TargetMode="External"/><Relationship Id="rId4" Type="http://schemas.openxmlformats.org/officeDocument/2006/relationships/hyperlink" Target="http://techlib.summon.serialssolutions.com/cs-CZ/#!/search?ho=t&amp;fvf=ContentType,Book%20%2F%20eBook,f&amp;l=cs-CZ&amp;q=matematika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://techlib.summon.serialssolutions.com/cs-CZ/#!/search?ho=t&amp;fvf=ContentType,Book%20%2F%20eBook,f|IsFullText,true,f|Language,English,f&amp;rf=PublicationDate,2005-12-31:*&amp;l=cs-CZ&amp;q=maths" TargetMode="External"/><Relationship Id="rId7" Type="http://schemas.openxmlformats.org/officeDocument/2006/relationships/hyperlink" Target="http://techlib.summon.serialssolutions.com/cs-CZ/#!/search?ho=t&amp;fvf=ContentType,Book%20%2F%20eBook,f&amp;l=cs-CZ&amp;q=matematika%20skripta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techlib.summon.serialssolutions.com/cs-CZ/#!/search?ho=t&amp;fvf=ContentType,Book%20%2F%20eBook,f&amp;rf=PublicationDate,2010-12-31:2011-12-31&amp;l=cs-CZ&amp;q=matemat*" TargetMode="External"/><Relationship Id="rId11" Type="http://schemas.openxmlformats.org/officeDocument/2006/relationships/image" Target="../media/image17.png"/><Relationship Id="rId5" Type="http://schemas.openxmlformats.org/officeDocument/2006/relationships/hyperlink" Target="http://techlib.summon.serialssolutions.com/cs-CZ/#!/search?ho=t&amp;fvf=ContentType,Book%20%2F%20eBook,f&amp;rf=PublicationDate,2010-12-31:2011-12-31&amp;l=cs-CZ&amp;q=%22wood%20building%22" TargetMode="External"/><Relationship Id="rId10" Type="http://schemas.openxmlformats.org/officeDocument/2006/relationships/image" Target="../media/image16.png"/><Relationship Id="rId4" Type="http://schemas.openxmlformats.org/officeDocument/2006/relationships/hyperlink" Target="http://techlib.summon.serialssolutions.com/cs-CZ/#!/search?ho=t&amp;l=cs-CZ&amp;q=%28TitleCombined:%28Pru%C5%BEnost%29%29%20AND%20%28AuthorCombined:%28Valenta%29%29" TargetMode="External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s://www.techlib.cz/cs/82777-e-knihy-a-z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library.uochb.cas.cz/index.php?mnu=db&amp;akc=listkn&amp;krokLimit=300&amp;pismeno=e" TargetMode="External"/><Relationship Id="rId13" Type="http://schemas.openxmlformats.org/officeDocument/2006/relationships/diagramLayout" Target="../diagrams/layout1.xml"/><Relationship Id="rId18" Type="http://schemas.openxmlformats.org/officeDocument/2006/relationships/image" Target="../media/image21.png"/><Relationship Id="rId3" Type="http://schemas.openxmlformats.org/officeDocument/2006/relationships/hyperlink" Target="https://vufind.techlib.cz/" TargetMode="External"/><Relationship Id="rId7" Type="http://schemas.openxmlformats.org/officeDocument/2006/relationships/hyperlink" Target="http://www.chemtk.cz/cs/82777-e-knihy-a-z" TargetMode="External"/><Relationship Id="rId12" Type="http://schemas.openxmlformats.org/officeDocument/2006/relationships/diagramData" Target="../diagrams/data1.xml"/><Relationship Id="rId17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hemtk.cz/cs/" TargetMode="External"/><Relationship Id="rId11" Type="http://schemas.openxmlformats.org/officeDocument/2006/relationships/image" Target="../media/image20.png"/><Relationship Id="rId5" Type="http://schemas.openxmlformats.org/officeDocument/2006/relationships/hyperlink" Target="https://www.techlib.cz/cs/82777-e-knihy-a-z" TargetMode="External"/><Relationship Id="rId15" Type="http://schemas.openxmlformats.org/officeDocument/2006/relationships/diagramColors" Target="../diagrams/colors1.xml"/><Relationship Id="rId10" Type="http://schemas.openxmlformats.org/officeDocument/2006/relationships/hyperlink" Target="http://eds.a.ebscohost.com/eds/search/basic?sid=46f0cdd8-f1ba-409b-934c-0f107cd73f7f@sessionmgr4003&amp;vid=2&amp;hid=4113" TargetMode="External"/><Relationship Id="rId4" Type="http://schemas.openxmlformats.org/officeDocument/2006/relationships/hyperlink" Target="https://www.techlib.cz/cs/" TargetMode="External"/><Relationship Id="rId9" Type="http://schemas.openxmlformats.org/officeDocument/2006/relationships/hyperlink" Target="Summon%20&#268;VUT" TargetMode="External"/><Relationship Id="rId1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openxmlformats.org/officeDocument/2006/relationships/image" Target="../media/image20.png"/><Relationship Id="rId3" Type="http://schemas.openxmlformats.org/officeDocument/2006/relationships/image" Target="../media/image4.png"/><Relationship Id="rId7" Type="http://schemas.openxmlformats.org/officeDocument/2006/relationships/diagramColors" Target="../diagrams/colors2.xml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24.png"/><Relationship Id="rId5" Type="http://schemas.openxmlformats.org/officeDocument/2006/relationships/diagramLayout" Target="../diagrams/layout2.xml"/><Relationship Id="rId10" Type="http://schemas.openxmlformats.org/officeDocument/2006/relationships/image" Target="../media/image23.png"/><Relationship Id="rId4" Type="http://schemas.openxmlformats.org/officeDocument/2006/relationships/diagramData" Target="../diagrams/data2.xml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/>
          <p:cNvPicPr>
            <a:picLocks noChangeAspect="1" noChangeArrowheads="1"/>
          </p:cNvPicPr>
          <p:nvPr/>
        </p:nvPicPr>
        <p:blipFill>
          <a:blip r:embed="rId3" cstate="print">
            <a:lum bright="9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1268413"/>
            <a:ext cx="8421688" cy="442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1" name="Nadpis 1"/>
          <p:cNvSpPr>
            <a:spLocks noGrp="1"/>
          </p:cNvSpPr>
          <p:nvPr>
            <p:ph type="ctrTitle"/>
          </p:nvPr>
        </p:nvSpPr>
        <p:spPr/>
        <p:txBody>
          <a:bodyPr lIns="0" tIns="0" rIns="0" bIns="0" anchor="t"/>
          <a:lstStyle/>
          <a:p>
            <a:pPr algn="l" eaLnBrk="1" hangingPunct="1"/>
            <a:r>
              <a:rPr lang="cs-CZ" sz="4800" b="1" dirty="0" smtClean="0">
                <a:solidFill>
                  <a:srgbClr val="CE37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Vyhledávání ve zdrojích NTK / </a:t>
            </a:r>
            <a:r>
              <a:rPr lang="cs-CZ" sz="48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chemTK</a:t>
            </a:r>
            <a:r>
              <a:rPr lang="cs-CZ" sz="4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cs-CZ" sz="4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UOCHB</a:t>
            </a:r>
            <a:endParaRPr lang="cs-CZ" sz="32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3568" y="4221088"/>
            <a:ext cx="7088187" cy="1752600"/>
          </a:xfrm>
        </p:spPr>
        <p:txBody>
          <a:bodyPr lIns="0" tIns="0" rIns="0" bIns="0"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Knihy, články, časopisy</a:t>
            </a:r>
          </a:p>
        </p:txBody>
      </p:sp>
      <p:sp>
        <p:nvSpPr>
          <p:cNvPr id="9" name="Subtitle 4"/>
          <p:cNvSpPr txBox="1">
            <a:spLocks/>
          </p:cNvSpPr>
          <p:nvPr/>
        </p:nvSpPr>
        <p:spPr bwMode="auto">
          <a:xfrm>
            <a:off x="611559" y="6094983"/>
            <a:ext cx="2448273" cy="358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Praha</a:t>
            </a: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.3.2016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061" y="195619"/>
            <a:ext cx="1495628" cy="961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Nadpis 1"/>
          <p:cNvSpPr>
            <a:spLocks noGrp="1"/>
          </p:cNvSpPr>
          <p:nvPr>
            <p:ph type="title"/>
          </p:nvPr>
        </p:nvSpPr>
        <p:spPr>
          <a:xfrm>
            <a:off x="602677" y="311509"/>
            <a:ext cx="8012880" cy="561942"/>
          </a:xfrm>
        </p:spPr>
        <p:txBody>
          <a:bodyPr lIns="0" tIns="0" rIns="0" bIns="0" anchor="t"/>
          <a:lstStyle/>
          <a:p>
            <a:pPr algn="l" eaLnBrk="1" hangingPunct="1"/>
            <a:r>
              <a:rPr lang="cs-CZ" sz="3200" b="1" dirty="0" smtClean="0">
                <a:solidFill>
                  <a:srgbClr val="CE37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Jak najít článek v NTK? 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02677" y="1196752"/>
            <a:ext cx="7344816" cy="2592288"/>
          </a:xfrm>
        </p:spPr>
        <p:txBody>
          <a:bodyPr/>
          <a:lstStyle/>
          <a:p>
            <a:pPr marL="0" indent="0">
              <a:spcBef>
                <a:spcPts val="1200"/>
              </a:spcBef>
              <a:buClr>
                <a:srgbClr val="C00000"/>
              </a:buClr>
              <a:buNone/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1200"/>
              </a:spcBef>
              <a:buClr>
                <a:srgbClr val="C00000"/>
              </a:buClr>
              <a:buNone/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buClr>
                <a:srgbClr val="C00000"/>
              </a:buClr>
            </a:pP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D97083-9A32-4753-BC49-8869E2A0E43D}" type="slidenum">
              <a:rPr lang="cs-CZ" smtClean="0"/>
              <a:pPr>
                <a:defRPr/>
              </a:pPr>
              <a:t>10</a:t>
            </a:fld>
            <a:endParaRPr lang="cs-CZ" dirty="0"/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116632"/>
            <a:ext cx="886314" cy="569773"/>
          </a:xfrm>
          <a:prstGeom prst="rect">
            <a:avLst/>
          </a:prstGeom>
        </p:spPr>
      </p:pic>
      <p:pic>
        <p:nvPicPr>
          <p:cNvPr id="6" name="Zástupný symbol pro obsah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1403648" y="1319206"/>
            <a:ext cx="6129563" cy="2241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4678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Nadpis 1"/>
          <p:cNvSpPr>
            <a:spLocks noGrp="1"/>
          </p:cNvSpPr>
          <p:nvPr>
            <p:ph type="title"/>
          </p:nvPr>
        </p:nvSpPr>
        <p:spPr>
          <a:xfrm>
            <a:off x="602677" y="311509"/>
            <a:ext cx="8012880" cy="561942"/>
          </a:xfrm>
        </p:spPr>
        <p:txBody>
          <a:bodyPr lIns="0" tIns="0" rIns="0" bIns="0" anchor="t"/>
          <a:lstStyle/>
          <a:p>
            <a:pPr algn="l" eaLnBrk="1" hangingPunct="1"/>
            <a:r>
              <a:rPr lang="cs-CZ" sz="3200" b="1" dirty="0" smtClean="0">
                <a:solidFill>
                  <a:srgbClr val="CE37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Jak najít článek – Základní hledání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23528" y="949164"/>
            <a:ext cx="7056784" cy="1399715"/>
          </a:xfrm>
        </p:spPr>
        <p:txBody>
          <a:bodyPr/>
          <a:lstStyle/>
          <a:p>
            <a:pPr>
              <a:spcBef>
                <a:spcPts val="1200"/>
              </a:spcBef>
              <a:buClr>
                <a:srgbClr val="C00000"/>
              </a:buClr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Ptejte se</a:t>
            </a:r>
          </a:p>
          <a:p>
            <a:pPr lvl="1">
              <a:spcBef>
                <a:spcPts val="1200"/>
              </a:spcBef>
              <a:buClr>
                <a:srgbClr val="C00000"/>
              </a:buClr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Název článku, autor, název časopisu, ISSN?</a:t>
            </a:r>
          </a:p>
          <a:p>
            <a:pPr lvl="1">
              <a:spcBef>
                <a:spcPts val="1200"/>
              </a:spcBef>
              <a:buClr>
                <a:srgbClr val="C00000"/>
              </a:buClr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Afiliace, jazyk, formát, zadání, účel, škola?</a:t>
            </a:r>
          </a:p>
          <a:p>
            <a:pPr>
              <a:spcBef>
                <a:spcPts val="1200"/>
              </a:spcBef>
              <a:buClr>
                <a:srgbClr val="C00000"/>
              </a:buClr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Jednoduché vyhledávání: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www.techlib.cz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buClr>
                <a:srgbClr val="C00000"/>
              </a:buClr>
            </a:pP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buClr>
                <a:srgbClr val="C00000"/>
              </a:buClr>
            </a:pP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buClr>
                <a:srgbClr val="C00000"/>
              </a:buClr>
            </a:pPr>
            <a:endParaRPr lang="cs-CZ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buClr>
                <a:srgbClr val="C00000"/>
              </a:buClr>
            </a:pPr>
            <a:endParaRPr lang="cs-CZ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buClr>
                <a:srgbClr val="C00000"/>
              </a:buClr>
            </a:pPr>
            <a:r>
              <a:rPr lang="cs-CZ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Hledám článek o</a:t>
            </a:r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… 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Klíčová slova v angličtině zvyšují počet výsledků  </a:t>
            </a:r>
            <a:endParaRPr lang="cs-CZ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buClr>
                <a:srgbClr val="C00000"/>
              </a:buClr>
            </a:pPr>
            <a:r>
              <a:rPr lang="cs-CZ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Hledám konkrétní článek… 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uvozovky, 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jméno autora atd. snižují 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počet 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výsledků</a:t>
            </a:r>
            <a:endParaRPr lang="cs-CZ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D97083-9A32-4753-BC49-8869E2A0E43D}" type="slidenum">
              <a:rPr lang="cs-CZ" smtClean="0"/>
              <a:pPr>
                <a:defRPr/>
              </a:pPr>
              <a:t>11</a:t>
            </a:fld>
            <a:endParaRPr lang="cs-CZ" dirty="0"/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116632"/>
            <a:ext cx="886314" cy="569773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9832" y="3524768"/>
            <a:ext cx="4739208" cy="93059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cxnSp>
        <p:nvCxnSpPr>
          <p:cNvPr id="9" name="Přímá spojnice se šipkou 8"/>
          <p:cNvCxnSpPr>
            <a:stCxn id="12" idx="1"/>
          </p:cNvCxnSpPr>
          <p:nvPr/>
        </p:nvCxnSpPr>
        <p:spPr>
          <a:xfrm flipH="1">
            <a:off x="6337988" y="3138878"/>
            <a:ext cx="282749" cy="99019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TextovéPole 11"/>
          <p:cNvSpPr txBox="1"/>
          <p:nvPr/>
        </p:nvSpPr>
        <p:spPr>
          <a:xfrm>
            <a:off x="6620737" y="2908045"/>
            <a:ext cx="24379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Články =  Pouze recenzované v plném textu!</a:t>
            </a:r>
            <a:endParaRPr lang="cs-CZ" sz="1200" dirty="0"/>
          </a:p>
        </p:txBody>
      </p:sp>
      <p:cxnSp>
        <p:nvCxnSpPr>
          <p:cNvPr id="13" name="Přímá spojnice se šipkou 12"/>
          <p:cNvCxnSpPr/>
          <p:nvPr/>
        </p:nvCxnSpPr>
        <p:spPr>
          <a:xfrm>
            <a:off x="2915816" y="3195211"/>
            <a:ext cx="1512168" cy="59382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TextovéPole 15"/>
          <p:cNvSpPr txBox="1"/>
          <p:nvPr/>
        </p:nvSpPr>
        <p:spPr>
          <a:xfrm>
            <a:off x="549847" y="3067004"/>
            <a:ext cx="24379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Začněte s hledáním v celém fondu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97391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Nadpis 1"/>
          <p:cNvSpPr>
            <a:spLocks noGrp="1"/>
          </p:cNvSpPr>
          <p:nvPr>
            <p:ph type="title"/>
          </p:nvPr>
        </p:nvSpPr>
        <p:spPr>
          <a:xfrm>
            <a:off x="602677" y="311509"/>
            <a:ext cx="8012880" cy="561942"/>
          </a:xfrm>
        </p:spPr>
        <p:txBody>
          <a:bodyPr lIns="0" tIns="0" rIns="0" bIns="0" anchor="t"/>
          <a:lstStyle/>
          <a:p>
            <a:pPr algn="l" eaLnBrk="1" hangingPunct="1"/>
            <a:r>
              <a:rPr lang="cs-CZ" sz="3200" b="1" dirty="0" smtClean="0">
                <a:solidFill>
                  <a:srgbClr val="CE37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Jak najít článek? 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51520" y="1124744"/>
            <a:ext cx="7200800" cy="2592288"/>
          </a:xfrm>
        </p:spPr>
        <p:txBody>
          <a:bodyPr/>
          <a:lstStyle/>
          <a:p>
            <a:pPr>
              <a:spcBef>
                <a:spcPts val="1200"/>
              </a:spcBef>
              <a:buClr>
                <a:srgbClr val="C00000"/>
              </a:buClr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1200"/>
              </a:spcBef>
              <a:buClr>
                <a:srgbClr val="C00000"/>
              </a:buClr>
              <a:buNone/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buClr>
                <a:srgbClr val="C00000"/>
              </a:buClr>
            </a:pP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D97083-9A32-4753-BC49-8869E2A0E43D}" type="slidenum">
              <a:rPr lang="cs-CZ" smtClean="0"/>
              <a:pPr>
                <a:defRPr/>
              </a:pPr>
              <a:t>12</a:t>
            </a:fld>
            <a:endParaRPr lang="cs-CZ" dirty="0"/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116632"/>
            <a:ext cx="886314" cy="569773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683568" y="1017480"/>
            <a:ext cx="80648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i="1" dirty="0" smtClean="0"/>
              <a:t>Př. </a:t>
            </a:r>
            <a:r>
              <a:rPr lang="cs-CZ" sz="1400" i="1" dirty="0" err="1" smtClean="0"/>
              <a:t>Building</a:t>
            </a:r>
            <a:r>
              <a:rPr lang="cs-CZ" sz="1400" i="1" dirty="0" smtClean="0"/>
              <a:t> </a:t>
            </a:r>
            <a:r>
              <a:rPr lang="cs-CZ" sz="1400" i="1" dirty="0" err="1" smtClean="0"/>
              <a:t>Foundations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Wood</a:t>
            </a:r>
            <a:r>
              <a:rPr lang="cs-CZ" sz="1400" i="1" dirty="0" smtClean="0"/>
              <a:t> </a:t>
            </a:r>
            <a:r>
              <a:rPr lang="cs-CZ" sz="1400" i="1" dirty="0" err="1" smtClean="0"/>
              <a:t>Construction</a:t>
            </a:r>
            <a:r>
              <a:rPr lang="cs-CZ" sz="1400" i="1" dirty="0" smtClean="0"/>
              <a:t> in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Early </a:t>
            </a:r>
            <a:r>
              <a:rPr lang="cs-CZ" sz="1400" i="1" dirty="0" err="1" smtClean="0"/>
              <a:t>Childhood</a:t>
            </a:r>
            <a:r>
              <a:rPr lang="cs-CZ" sz="1400" i="1" dirty="0" smtClean="0"/>
              <a:t> </a:t>
            </a:r>
            <a:r>
              <a:rPr lang="cs-CZ" sz="1400" i="1" dirty="0" err="1" smtClean="0"/>
              <a:t>Classroom</a:t>
            </a:r>
            <a:r>
              <a:rPr lang="cs-CZ" sz="1400" i="1" dirty="0" smtClean="0"/>
              <a:t> </a:t>
            </a:r>
            <a:r>
              <a:rPr lang="cs-CZ" sz="1400" i="1" dirty="0" err="1" smtClean="0"/>
              <a:t>In:Teaching</a:t>
            </a:r>
            <a:r>
              <a:rPr lang="cs-CZ" sz="1400" i="1" dirty="0" smtClean="0"/>
              <a:t> </a:t>
            </a:r>
            <a:r>
              <a:rPr lang="cs-CZ" sz="1400" i="1" dirty="0" err="1" smtClean="0"/>
              <a:t>artist</a:t>
            </a:r>
            <a:r>
              <a:rPr lang="cs-CZ" sz="1400" i="1" dirty="0" smtClean="0"/>
              <a:t> </a:t>
            </a:r>
            <a:r>
              <a:rPr lang="cs-CZ" sz="1400" i="1" dirty="0" err="1" smtClean="0"/>
              <a:t>journal</a:t>
            </a:r>
            <a:r>
              <a:rPr lang="cs-CZ" sz="1400" i="1" dirty="0" smtClean="0"/>
              <a:t> [1541-1796] </a:t>
            </a:r>
            <a:r>
              <a:rPr lang="cs-CZ" sz="1400" i="1" dirty="0" err="1" smtClean="0"/>
              <a:t>Chalas</a:t>
            </a:r>
            <a:r>
              <a:rPr lang="cs-CZ" sz="1400" i="1" dirty="0" smtClean="0"/>
              <a:t>, </a:t>
            </a:r>
            <a:r>
              <a:rPr lang="cs-CZ" sz="1400" i="1" dirty="0" err="1" smtClean="0"/>
              <a:t>Agnieszka</a:t>
            </a:r>
            <a:r>
              <a:rPr lang="cs-CZ" sz="1400" i="1" dirty="0" smtClean="0"/>
              <a:t> rok:2013 ročník:11 iss:3 strany:156 -160 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389719" y="1684730"/>
            <a:ext cx="4248472" cy="4348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buClr>
                <a:srgbClr val="C00000"/>
              </a:buClr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Použijte fasety (plný text/katalog)</a:t>
            </a:r>
          </a:p>
          <a:p>
            <a:pPr>
              <a:spcBef>
                <a:spcPts val="1200"/>
              </a:spcBef>
              <a:buClr>
                <a:srgbClr val="C00000"/>
              </a:buClr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Nepište celý název (stačí 3-4 slova)</a:t>
            </a:r>
          </a:p>
          <a:p>
            <a:pPr>
              <a:spcBef>
                <a:spcPts val="1200"/>
              </a:spcBef>
              <a:buClr>
                <a:srgbClr val="C00000"/>
              </a:buClr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Použijte uvozovky (35 801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bez uvozovek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X 1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s uvozovkami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spcBef>
                <a:spcPts val="1200"/>
              </a:spcBef>
              <a:buClr>
                <a:srgbClr val="C00000"/>
              </a:buClr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Dobře si prohlédněte výsledky!</a:t>
            </a:r>
          </a:p>
          <a:p>
            <a:pPr lvl="1">
              <a:spcBef>
                <a:spcPts val="1200"/>
              </a:spcBef>
              <a:buClr>
                <a:srgbClr val="C00000"/>
              </a:buClr>
            </a:pP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Plný text – Musíte se k němu dostat, pokud ne </a:t>
            </a:r>
            <a:r>
              <a:rPr lang="cs-CZ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ohlásit chybu</a:t>
            </a:r>
          </a:p>
          <a:p>
            <a:pPr lvl="1">
              <a:spcBef>
                <a:spcPts val="1200"/>
              </a:spcBef>
              <a:buClr>
                <a:srgbClr val="C00000"/>
              </a:buClr>
            </a:pP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Citace online – Prověřit </a:t>
            </a:r>
            <a:r>
              <a:rPr lang="cs-CZ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chemTK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navrhnout MVS/nákup</a:t>
            </a:r>
            <a:endParaRPr lang="cs-CZ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buClr>
                <a:srgbClr val="C00000"/>
              </a:buClr>
            </a:pP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85606" y="1915761"/>
            <a:ext cx="3293268" cy="366578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14" name="Zaoblený obdélník 13"/>
          <p:cNvSpPr/>
          <p:nvPr/>
        </p:nvSpPr>
        <p:spPr>
          <a:xfrm>
            <a:off x="5525950" y="5328534"/>
            <a:ext cx="720080" cy="201452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Zaoblený obdélník 14"/>
          <p:cNvSpPr/>
          <p:nvPr/>
        </p:nvSpPr>
        <p:spPr>
          <a:xfrm>
            <a:off x="6372200" y="2729902"/>
            <a:ext cx="720080" cy="201452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3" name="Přímá spojnice se šipkou 12"/>
          <p:cNvCxnSpPr/>
          <p:nvPr/>
        </p:nvCxnSpPr>
        <p:spPr>
          <a:xfrm flipV="1">
            <a:off x="4350159" y="2909018"/>
            <a:ext cx="1950033" cy="10593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se šipkou 16"/>
          <p:cNvCxnSpPr/>
          <p:nvPr/>
        </p:nvCxnSpPr>
        <p:spPr>
          <a:xfrm>
            <a:off x="4211960" y="4523071"/>
            <a:ext cx="1313990" cy="9061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4102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Nadpis 1"/>
          <p:cNvSpPr>
            <a:spLocks noGrp="1"/>
          </p:cNvSpPr>
          <p:nvPr>
            <p:ph type="title"/>
          </p:nvPr>
        </p:nvSpPr>
        <p:spPr>
          <a:xfrm>
            <a:off x="602677" y="311509"/>
            <a:ext cx="8012880" cy="561942"/>
          </a:xfrm>
        </p:spPr>
        <p:txBody>
          <a:bodyPr lIns="0" tIns="0" rIns="0" bIns="0" anchor="t"/>
          <a:lstStyle/>
          <a:p>
            <a:pPr algn="l" eaLnBrk="1" hangingPunct="1"/>
            <a:r>
              <a:rPr lang="cs-CZ" sz="3200" b="1" dirty="0" smtClean="0">
                <a:solidFill>
                  <a:srgbClr val="CE37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Vzdálený přístup a SFX 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51520" y="1124744"/>
            <a:ext cx="7200800" cy="2592288"/>
          </a:xfrm>
        </p:spPr>
        <p:txBody>
          <a:bodyPr/>
          <a:lstStyle/>
          <a:p>
            <a:pPr>
              <a:spcBef>
                <a:spcPts val="1200"/>
              </a:spcBef>
              <a:buClr>
                <a:srgbClr val="C00000"/>
              </a:buClr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1200"/>
              </a:spcBef>
              <a:buClr>
                <a:srgbClr val="C00000"/>
              </a:buClr>
              <a:buNone/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buClr>
                <a:srgbClr val="C00000"/>
              </a:buClr>
            </a:pP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D97083-9A32-4753-BC49-8869E2A0E43D}" type="slidenum">
              <a:rPr lang="cs-CZ" smtClean="0"/>
              <a:pPr>
                <a:defRPr/>
              </a:pPr>
              <a:t>13</a:t>
            </a:fld>
            <a:endParaRPr lang="cs-CZ" dirty="0"/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116632"/>
            <a:ext cx="886314" cy="569773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467544" y="976484"/>
            <a:ext cx="80648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i="1" dirty="0" smtClean="0"/>
              <a:t>Př. </a:t>
            </a:r>
            <a:r>
              <a:rPr lang="cs-CZ" sz="1400" i="1" dirty="0" err="1" smtClean="0"/>
              <a:t>Building</a:t>
            </a:r>
            <a:r>
              <a:rPr lang="cs-CZ" sz="1400" i="1" dirty="0" smtClean="0"/>
              <a:t> </a:t>
            </a:r>
            <a:r>
              <a:rPr lang="cs-CZ" sz="1400" i="1" dirty="0" err="1"/>
              <a:t>Foundations</a:t>
            </a:r>
            <a:r>
              <a:rPr lang="cs-CZ" sz="1400" i="1" dirty="0"/>
              <a:t>: </a:t>
            </a:r>
            <a:r>
              <a:rPr lang="cs-CZ" sz="1400" i="1" dirty="0" err="1"/>
              <a:t>Wood</a:t>
            </a:r>
            <a:r>
              <a:rPr lang="cs-CZ" sz="1400" i="1" dirty="0"/>
              <a:t> </a:t>
            </a:r>
            <a:r>
              <a:rPr lang="cs-CZ" sz="1400" i="1" dirty="0" err="1"/>
              <a:t>Construction</a:t>
            </a:r>
            <a:r>
              <a:rPr lang="cs-CZ" sz="1400" i="1" dirty="0"/>
              <a:t> in </a:t>
            </a:r>
            <a:r>
              <a:rPr lang="cs-CZ" sz="1400" i="1" dirty="0" err="1"/>
              <a:t>the</a:t>
            </a:r>
            <a:r>
              <a:rPr lang="cs-CZ" sz="1400" i="1" dirty="0"/>
              <a:t> Early </a:t>
            </a:r>
            <a:r>
              <a:rPr lang="cs-CZ" sz="1400" i="1" dirty="0" err="1"/>
              <a:t>Childhood</a:t>
            </a:r>
            <a:r>
              <a:rPr lang="cs-CZ" sz="1400" i="1" dirty="0"/>
              <a:t> </a:t>
            </a:r>
            <a:r>
              <a:rPr lang="cs-CZ" sz="1400" i="1" dirty="0" err="1" smtClean="0"/>
              <a:t>Classroom</a:t>
            </a:r>
            <a:r>
              <a:rPr lang="cs-CZ" sz="1400" i="1" dirty="0" smtClean="0"/>
              <a:t> </a:t>
            </a:r>
            <a:r>
              <a:rPr lang="cs-CZ" sz="1400" i="1" dirty="0" err="1" smtClean="0"/>
              <a:t>In:Teaching</a:t>
            </a:r>
            <a:r>
              <a:rPr lang="cs-CZ" sz="1400" i="1" dirty="0" smtClean="0"/>
              <a:t> </a:t>
            </a:r>
            <a:r>
              <a:rPr lang="cs-CZ" sz="1400" i="1" dirty="0" err="1"/>
              <a:t>artist</a:t>
            </a:r>
            <a:r>
              <a:rPr lang="cs-CZ" sz="1400" i="1" dirty="0"/>
              <a:t> </a:t>
            </a:r>
            <a:r>
              <a:rPr lang="cs-CZ" sz="1400" i="1" dirty="0" err="1"/>
              <a:t>journal</a:t>
            </a:r>
            <a:r>
              <a:rPr lang="cs-CZ" sz="1400" i="1" dirty="0"/>
              <a:t> [1541-1796] </a:t>
            </a:r>
            <a:r>
              <a:rPr lang="cs-CZ" sz="1400" i="1" dirty="0" err="1"/>
              <a:t>Chalas</a:t>
            </a:r>
            <a:r>
              <a:rPr lang="cs-CZ" sz="1400" i="1" dirty="0"/>
              <a:t>, </a:t>
            </a:r>
            <a:r>
              <a:rPr lang="cs-CZ" sz="1400" i="1" dirty="0" err="1"/>
              <a:t>Agnieszka</a:t>
            </a:r>
            <a:r>
              <a:rPr lang="cs-CZ" sz="1400" i="1" dirty="0"/>
              <a:t> rok:2013 ročník:11 iss:3 strany:156 -160 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278" y="1772816"/>
            <a:ext cx="5167858" cy="2770629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9" name="Zaoblený obdélník 8"/>
          <p:cNvSpPr/>
          <p:nvPr/>
        </p:nvSpPr>
        <p:spPr>
          <a:xfrm>
            <a:off x="467544" y="1772816"/>
            <a:ext cx="2232248" cy="368683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Zaoblený obdélník 11"/>
          <p:cNvSpPr/>
          <p:nvPr/>
        </p:nvSpPr>
        <p:spPr>
          <a:xfrm>
            <a:off x="477936" y="2744925"/>
            <a:ext cx="2221856" cy="324036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Zaoblený obdélník 13"/>
          <p:cNvSpPr/>
          <p:nvPr/>
        </p:nvSpPr>
        <p:spPr>
          <a:xfrm>
            <a:off x="446278" y="3624522"/>
            <a:ext cx="3405642" cy="337144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6228184" y="1957157"/>
            <a:ext cx="27363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Zkuste obě záložky</a:t>
            </a:r>
          </a:p>
          <a:p>
            <a:endParaRPr lang="cs-CZ" dirty="0"/>
          </a:p>
          <a:p>
            <a:r>
              <a:rPr lang="cs-CZ" dirty="0" smtClean="0"/>
              <a:t>Sledujte rozsah a embargo</a:t>
            </a:r>
          </a:p>
          <a:p>
            <a:endParaRPr lang="cs-CZ" dirty="0"/>
          </a:p>
          <a:p>
            <a:r>
              <a:rPr lang="cs-CZ" dirty="0" smtClean="0"/>
              <a:t>Když odkaz na Plný text nefunguje, nahlaste chybu</a:t>
            </a: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2240" y="4276696"/>
            <a:ext cx="2030164" cy="1955554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cxnSp>
        <p:nvCxnSpPr>
          <p:cNvPr id="16" name="Přímá spojnice se šipkou 15"/>
          <p:cNvCxnSpPr/>
          <p:nvPr/>
        </p:nvCxnSpPr>
        <p:spPr>
          <a:xfrm>
            <a:off x="2699792" y="1957157"/>
            <a:ext cx="3528392" cy="1843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se šipkou 17"/>
          <p:cNvCxnSpPr>
            <a:stCxn id="12" idx="3"/>
          </p:cNvCxnSpPr>
          <p:nvPr/>
        </p:nvCxnSpPr>
        <p:spPr>
          <a:xfrm flipV="1">
            <a:off x="2699792" y="2631213"/>
            <a:ext cx="3572902" cy="2757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se šipkou 22"/>
          <p:cNvCxnSpPr/>
          <p:nvPr/>
        </p:nvCxnSpPr>
        <p:spPr>
          <a:xfrm flipV="1">
            <a:off x="3886782" y="3580999"/>
            <a:ext cx="2385912" cy="265856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Zaoblený obdélník 24"/>
          <p:cNvSpPr/>
          <p:nvPr/>
        </p:nvSpPr>
        <p:spPr>
          <a:xfrm>
            <a:off x="6863358" y="5732687"/>
            <a:ext cx="1731707" cy="510778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4751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Nadpis 1"/>
          <p:cNvSpPr>
            <a:spLocks noGrp="1"/>
          </p:cNvSpPr>
          <p:nvPr>
            <p:ph type="title"/>
          </p:nvPr>
        </p:nvSpPr>
        <p:spPr>
          <a:xfrm>
            <a:off x="668468" y="362605"/>
            <a:ext cx="8012880" cy="561942"/>
          </a:xfrm>
        </p:spPr>
        <p:txBody>
          <a:bodyPr lIns="0" tIns="0" rIns="0" bIns="0" anchor="t"/>
          <a:lstStyle/>
          <a:p>
            <a:pPr algn="l" eaLnBrk="1" hangingPunct="1"/>
            <a:r>
              <a:rPr lang="cs-CZ" sz="3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Jak najít článek v </a:t>
            </a:r>
            <a:r>
              <a:rPr lang="cs-CZ" sz="32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chemTK</a:t>
            </a:r>
            <a:r>
              <a:rPr lang="cs-CZ" sz="3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51520" y="1124744"/>
            <a:ext cx="7200800" cy="2592288"/>
          </a:xfrm>
        </p:spPr>
        <p:txBody>
          <a:bodyPr/>
          <a:lstStyle/>
          <a:p>
            <a:pPr>
              <a:spcBef>
                <a:spcPts val="1200"/>
              </a:spcBef>
              <a:buClr>
                <a:srgbClr val="C00000"/>
              </a:buClr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1200"/>
              </a:spcBef>
              <a:buClr>
                <a:srgbClr val="C00000"/>
              </a:buClr>
              <a:buNone/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buClr>
                <a:srgbClr val="C00000"/>
              </a:buClr>
            </a:pP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D97083-9A32-4753-BC49-8869E2A0E43D}" type="slidenum">
              <a:rPr lang="cs-CZ" smtClean="0"/>
              <a:pPr>
                <a:defRPr/>
              </a:pPr>
              <a:t>14</a:t>
            </a:fld>
            <a:endParaRPr lang="cs-CZ" dirty="0"/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116632"/>
            <a:ext cx="886314" cy="569773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683568" y="1017480"/>
            <a:ext cx="806489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i="1" dirty="0" smtClean="0"/>
              <a:t>Př. </a:t>
            </a:r>
            <a:r>
              <a:rPr lang="cs-CZ" sz="1400" i="1" dirty="0" err="1"/>
              <a:t>Contamination</a:t>
            </a:r>
            <a:r>
              <a:rPr lang="cs-CZ" sz="1400" i="1" dirty="0"/>
              <a:t>, source, and input </a:t>
            </a:r>
            <a:r>
              <a:rPr lang="cs-CZ" sz="1400" i="1" dirty="0" err="1"/>
              <a:t>route</a:t>
            </a:r>
            <a:r>
              <a:rPr lang="cs-CZ" sz="1400" i="1" dirty="0"/>
              <a:t> </a:t>
            </a:r>
            <a:r>
              <a:rPr lang="cs-CZ" sz="1400" i="1" dirty="0" err="1"/>
              <a:t>of</a:t>
            </a:r>
            <a:r>
              <a:rPr lang="cs-CZ" sz="1400" i="1" dirty="0"/>
              <a:t> </a:t>
            </a:r>
            <a:r>
              <a:rPr lang="cs-CZ" sz="1400" i="1" dirty="0" err="1"/>
              <a:t>polycyclic</a:t>
            </a:r>
            <a:r>
              <a:rPr lang="cs-CZ" sz="1400" i="1" dirty="0"/>
              <a:t> </a:t>
            </a:r>
            <a:r>
              <a:rPr lang="cs-CZ" sz="1400" i="1" dirty="0" err="1"/>
              <a:t>aromatic</a:t>
            </a:r>
            <a:r>
              <a:rPr lang="cs-CZ" sz="1400" i="1" dirty="0"/>
              <a:t> </a:t>
            </a:r>
            <a:r>
              <a:rPr lang="cs-CZ" sz="1400" i="1" dirty="0" err="1"/>
              <a:t>hydrocarbons</a:t>
            </a:r>
            <a:r>
              <a:rPr lang="cs-CZ" sz="1400" i="1" dirty="0"/>
              <a:t> in </a:t>
            </a:r>
            <a:r>
              <a:rPr lang="cs-CZ" sz="1400" i="1" dirty="0" err="1"/>
              <a:t>historic</a:t>
            </a:r>
            <a:r>
              <a:rPr lang="cs-CZ" sz="1400" i="1" dirty="0"/>
              <a:t> </a:t>
            </a:r>
            <a:r>
              <a:rPr lang="cs-CZ" sz="1400" i="1" dirty="0" err="1"/>
              <a:t>wastewater-irrigated</a:t>
            </a:r>
            <a:r>
              <a:rPr lang="cs-CZ" sz="1400" i="1" dirty="0"/>
              <a:t> </a:t>
            </a:r>
            <a:r>
              <a:rPr lang="cs-CZ" sz="1400" i="1" dirty="0" err="1"/>
              <a:t>agricultural</a:t>
            </a:r>
            <a:r>
              <a:rPr lang="cs-CZ" sz="1400" i="1" dirty="0"/>
              <a:t> </a:t>
            </a:r>
            <a:r>
              <a:rPr lang="cs-CZ" sz="1400" i="1" dirty="0" err="1"/>
              <a:t>soils</a:t>
            </a:r>
            <a:r>
              <a:rPr lang="cs-CZ" sz="1400" i="1" dirty="0"/>
              <a:t> </a:t>
            </a:r>
            <a:r>
              <a:rPr lang="cs-CZ" sz="1400" i="1" dirty="0" smtClean="0"/>
              <a:t>by </a:t>
            </a:r>
            <a:r>
              <a:rPr lang="cs-CZ" sz="1400" i="1" dirty="0" err="1"/>
              <a:t>Wang</a:t>
            </a:r>
            <a:r>
              <a:rPr lang="cs-CZ" sz="1400" i="1" dirty="0"/>
              <a:t>, </a:t>
            </a:r>
            <a:r>
              <a:rPr lang="cs-CZ" sz="1400" i="1" dirty="0" err="1"/>
              <a:t>Ning</a:t>
            </a:r>
            <a:r>
              <a:rPr lang="cs-CZ" sz="1400" i="1" dirty="0"/>
              <a:t> </a:t>
            </a:r>
            <a:r>
              <a:rPr lang="cs-CZ" sz="1400" i="1" dirty="0" err="1"/>
              <a:t>Li</a:t>
            </a:r>
            <a:r>
              <a:rPr lang="cs-CZ" sz="1400" i="1" dirty="0"/>
              <a:t>, </a:t>
            </a:r>
            <a:r>
              <a:rPr lang="cs-CZ" sz="1400" i="1" dirty="0" err="1"/>
              <a:t>Hong-Bo</a:t>
            </a:r>
            <a:r>
              <a:rPr lang="cs-CZ" sz="1400" i="1" dirty="0"/>
              <a:t>. </a:t>
            </a:r>
            <a:r>
              <a:rPr lang="cs-CZ" sz="1400" i="1" dirty="0" err="1"/>
              <a:t>Journal</a:t>
            </a:r>
            <a:r>
              <a:rPr lang="cs-CZ" sz="1400" i="1" dirty="0"/>
              <a:t> </a:t>
            </a:r>
            <a:r>
              <a:rPr lang="cs-CZ" sz="1400" i="1" dirty="0" err="1"/>
              <a:t>of</a:t>
            </a:r>
            <a:r>
              <a:rPr lang="cs-CZ" sz="1400" i="1" dirty="0"/>
              <a:t> </a:t>
            </a:r>
            <a:r>
              <a:rPr lang="cs-CZ" sz="1400" i="1" dirty="0" err="1"/>
              <a:t>Environmental</a:t>
            </a:r>
            <a:r>
              <a:rPr lang="cs-CZ" sz="1400" i="1" dirty="0"/>
              <a:t> Monitoring, 11/2012, </a:t>
            </a:r>
            <a:r>
              <a:rPr lang="cs-CZ" sz="1400" i="1" dirty="0" err="1"/>
              <a:t>Volume</a:t>
            </a:r>
            <a:r>
              <a:rPr lang="cs-CZ" sz="1400" i="1" dirty="0"/>
              <a:t> 14, </a:t>
            </a:r>
            <a:r>
              <a:rPr lang="cs-CZ" sz="1400" i="1" dirty="0" err="1"/>
              <a:t>Issue</a:t>
            </a:r>
            <a:r>
              <a:rPr lang="cs-CZ" sz="1400" i="1" dirty="0"/>
              <a:t> 12.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522626" y="1900173"/>
            <a:ext cx="8225838" cy="376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buClr>
                <a:srgbClr val="C00000"/>
              </a:buClr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 jste nenašli v NTK, prověřte v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Summonu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chemTK</a:t>
            </a: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buClr>
                <a:srgbClr val="C00000"/>
              </a:buClr>
            </a:pP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450" y="2317897"/>
            <a:ext cx="2199342" cy="279827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2380" y="2780340"/>
            <a:ext cx="2902419" cy="2625278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09259" y="2976692"/>
            <a:ext cx="2468116" cy="1456593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06245" y="4160737"/>
            <a:ext cx="1985590" cy="1845557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32040" y="5671275"/>
            <a:ext cx="1552972" cy="104169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2" name="Zaoblený obdélník 21"/>
          <p:cNvSpPr/>
          <p:nvPr/>
        </p:nvSpPr>
        <p:spPr>
          <a:xfrm flipV="1">
            <a:off x="6588224" y="2975702"/>
            <a:ext cx="864096" cy="237273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Zaoblený obdélník 22"/>
          <p:cNvSpPr/>
          <p:nvPr/>
        </p:nvSpPr>
        <p:spPr>
          <a:xfrm flipV="1">
            <a:off x="5975263" y="3656679"/>
            <a:ext cx="830982" cy="148813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9" name="Přímá spojnice se šipkou 18"/>
          <p:cNvCxnSpPr/>
          <p:nvPr/>
        </p:nvCxnSpPr>
        <p:spPr>
          <a:xfrm flipV="1">
            <a:off x="5220072" y="3710387"/>
            <a:ext cx="648072" cy="6866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se šipkou 24"/>
          <p:cNvCxnSpPr/>
          <p:nvPr/>
        </p:nvCxnSpPr>
        <p:spPr>
          <a:xfrm>
            <a:off x="8172400" y="3656679"/>
            <a:ext cx="360040" cy="5638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se šipkou 26"/>
          <p:cNvCxnSpPr/>
          <p:nvPr/>
        </p:nvCxnSpPr>
        <p:spPr>
          <a:xfrm flipH="1">
            <a:off x="6588224" y="5230476"/>
            <a:ext cx="1656184" cy="7758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Zaoblený obdélník 28"/>
          <p:cNvSpPr/>
          <p:nvPr/>
        </p:nvSpPr>
        <p:spPr>
          <a:xfrm flipV="1">
            <a:off x="8037812" y="5039738"/>
            <a:ext cx="830982" cy="148813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30" name="Přímá spojnice 29"/>
          <p:cNvCxnSpPr/>
          <p:nvPr/>
        </p:nvCxnSpPr>
        <p:spPr>
          <a:xfrm>
            <a:off x="395536" y="2132856"/>
            <a:ext cx="2088232" cy="31683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nice 31"/>
          <p:cNvCxnSpPr/>
          <p:nvPr/>
        </p:nvCxnSpPr>
        <p:spPr>
          <a:xfrm flipV="1">
            <a:off x="395536" y="2276872"/>
            <a:ext cx="2304256" cy="29536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7979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Nadpis 1"/>
          <p:cNvSpPr>
            <a:spLocks noGrp="1"/>
          </p:cNvSpPr>
          <p:nvPr>
            <p:ph type="title"/>
          </p:nvPr>
        </p:nvSpPr>
        <p:spPr>
          <a:xfrm>
            <a:off x="467545" y="418787"/>
            <a:ext cx="8012880" cy="561942"/>
          </a:xfrm>
        </p:spPr>
        <p:txBody>
          <a:bodyPr lIns="0" tIns="0" rIns="0" bIns="0" anchor="t"/>
          <a:lstStyle/>
          <a:p>
            <a:pPr algn="l" eaLnBrk="1" hangingPunct="1"/>
            <a:r>
              <a:rPr lang="cs-CZ" sz="3200" b="1" dirty="0" smtClean="0">
                <a:solidFill>
                  <a:srgbClr val="CE37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Pozor na vzdálený přístup</a:t>
            </a: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D97083-9A32-4753-BC49-8869E2A0E43D}" type="slidenum">
              <a:rPr lang="cs-CZ" smtClean="0"/>
              <a:pPr>
                <a:defRPr/>
              </a:pPr>
              <a:t>15</a:t>
            </a:fld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116632"/>
            <a:ext cx="886314" cy="569773"/>
          </a:xfrm>
          <a:prstGeom prst="rect">
            <a:avLst/>
          </a:prstGeom>
        </p:spPr>
      </p:pic>
      <p:pic>
        <p:nvPicPr>
          <p:cNvPr id="2" name="Zástupný symbol pro obsah 1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11560" y="1659772"/>
            <a:ext cx="4594448" cy="3664473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sp>
        <p:nvSpPr>
          <p:cNvPr id="4" name="TextovéPole 3"/>
          <p:cNvSpPr txBox="1"/>
          <p:nvPr/>
        </p:nvSpPr>
        <p:spPr>
          <a:xfrm>
            <a:off x="107504" y="6111120"/>
            <a:ext cx="88071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Zdroj obrázku: JIRÁT, </a:t>
            </a:r>
            <a:r>
              <a:rPr lang="cs-CZ" sz="1200" dirty="0"/>
              <a:t>J. </a:t>
            </a:r>
            <a:r>
              <a:rPr lang="cs-CZ" sz="1200" i="1" dirty="0"/>
              <a:t>Zdroje VŠCHT </a:t>
            </a:r>
            <a:r>
              <a:rPr lang="cs-CZ" sz="1200" i="1" dirty="0" smtClean="0"/>
              <a:t>- aktualizace pro 2016 : školení </a:t>
            </a:r>
            <a:r>
              <a:rPr lang="cs-CZ" sz="1200" i="1" dirty="0"/>
              <a:t>pro pracovníky </a:t>
            </a:r>
            <a:r>
              <a:rPr lang="cs-CZ" sz="1200" i="1" dirty="0" err="1" smtClean="0"/>
              <a:t>ChemTK</a:t>
            </a:r>
            <a:r>
              <a:rPr lang="cs-CZ" sz="1200" dirty="0" smtClean="0"/>
              <a:t>. Praha, 2016.</a:t>
            </a:r>
            <a:endParaRPr lang="cs-CZ" sz="12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5796136" y="2060848"/>
            <a:ext cx="237626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 smtClean="0"/>
              <a:t>Zdroje NTK</a:t>
            </a:r>
            <a:r>
              <a:rPr lang="cs-CZ" dirty="0" smtClean="0"/>
              <a:t> – všichni registrovaní zákazníci v budově i vzdáleně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 smtClean="0"/>
              <a:t>Zdroje </a:t>
            </a:r>
            <a:r>
              <a:rPr lang="cs-CZ" b="1" dirty="0" err="1" smtClean="0"/>
              <a:t>chemTK</a:t>
            </a:r>
            <a:r>
              <a:rPr lang="cs-CZ" b="1" dirty="0" smtClean="0"/>
              <a:t> </a:t>
            </a:r>
            <a:r>
              <a:rPr lang="cs-CZ" dirty="0" smtClean="0"/>
              <a:t>– všichni v budově (krom </a:t>
            </a:r>
            <a:r>
              <a:rPr lang="cs-CZ" dirty="0" err="1" smtClean="0"/>
              <a:t>SciFinder</a:t>
            </a:r>
            <a:r>
              <a:rPr lang="cs-CZ" dirty="0" smtClean="0"/>
              <a:t>) vzdáleně jen studenti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 smtClean="0"/>
              <a:t>Zdroje UOCHB </a:t>
            </a:r>
            <a:r>
              <a:rPr lang="cs-CZ" dirty="0" smtClean="0"/>
              <a:t>?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1673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Nadpis 1"/>
          <p:cNvSpPr>
            <a:spLocks noGrp="1"/>
          </p:cNvSpPr>
          <p:nvPr>
            <p:ph type="title"/>
          </p:nvPr>
        </p:nvSpPr>
        <p:spPr>
          <a:xfrm>
            <a:off x="602677" y="311509"/>
            <a:ext cx="8012880" cy="561942"/>
          </a:xfrm>
        </p:spPr>
        <p:txBody>
          <a:bodyPr lIns="0" tIns="0" rIns="0" bIns="0" anchor="t"/>
          <a:lstStyle/>
          <a:p>
            <a:pPr algn="l" eaLnBrk="1" hangingPunct="1"/>
            <a:r>
              <a:rPr lang="cs-CZ" sz="3200" b="1" dirty="0" smtClean="0">
                <a:solidFill>
                  <a:srgbClr val="CE37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Jak najít časopis v NTK / </a:t>
            </a:r>
            <a:r>
              <a:rPr lang="cs-CZ" sz="32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chemTK</a:t>
            </a:r>
            <a:r>
              <a:rPr lang="cs-CZ" sz="3200" b="1" dirty="0" smtClean="0">
                <a:solidFill>
                  <a:srgbClr val="CE37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02677" y="1196752"/>
            <a:ext cx="7344816" cy="2592288"/>
          </a:xfrm>
        </p:spPr>
        <p:txBody>
          <a:bodyPr/>
          <a:lstStyle/>
          <a:p>
            <a:pPr marL="0" indent="0">
              <a:spcBef>
                <a:spcPts val="1200"/>
              </a:spcBef>
              <a:buClr>
                <a:srgbClr val="C00000"/>
              </a:buClr>
              <a:buNone/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1200"/>
              </a:spcBef>
              <a:buClr>
                <a:srgbClr val="C00000"/>
              </a:buClr>
              <a:buNone/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buClr>
                <a:srgbClr val="C00000"/>
              </a:buClr>
            </a:pP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D97083-9A32-4753-BC49-8869E2A0E43D}" type="slidenum">
              <a:rPr lang="cs-CZ" smtClean="0"/>
              <a:pPr>
                <a:defRPr/>
              </a:pPr>
              <a:t>16</a:t>
            </a:fld>
            <a:endParaRPr lang="cs-CZ" dirty="0"/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116632"/>
            <a:ext cx="886314" cy="569773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588593" y="1196400"/>
            <a:ext cx="727280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12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Pokud nejde článek najít podle názvu, najděte </a:t>
            </a:r>
            <a:r>
              <a:rPr lang="cs-CZ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zdrojový časopis</a:t>
            </a:r>
          </a:p>
          <a:p>
            <a:pPr marL="342900" indent="-342900">
              <a:spcBef>
                <a:spcPts val="12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Konkrétní časopisy je lepší hledat přímo AZ-listu (elektronický) nebo ve </a:t>
            </a:r>
            <a:r>
              <a:rPr lang="cs-CZ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Vufindu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(tištěný)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7522" y="2812003"/>
            <a:ext cx="5046205" cy="686918"/>
          </a:xfrm>
          <a:prstGeom prst="rect">
            <a:avLst/>
          </a:prstGeom>
        </p:spPr>
      </p:pic>
      <p:sp>
        <p:nvSpPr>
          <p:cNvPr id="9" name="Zaoblený obdélník 8"/>
          <p:cNvSpPr/>
          <p:nvPr/>
        </p:nvSpPr>
        <p:spPr>
          <a:xfrm flipV="1">
            <a:off x="3568422" y="3289871"/>
            <a:ext cx="466041" cy="161417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Zaoblený obdélník 9"/>
          <p:cNvSpPr/>
          <p:nvPr/>
        </p:nvSpPr>
        <p:spPr>
          <a:xfrm flipV="1">
            <a:off x="4602933" y="3249237"/>
            <a:ext cx="795857" cy="161417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721" y="3778680"/>
            <a:ext cx="3373860" cy="1512521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77078" y="3617815"/>
            <a:ext cx="2353297" cy="1997946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cxnSp>
        <p:nvCxnSpPr>
          <p:cNvPr id="12" name="Přímá spojnice se šipkou 11"/>
          <p:cNvCxnSpPr/>
          <p:nvPr/>
        </p:nvCxnSpPr>
        <p:spPr>
          <a:xfrm flipH="1">
            <a:off x="3341680" y="3498921"/>
            <a:ext cx="459762" cy="10360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/>
          <p:cNvCxnSpPr/>
          <p:nvPr/>
        </p:nvCxnSpPr>
        <p:spPr>
          <a:xfrm>
            <a:off x="5398790" y="3498921"/>
            <a:ext cx="1327266" cy="4778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aoblený obdélník 16"/>
          <p:cNvSpPr/>
          <p:nvPr/>
        </p:nvSpPr>
        <p:spPr>
          <a:xfrm flipV="1">
            <a:off x="2981640" y="4534940"/>
            <a:ext cx="504056" cy="163696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Zaoblený obdélník 17"/>
          <p:cNvSpPr/>
          <p:nvPr/>
        </p:nvSpPr>
        <p:spPr>
          <a:xfrm flipV="1">
            <a:off x="6638236" y="4058939"/>
            <a:ext cx="415491" cy="106804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bdélník 14"/>
          <p:cNvSpPr/>
          <p:nvPr/>
        </p:nvSpPr>
        <p:spPr>
          <a:xfrm>
            <a:off x="695640" y="5713935"/>
            <a:ext cx="59425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12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Nezapomeňte opět na 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www.chemTK.cz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a UOCHB</a:t>
            </a:r>
          </a:p>
        </p:txBody>
      </p:sp>
    </p:spTree>
    <p:extLst>
      <p:ext uri="{BB962C8B-B14F-4D97-AF65-F5344CB8AC3E}">
        <p14:creationId xmlns:p14="http://schemas.microsoft.com/office/powerpoint/2010/main" val="326823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Nadpis 1"/>
          <p:cNvSpPr>
            <a:spLocks noGrp="1"/>
          </p:cNvSpPr>
          <p:nvPr>
            <p:ph type="title"/>
          </p:nvPr>
        </p:nvSpPr>
        <p:spPr>
          <a:xfrm>
            <a:off x="602677" y="311509"/>
            <a:ext cx="8012880" cy="561942"/>
          </a:xfrm>
        </p:spPr>
        <p:txBody>
          <a:bodyPr lIns="0" tIns="0" rIns="0" bIns="0" anchor="t"/>
          <a:lstStyle/>
          <a:p>
            <a:pPr algn="l" eaLnBrk="1" hangingPunct="1"/>
            <a:r>
              <a:rPr lang="cs-CZ" sz="3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NTK </a:t>
            </a:r>
            <a:r>
              <a:rPr lang="cs-CZ" sz="3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cs-CZ" sz="32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chemTK</a:t>
            </a:r>
            <a:r>
              <a:rPr lang="cs-CZ" sz="3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cs-CZ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UOCHB 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85285" y="957187"/>
            <a:ext cx="8064896" cy="2782531"/>
          </a:xfrm>
        </p:spPr>
        <p:txBody>
          <a:bodyPr/>
          <a:lstStyle/>
          <a:p>
            <a:pPr>
              <a:spcBef>
                <a:spcPts val="1200"/>
              </a:spcBef>
              <a:buClr>
                <a:srgbClr val="C00000"/>
              </a:buClr>
            </a:pP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Tištěné časopisy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NTK+chemTK+UOCHB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Společný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Vufinde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kterýkoliv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Summon</a:t>
            </a: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buClr>
                <a:srgbClr val="C00000"/>
              </a:buClr>
            </a:pP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E-časopisy</a:t>
            </a:r>
          </a:p>
          <a:p>
            <a:pPr lvl="1">
              <a:spcBef>
                <a:spcPts val="1200"/>
              </a:spcBef>
              <a:buClr>
                <a:srgbClr val="C00000"/>
              </a:buClr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NTK =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AZ list časopisů NTK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1200"/>
              </a:spcBef>
              <a:buClr>
                <a:srgbClr val="C00000"/>
              </a:buClr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VŠCHT =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AZ list časopisů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chemTK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1200"/>
              </a:spcBef>
              <a:buClr>
                <a:srgbClr val="C00000"/>
              </a:buClr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UOCHB =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Web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UOCHB</a:t>
            </a: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1200"/>
              </a:spcBef>
              <a:buClr>
                <a:srgbClr val="C00000"/>
              </a:buClr>
              <a:buNone/>
            </a:pP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buClr>
                <a:srgbClr val="C00000"/>
              </a:buClr>
            </a:pPr>
            <a:endParaRPr lang="cs-CZ" sz="24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buClr>
                <a:srgbClr val="C00000"/>
              </a:buClr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buClr>
                <a:srgbClr val="C00000"/>
              </a:buClr>
            </a:pP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buClr>
                <a:srgbClr val="C00000"/>
              </a:buClr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buClr>
                <a:srgbClr val="C00000"/>
              </a:buClr>
            </a:pP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buClr>
                <a:srgbClr val="C00000"/>
              </a:buClr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D97083-9A32-4753-BC49-8869E2A0E43D}" type="slidenum">
              <a:rPr lang="cs-CZ" smtClean="0"/>
              <a:pPr>
                <a:defRPr/>
              </a:pPr>
              <a:t>17</a:t>
            </a:fld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6772977" y="3044032"/>
            <a:ext cx="24379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120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75397" y="186480"/>
            <a:ext cx="916880" cy="250058"/>
          </a:xfrm>
          <a:prstGeom prst="rect">
            <a:avLst/>
          </a:prstGeom>
        </p:spPr>
      </p:pic>
      <p:graphicFrame>
        <p:nvGraphicFramePr>
          <p:cNvPr id="3" name="Diagram 2"/>
          <p:cNvGraphicFramePr/>
          <p:nvPr>
            <p:extLst/>
          </p:nvPr>
        </p:nvGraphicFramePr>
        <p:xfrm>
          <a:off x="5364201" y="3429000"/>
          <a:ext cx="3551781" cy="28472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15" name="Obrázek 1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083" y="55135"/>
            <a:ext cx="886314" cy="56977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097397" y="0"/>
            <a:ext cx="881194" cy="807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368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Nadpis 1"/>
          <p:cNvSpPr>
            <a:spLocks noGrp="1"/>
          </p:cNvSpPr>
          <p:nvPr>
            <p:ph type="title"/>
          </p:nvPr>
        </p:nvSpPr>
        <p:spPr>
          <a:xfrm>
            <a:off x="431644" y="164121"/>
            <a:ext cx="8012880" cy="561942"/>
          </a:xfrm>
        </p:spPr>
        <p:txBody>
          <a:bodyPr lIns="0" tIns="0" rIns="0" bIns="0" anchor="t"/>
          <a:lstStyle/>
          <a:p>
            <a:pPr algn="l" eaLnBrk="1" hangingPunct="1"/>
            <a:r>
              <a:rPr lang="cs-CZ" sz="3200" b="1" dirty="0" smtClean="0">
                <a:solidFill>
                  <a:srgbClr val="CE37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Jak najít článek/časopis  - postup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51520" y="1124744"/>
            <a:ext cx="7200800" cy="1944216"/>
          </a:xfrm>
        </p:spPr>
        <p:txBody>
          <a:bodyPr/>
          <a:lstStyle/>
          <a:p>
            <a:pPr marL="0" indent="0">
              <a:spcBef>
                <a:spcPts val="1200"/>
              </a:spcBef>
              <a:buClr>
                <a:srgbClr val="C00000"/>
              </a:buClr>
              <a:buNone/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1200"/>
              </a:spcBef>
              <a:buClr>
                <a:srgbClr val="C00000"/>
              </a:buClr>
              <a:buNone/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buClr>
                <a:srgbClr val="C00000"/>
              </a:buClr>
            </a:pP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D97083-9A32-4753-BC49-8869E2A0E43D}" type="slidenum">
              <a:rPr lang="cs-CZ" smtClean="0"/>
              <a:pPr>
                <a:defRPr/>
              </a:pPr>
              <a:t>18</a:t>
            </a:fld>
            <a:endParaRPr lang="cs-CZ" dirty="0"/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115061"/>
            <a:ext cx="886314" cy="569773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644" y="4065319"/>
            <a:ext cx="2372986" cy="220424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29796" y="5651730"/>
            <a:ext cx="1408288" cy="617829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66337" y="4005521"/>
            <a:ext cx="1365146" cy="1703263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18" name="Zaoblený obdélník 17"/>
          <p:cNvSpPr/>
          <p:nvPr/>
        </p:nvSpPr>
        <p:spPr>
          <a:xfrm>
            <a:off x="4452350" y="5447289"/>
            <a:ext cx="1748103" cy="216024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2" name="Přímá spojnice se šipkou 21"/>
          <p:cNvCxnSpPr/>
          <p:nvPr/>
        </p:nvCxnSpPr>
        <p:spPr>
          <a:xfrm flipH="1" flipV="1">
            <a:off x="2793486" y="4941432"/>
            <a:ext cx="1804056" cy="7102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se šipkou 22"/>
          <p:cNvCxnSpPr/>
          <p:nvPr/>
        </p:nvCxnSpPr>
        <p:spPr>
          <a:xfrm flipV="1">
            <a:off x="6156176" y="4065320"/>
            <a:ext cx="1066153" cy="13819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Obrázek 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45817" y="3784831"/>
            <a:ext cx="1645702" cy="215546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29" name="Obrázek 2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85799" y="195034"/>
            <a:ext cx="916880" cy="250058"/>
          </a:xfrm>
          <a:prstGeom prst="rect">
            <a:avLst/>
          </a:prstGeom>
        </p:spPr>
      </p:pic>
      <p:grpSp>
        <p:nvGrpSpPr>
          <p:cNvPr id="15" name="Skupina 14"/>
          <p:cNvGrpSpPr/>
          <p:nvPr/>
        </p:nvGrpSpPr>
        <p:grpSpPr>
          <a:xfrm>
            <a:off x="1380269" y="1513683"/>
            <a:ext cx="3130948" cy="331316"/>
            <a:chOff x="-66486" y="730415"/>
            <a:chExt cx="3278163" cy="547464"/>
          </a:xfrm>
        </p:grpSpPr>
        <p:sp>
          <p:nvSpPr>
            <p:cNvPr id="16" name="Zaoblený obdélník 15"/>
            <p:cNvSpPr/>
            <p:nvPr/>
          </p:nvSpPr>
          <p:spPr>
            <a:xfrm>
              <a:off x="-66486" y="730415"/>
              <a:ext cx="3278163" cy="48241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Zaoblený obdélník 4"/>
            <p:cNvSpPr/>
            <p:nvPr/>
          </p:nvSpPr>
          <p:spPr>
            <a:xfrm>
              <a:off x="69029" y="823725"/>
              <a:ext cx="2691539" cy="4541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400" kern="1200" dirty="0" smtClean="0"/>
                <a:t>2. </a:t>
              </a:r>
              <a:r>
                <a:rPr lang="cs-CZ" sz="1400" dirty="0" smtClean="0"/>
                <a:t>Časopisy </a:t>
              </a:r>
              <a:r>
                <a:rPr lang="cs-CZ" sz="1400" dirty="0" err="1" smtClean="0"/>
                <a:t>Vufinde</a:t>
              </a:r>
              <a:r>
                <a:rPr lang="cs-CZ" sz="1400" kern="1200" dirty="0" smtClean="0"/>
                <a:t> </a:t>
              </a:r>
              <a:endParaRPr lang="cs-CZ" sz="1400" kern="1200" dirty="0"/>
            </a:p>
          </p:txBody>
        </p:sp>
      </p:grpSp>
      <p:grpSp>
        <p:nvGrpSpPr>
          <p:cNvPr id="19" name="Skupina 18"/>
          <p:cNvGrpSpPr/>
          <p:nvPr/>
        </p:nvGrpSpPr>
        <p:grpSpPr>
          <a:xfrm>
            <a:off x="4684710" y="1515700"/>
            <a:ext cx="3114330" cy="261084"/>
            <a:chOff x="244797" y="549414"/>
            <a:chExt cx="3278163" cy="482412"/>
          </a:xfrm>
        </p:grpSpPr>
        <p:sp>
          <p:nvSpPr>
            <p:cNvPr id="20" name="Zaoblený obdélník 19"/>
            <p:cNvSpPr/>
            <p:nvPr/>
          </p:nvSpPr>
          <p:spPr>
            <a:xfrm>
              <a:off x="244797" y="549414"/>
              <a:ext cx="3278163" cy="48241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Zaoblený obdélník 4"/>
            <p:cNvSpPr/>
            <p:nvPr/>
          </p:nvSpPr>
          <p:spPr>
            <a:xfrm>
              <a:off x="258926" y="563543"/>
              <a:ext cx="2691539" cy="4541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400" dirty="0"/>
                <a:t>3</a:t>
              </a:r>
              <a:r>
                <a:rPr lang="cs-CZ" sz="1400" kern="1200" dirty="0" smtClean="0"/>
                <a:t>. E-časopisy AZ list NTK</a:t>
              </a:r>
              <a:endParaRPr lang="cs-CZ" sz="1400" kern="1200" dirty="0"/>
            </a:p>
          </p:txBody>
        </p:sp>
      </p:grpSp>
      <p:grpSp>
        <p:nvGrpSpPr>
          <p:cNvPr id="35" name="Skupina 34"/>
          <p:cNvGrpSpPr/>
          <p:nvPr/>
        </p:nvGrpSpPr>
        <p:grpSpPr>
          <a:xfrm>
            <a:off x="4871323" y="2578954"/>
            <a:ext cx="3363117" cy="269684"/>
            <a:chOff x="1076061" y="1710175"/>
            <a:chExt cx="3181293" cy="214229"/>
          </a:xfrm>
        </p:grpSpPr>
        <p:sp>
          <p:nvSpPr>
            <p:cNvPr id="36" name="Zaoblený obdélník 35"/>
            <p:cNvSpPr/>
            <p:nvPr/>
          </p:nvSpPr>
          <p:spPr>
            <a:xfrm>
              <a:off x="1076061" y="1710175"/>
              <a:ext cx="3181293" cy="214229"/>
            </a:xfrm>
            <a:prstGeom prst="roundRect">
              <a:avLst>
                <a:gd name="adj" fmla="val 10000"/>
              </a:avLst>
            </a:prstGeom>
            <a:solidFill>
              <a:srgbClr val="7030A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Zaoblený obdélník 4"/>
            <p:cNvSpPr/>
            <p:nvPr/>
          </p:nvSpPr>
          <p:spPr>
            <a:xfrm>
              <a:off x="1082336" y="1716451"/>
              <a:ext cx="2626877" cy="20167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400" dirty="0"/>
                <a:t>6</a:t>
              </a:r>
              <a:r>
                <a:rPr lang="cs-CZ" sz="1400" kern="1200" dirty="0" smtClean="0"/>
                <a:t>. E-časopisy AZ list </a:t>
              </a:r>
              <a:r>
                <a:rPr lang="cs-CZ" sz="1400" kern="1200" dirty="0" err="1" smtClean="0"/>
                <a:t>chemTK</a:t>
              </a:r>
              <a:endParaRPr lang="cs-CZ" sz="1400" kern="1200" dirty="0"/>
            </a:p>
          </p:txBody>
        </p:sp>
      </p:grpSp>
      <p:sp>
        <p:nvSpPr>
          <p:cNvPr id="42" name="Volný tvar 41"/>
          <p:cNvSpPr/>
          <p:nvPr/>
        </p:nvSpPr>
        <p:spPr>
          <a:xfrm>
            <a:off x="4822401" y="2315139"/>
            <a:ext cx="313568" cy="313568"/>
          </a:xfrm>
          <a:custGeom>
            <a:avLst/>
            <a:gdLst>
              <a:gd name="connsiteX0" fmla="*/ 0 w 313568"/>
              <a:gd name="connsiteY0" fmla="*/ 172462 h 313568"/>
              <a:gd name="connsiteX1" fmla="*/ 70553 w 313568"/>
              <a:gd name="connsiteY1" fmla="*/ 172462 h 313568"/>
              <a:gd name="connsiteX2" fmla="*/ 70553 w 313568"/>
              <a:gd name="connsiteY2" fmla="*/ 0 h 313568"/>
              <a:gd name="connsiteX3" fmla="*/ 243015 w 313568"/>
              <a:gd name="connsiteY3" fmla="*/ 0 h 313568"/>
              <a:gd name="connsiteX4" fmla="*/ 243015 w 313568"/>
              <a:gd name="connsiteY4" fmla="*/ 172462 h 313568"/>
              <a:gd name="connsiteX5" fmla="*/ 313568 w 313568"/>
              <a:gd name="connsiteY5" fmla="*/ 172462 h 313568"/>
              <a:gd name="connsiteX6" fmla="*/ 156784 w 313568"/>
              <a:gd name="connsiteY6" fmla="*/ 313568 h 313568"/>
              <a:gd name="connsiteX7" fmla="*/ 0 w 313568"/>
              <a:gd name="connsiteY7" fmla="*/ 172462 h 313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3568" h="313568">
                <a:moveTo>
                  <a:pt x="0" y="172462"/>
                </a:moveTo>
                <a:lnTo>
                  <a:pt x="70553" y="172462"/>
                </a:lnTo>
                <a:lnTo>
                  <a:pt x="70553" y="0"/>
                </a:lnTo>
                <a:lnTo>
                  <a:pt x="243015" y="0"/>
                </a:lnTo>
                <a:lnTo>
                  <a:pt x="243015" y="172462"/>
                </a:lnTo>
                <a:lnTo>
                  <a:pt x="313568" y="172462"/>
                </a:lnTo>
                <a:lnTo>
                  <a:pt x="156784" y="313568"/>
                </a:lnTo>
                <a:lnTo>
                  <a:pt x="0" y="172462"/>
                </a:ln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8333" tIns="17780" rIns="88333" bIns="95388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cs-CZ" sz="1400" kern="1200"/>
          </a:p>
        </p:txBody>
      </p:sp>
      <p:grpSp>
        <p:nvGrpSpPr>
          <p:cNvPr id="2" name="Skupina 1"/>
          <p:cNvGrpSpPr/>
          <p:nvPr/>
        </p:nvGrpSpPr>
        <p:grpSpPr>
          <a:xfrm>
            <a:off x="804073" y="1007502"/>
            <a:ext cx="4254404" cy="2560952"/>
            <a:chOff x="592044" y="1144556"/>
            <a:chExt cx="4254404" cy="2560952"/>
          </a:xfrm>
        </p:grpSpPr>
        <p:sp>
          <p:nvSpPr>
            <p:cNvPr id="3" name="Volný tvar 2"/>
            <p:cNvSpPr/>
            <p:nvPr/>
          </p:nvSpPr>
          <p:spPr>
            <a:xfrm>
              <a:off x="592044" y="1144556"/>
              <a:ext cx="3278163" cy="482412"/>
            </a:xfrm>
            <a:custGeom>
              <a:avLst/>
              <a:gdLst>
                <a:gd name="connsiteX0" fmla="*/ 0 w 3278163"/>
                <a:gd name="connsiteY0" fmla="*/ 48241 h 482412"/>
                <a:gd name="connsiteX1" fmla="*/ 48241 w 3278163"/>
                <a:gd name="connsiteY1" fmla="*/ 0 h 482412"/>
                <a:gd name="connsiteX2" fmla="*/ 3229922 w 3278163"/>
                <a:gd name="connsiteY2" fmla="*/ 0 h 482412"/>
                <a:gd name="connsiteX3" fmla="*/ 3278163 w 3278163"/>
                <a:gd name="connsiteY3" fmla="*/ 48241 h 482412"/>
                <a:gd name="connsiteX4" fmla="*/ 3278163 w 3278163"/>
                <a:gd name="connsiteY4" fmla="*/ 434171 h 482412"/>
                <a:gd name="connsiteX5" fmla="*/ 3229922 w 3278163"/>
                <a:gd name="connsiteY5" fmla="*/ 482412 h 482412"/>
                <a:gd name="connsiteX6" fmla="*/ 48241 w 3278163"/>
                <a:gd name="connsiteY6" fmla="*/ 482412 h 482412"/>
                <a:gd name="connsiteX7" fmla="*/ 0 w 3278163"/>
                <a:gd name="connsiteY7" fmla="*/ 434171 h 482412"/>
                <a:gd name="connsiteX8" fmla="*/ 0 w 3278163"/>
                <a:gd name="connsiteY8" fmla="*/ 48241 h 482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78163" h="482412">
                  <a:moveTo>
                    <a:pt x="0" y="48241"/>
                  </a:moveTo>
                  <a:cubicBezTo>
                    <a:pt x="0" y="21598"/>
                    <a:pt x="21598" y="0"/>
                    <a:pt x="48241" y="0"/>
                  </a:cubicBezTo>
                  <a:lnTo>
                    <a:pt x="3229922" y="0"/>
                  </a:lnTo>
                  <a:cubicBezTo>
                    <a:pt x="3256565" y="0"/>
                    <a:pt x="3278163" y="21598"/>
                    <a:pt x="3278163" y="48241"/>
                  </a:cubicBezTo>
                  <a:lnTo>
                    <a:pt x="3278163" y="434171"/>
                  </a:lnTo>
                  <a:cubicBezTo>
                    <a:pt x="3278163" y="460814"/>
                    <a:pt x="3256565" y="482412"/>
                    <a:pt x="3229922" y="482412"/>
                  </a:cubicBezTo>
                  <a:lnTo>
                    <a:pt x="48241" y="482412"/>
                  </a:lnTo>
                  <a:cubicBezTo>
                    <a:pt x="21598" y="482412"/>
                    <a:pt x="0" y="460814"/>
                    <a:pt x="0" y="434171"/>
                  </a:cubicBezTo>
                  <a:lnTo>
                    <a:pt x="0" y="48241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0329" tIns="90329" rIns="639074" bIns="90329" numCol="1" spcCol="1270" anchor="ctr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600" kern="1200" dirty="0" smtClean="0"/>
                <a:t>1. Článek </a:t>
              </a:r>
              <a:r>
                <a:rPr lang="cs-CZ" sz="1600" kern="1200" dirty="0" err="1" smtClean="0"/>
                <a:t>Summon</a:t>
              </a:r>
              <a:r>
                <a:rPr lang="cs-CZ" sz="1600" kern="1200" dirty="0" smtClean="0"/>
                <a:t> NTK</a:t>
              </a:r>
              <a:endParaRPr lang="cs-CZ" sz="1600" kern="1200" dirty="0"/>
            </a:p>
          </p:txBody>
        </p:sp>
        <p:sp>
          <p:nvSpPr>
            <p:cNvPr id="4" name="Volný tvar 3"/>
            <p:cNvSpPr/>
            <p:nvPr/>
          </p:nvSpPr>
          <p:spPr>
            <a:xfrm>
              <a:off x="899747" y="2228060"/>
              <a:ext cx="3278163" cy="482412"/>
            </a:xfrm>
            <a:custGeom>
              <a:avLst/>
              <a:gdLst>
                <a:gd name="connsiteX0" fmla="*/ 0 w 3278163"/>
                <a:gd name="connsiteY0" fmla="*/ 48241 h 482412"/>
                <a:gd name="connsiteX1" fmla="*/ 48241 w 3278163"/>
                <a:gd name="connsiteY1" fmla="*/ 0 h 482412"/>
                <a:gd name="connsiteX2" fmla="*/ 3229922 w 3278163"/>
                <a:gd name="connsiteY2" fmla="*/ 0 h 482412"/>
                <a:gd name="connsiteX3" fmla="*/ 3278163 w 3278163"/>
                <a:gd name="connsiteY3" fmla="*/ 48241 h 482412"/>
                <a:gd name="connsiteX4" fmla="*/ 3278163 w 3278163"/>
                <a:gd name="connsiteY4" fmla="*/ 434171 h 482412"/>
                <a:gd name="connsiteX5" fmla="*/ 3229922 w 3278163"/>
                <a:gd name="connsiteY5" fmla="*/ 482412 h 482412"/>
                <a:gd name="connsiteX6" fmla="*/ 48241 w 3278163"/>
                <a:gd name="connsiteY6" fmla="*/ 482412 h 482412"/>
                <a:gd name="connsiteX7" fmla="*/ 0 w 3278163"/>
                <a:gd name="connsiteY7" fmla="*/ 434171 h 482412"/>
                <a:gd name="connsiteX8" fmla="*/ 0 w 3278163"/>
                <a:gd name="connsiteY8" fmla="*/ 48241 h 482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78163" h="482412">
                  <a:moveTo>
                    <a:pt x="0" y="48241"/>
                  </a:moveTo>
                  <a:cubicBezTo>
                    <a:pt x="0" y="21598"/>
                    <a:pt x="21598" y="0"/>
                    <a:pt x="48241" y="0"/>
                  </a:cubicBezTo>
                  <a:lnTo>
                    <a:pt x="3229922" y="0"/>
                  </a:lnTo>
                  <a:cubicBezTo>
                    <a:pt x="3256565" y="0"/>
                    <a:pt x="3278163" y="21598"/>
                    <a:pt x="3278163" y="48241"/>
                  </a:cubicBezTo>
                  <a:lnTo>
                    <a:pt x="3278163" y="434171"/>
                  </a:lnTo>
                  <a:cubicBezTo>
                    <a:pt x="3278163" y="460814"/>
                    <a:pt x="3256565" y="482412"/>
                    <a:pt x="3229922" y="482412"/>
                  </a:cubicBezTo>
                  <a:lnTo>
                    <a:pt x="48241" y="482412"/>
                  </a:lnTo>
                  <a:cubicBezTo>
                    <a:pt x="21598" y="482412"/>
                    <a:pt x="0" y="460814"/>
                    <a:pt x="0" y="434171"/>
                  </a:cubicBezTo>
                  <a:lnTo>
                    <a:pt x="0" y="48241"/>
                  </a:lnTo>
                  <a:close/>
                </a:path>
              </a:pathLst>
            </a:custGeom>
            <a:solidFill>
              <a:srgbClr val="7030A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0329" tIns="90329" rIns="648695" bIns="90329" numCol="1" spcCol="1270" anchor="ctr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500" kern="1200" dirty="0" smtClean="0"/>
                <a:t>4. Článek </a:t>
              </a:r>
              <a:r>
                <a:rPr lang="cs-CZ" sz="1500" kern="1200" dirty="0" err="1" smtClean="0"/>
                <a:t>Summon</a:t>
              </a:r>
              <a:r>
                <a:rPr lang="cs-CZ" sz="1500" kern="1200" dirty="0" smtClean="0"/>
                <a:t> </a:t>
              </a:r>
              <a:r>
                <a:rPr lang="cs-CZ" sz="1500" kern="1200" dirty="0" err="1" smtClean="0"/>
                <a:t>chemTK</a:t>
              </a:r>
              <a:endParaRPr lang="cs-CZ" sz="1500" kern="1200" dirty="0"/>
            </a:p>
          </p:txBody>
        </p:sp>
        <p:sp>
          <p:nvSpPr>
            <p:cNvPr id="6" name="Volný tvar 5"/>
            <p:cNvSpPr/>
            <p:nvPr/>
          </p:nvSpPr>
          <p:spPr>
            <a:xfrm>
              <a:off x="1429098" y="2706492"/>
              <a:ext cx="3103782" cy="284610"/>
            </a:xfrm>
            <a:custGeom>
              <a:avLst/>
              <a:gdLst>
                <a:gd name="connsiteX0" fmla="*/ 0 w 3181293"/>
                <a:gd name="connsiteY0" fmla="*/ 21423 h 214229"/>
                <a:gd name="connsiteX1" fmla="*/ 21423 w 3181293"/>
                <a:gd name="connsiteY1" fmla="*/ 0 h 214229"/>
                <a:gd name="connsiteX2" fmla="*/ 3159870 w 3181293"/>
                <a:gd name="connsiteY2" fmla="*/ 0 h 214229"/>
                <a:gd name="connsiteX3" fmla="*/ 3181293 w 3181293"/>
                <a:gd name="connsiteY3" fmla="*/ 21423 h 214229"/>
                <a:gd name="connsiteX4" fmla="*/ 3181293 w 3181293"/>
                <a:gd name="connsiteY4" fmla="*/ 192806 h 214229"/>
                <a:gd name="connsiteX5" fmla="*/ 3159870 w 3181293"/>
                <a:gd name="connsiteY5" fmla="*/ 214229 h 214229"/>
                <a:gd name="connsiteX6" fmla="*/ 21423 w 3181293"/>
                <a:gd name="connsiteY6" fmla="*/ 214229 h 214229"/>
                <a:gd name="connsiteX7" fmla="*/ 0 w 3181293"/>
                <a:gd name="connsiteY7" fmla="*/ 192806 h 214229"/>
                <a:gd name="connsiteX8" fmla="*/ 0 w 3181293"/>
                <a:gd name="connsiteY8" fmla="*/ 21423 h 214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81293" h="214229">
                  <a:moveTo>
                    <a:pt x="0" y="21423"/>
                  </a:moveTo>
                  <a:cubicBezTo>
                    <a:pt x="0" y="9591"/>
                    <a:pt x="9591" y="0"/>
                    <a:pt x="21423" y="0"/>
                  </a:cubicBezTo>
                  <a:lnTo>
                    <a:pt x="3159870" y="0"/>
                  </a:lnTo>
                  <a:cubicBezTo>
                    <a:pt x="3171702" y="0"/>
                    <a:pt x="3181293" y="9591"/>
                    <a:pt x="3181293" y="21423"/>
                  </a:cubicBezTo>
                  <a:lnTo>
                    <a:pt x="3181293" y="192806"/>
                  </a:lnTo>
                  <a:cubicBezTo>
                    <a:pt x="3181293" y="204638"/>
                    <a:pt x="3171702" y="214229"/>
                    <a:pt x="3159870" y="214229"/>
                  </a:cubicBezTo>
                  <a:lnTo>
                    <a:pt x="21423" y="214229"/>
                  </a:lnTo>
                  <a:cubicBezTo>
                    <a:pt x="9591" y="214229"/>
                    <a:pt x="0" y="204638"/>
                    <a:pt x="0" y="192806"/>
                  </a:cubicBezTo>
                  <a:lnTo>
                    <a:pt x="0" y="21423"/>
                  </a:lnTo>
                  <a:close/>
                </a:path>
              </a:pathLst>
            </a:custGeom>
            <a:solidFill>
              <a:srgbClr val="7030A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9615" tIns="59615" rIns="601481" bIns="59615" numCol="1" spcCol="1270" anchor="ctr" anchorCtr="0">
              <a:noAutofit/>
            </a:bodyPr>
            <a:lstStyle/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400" dirty="0" smtClean="0"/>
                <a:t>   5</a:t>
              </a:r>
              <a:r>
                <a:rPr lang="cs-CZ" sz="1400" kern="1200" dirty="0" smtClean="0"/>
                <a:t>. Časopisy </a:t>
              </a:r>
              <a:r>
                <a:rPr lang="cs-CZ" sz="1400" kern="1200" dirty="0" err="1" smtClean="0"/>
                <a:t>Vufinde</a:t>
              </a:r>
              <a:r>
                <a:rPr lang="cs-CZ" sz="1400" kern="1200" dirty="0" smtClean="0"/>
                <a:t> </a:t>
              </a:r>
              <a:endParaRPr lang="cs-CZ" sz="1400" kern="1200" dirty="0"/>
            </a:p>
          </p:txBody>
        </p:sp>
        <p:sp>
          <p:nvSpPr>
            <p:cNvPr id="10" name="Volný tvar 9"/>
            <p:cNvSpPr/>
            <p:nvPr/>
          </p:nvSpPr>
          <p:spPr>
            <a:xfrm>
              <a:off x="1332209" y="3223096"/>
              <a:ext cx="3278163" cy="482412"/>
            </a:xfrm>
            <a:custGeom>
              <a:avLst/>
              <a:gdLst>
                <a:gd name="connsiteX0" fmla="*/ 0 w 3278163"/>
                <a:gd name="connsiteY0" fmla="*/ 48241 h 482412"/>
                <a:gd name="connsiteX1" fmla="*/ 48241 w 3278163"/>
                <a:gd name="connsiteY1" fmla="*/ 0 h 482412"/>
                <a:gd name="connsiteX2" fmla="*/ 3229922 w 3278163"/>
                <a:gd name="connsiteY2" fmla="*/ 0 h 482412"/>
                <a:gd name="connsiteX3" fmla="*/ 3278163 w 3278163"/>
                <a:gd name="connsiteY3" fmla="*/ 48241 h 482412"/>
                <a:gd name="connsiteX4" fmla="*/ 3278163 w 3278163"/>
                <a:gd name="connsiteY4" fmla="*/ 434171 h 482412"/>
                <a:gd name="connsiteX5" fmla="*/ 3229922 w 3278163"/>
                <a:gd name="connsiteY5" fmla="*/ 482412 h 482412"/>
                <a:gd name="connsiteX6" fmla="*/ 48241 w 3278163"/>
                <a:gd name="connsiteY6" fmla="*/ 482412 h 482412"/>
                <a:gd name="connsiteX7" fmla="*/ 0 w 3278163"/>
                <a:gd name="connsiteY7" fmla="*/ 434171 h 482412"/>
                <a:gd name="connsiteX8" fmla="*/ 0 w 3278163"/>
                <a:gd name="connsiteY8" fmla="*/ 48241 h 482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78163" h="482412">
                  <a:moveTo>
                    <a:pt x="0" y="48241"/>
                  </a:moveTo>
                  <a:cubicBezTo>
                    <a:pt x="0" y="21598"/>
                    <a:pt x="21598" y="0"/>
                    <a:pt x="48241" y="0"/>
                  </a:cubicBezTo>
                  <a:lnTo>
                    <a:pt x="3229922" y="0"/>
                  </a:lnTo>
                  <a:cubicBezTo>
                    <a:pt x="3256565" y="0"/>
                    <a:pt x="3278163" y="21598"/>
                    <a:pt x="3278163" y="48241"/>
                  </a:cubicBezTo>
                  <a:lnTo>
                    <a:pt x="3278163" y="434171"/>
                  </a:lnTo>
                  <a:cubicBezTo>
                    <a:pt x="3278163" y="460814"/>
                    <a:pt x="3256565" y="482412"/>
                    <a:pt x="3229922" y="482412"/>
                  </a:cubicBezTo>
                  <a:lnTo>
                    <a:pt x="48241" y="482412"/>
                  </a:lnTo>
                  <a:cubicBezTo>
                    <a:pt x="21598" y="482412"/>
                    <a:pt x="0" y="460814"/>
                    <a:pt x="0" y="434171"/>
                  </a:cubicBezTo>
                  <a:lnTo>
                    <a:pt x="0" y="48241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0329" tIns="90329" rIns="648695" bIns="90329" numCol="1" spcCol="1270" anchor="ctr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2000" dirty="0"/>
                <a:t>7</a:t>
              </a:r>
              <a:r>
                <a:rPr lang="cs-CZ" sz="2000" kern="1200" dirty="0" smtClean="0"/>
                <a:t>. MVS/Nákup</a:t>
              </a:r>
              <a:endParaRPr lang="cs-CZ" sz="2000" kern="1200" dirty="0"/>
            </a:p>
          </p:txBody>
        </p:sp>
        <p:sp>
          <p:nvSpPr>
            <p:cNvPr id="13" name="Volný tvar 12"/>
            <p:cNvSpPr/>
            <p:nvPr/>
          </p:nvSpPr>
          <p:spPr>
            <a:xfrm>
              <a:off x="1117121" y="1485108"/>
              <a:ext cx="313568" cy="313568"/>
            </a:xfrm>
            <a:custGeom>
              <a:avLst/>
              <a:gdLst>
                <a:gd name="connsiteX0" fmla="*/ 0 w 313568"/>
                <a:gd name="connsiteY0" fmla="*/ 172462 h 313568"/>
                <a:gd name="connsiteX1" fmla="*/ 70553 w 313568"/>
                <a:gd name="connsiteY1" fmla="*/ 172462 h 313568"/>
                <a:gd name="connsiteX2" fmla="*/ 70553 w 313568"/>
                <a:gd name="connsiteY2" fmla="*/ 0 h 313568"/>
                <a:gd name="connsiteX3" fmla="*/ 243015 w 313568"/>
                <a:gd name="connsiteY3" fmla="*/ 0 h 313568"/>
                <a:gd name="connsiteX4" fmla="*/ 243015 w 313568"/>
                <a:gd name="connsiteY4" fmla="*/ 172462 h 313568"/>
                <a:gd name="connsiteX5" fmla="*/ 313568 w 313568"/>
                <a:gd name="connsiteY5" fmla="*/ 172462 h 313568"/>
                <a:gd name="connsiteX6" fmla="*/ 156784 w 313568"/>
                <a:gd name="connsiteY6" fmla="*/ 313568 h 313568"/>
                <a:gd name="connsiteX7" fmla="*/ 0 w 313568"/>
                <a:gd name="connsiteY7" fmla="*/ 172462 h 313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3568" h="313568">
                  <a:moveTo>
                    <a:pt x="0" y="172462"/>
                  </a:moveTo>
                  <a:lnTo>
                    <a:pt x="70553" y="172462"/>
                  </a:lnTo>
                  <a:lnTo>
                    <a:pt x="70553" y="0"/>
                  </a:lnTo>
                  <a:lnTo>
                    <a:pt x="243015" y="0"/>
                  </a:lnTo>
                  <a:lnTo>
                    <a:pt x="243015" y="172462"/>
                  </a:lnTo>
                  <a:lnTo>
                    <a:pt x="313568" y="172462"/>
                  </a:lnTo>
                  <a:lnTo>
                    <a:pt x="156784" y="313568"/>
                  </a:lnTo>
                  <a:lnTo>
                    <a:pt x="0" y="172462"/>
                  </a:ln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8333" tIns="17780" rIns="88333" bIns="95388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cs-CZ" sz="1400" kern="1200"/>
            </a:p>
          </p:txBody>
        </p:sp>
        <p:sp>
          <p:nvSpPr>
            <p:cNvPr id="38" name="Volný tvar 37"/>
            <p:cNvSpPr/>
            <p:nvPr/>
          </p:nvSpPr>
          <p:spPr>
            <a:xfrm rot="2234522">
              <a:off x="4376096" y="3035005"/>
              <a:ext cx="313568" cy="313568"/>
            </a:xfrm>
            <a:custGeom>
              <a:avLst/>
              <a:gdLst>
                <a:gd name="connsiteX0" fmla="*/ 0 w 313568"/>
                <a:gd name="connsiteY0" fmla="*/ 172462 h 313568"/>
                <a:gd name="connsiteX1" fmla="*/ 70553 w 313568"/>
                <a:gd name="connsiteY1" fmla="*/ 172462 h 313568"/>
                <a:gd name="connsiteX2" fmla="*/ 70553 w 313568"/>
                <a:gd name="connsiteY2" fmla="*/ 0 h 313568"/>
                <a:gd name="connsiteX3" fmla="*/ 243015 w 313568"/>
                <a:gd name="connsiteY3" fmla="*/ 0 h 313568"/>
                <a:gd name="connsiteX4" fmla="*/ 243015 w 313568"/>
                <a:gd name="connsiteY4" fmla="*/ 172462 h 313568"/>
                <a:gd name="connsiteX5" fmla="*/ 313568 w 313568"/>
                <a:gd name="connsiteY5" fmla="*/ 172462 h 313568"/>
                <a:gd name="connsiteX6" fmla="*/ 156784 w 313568"/>
                <a:gd name="connsiteY6" fmla="*/ 313568 h 313568"/>
                <a:gd name="connsiteX7" fmla="*/ 0 w 313568"/>
                <a:gd name="connsiteY7" fmla="*/ 172462 h 313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3568" h="313568">
                  <a:moveTo>
                    <a:pt x="0" y="172462"/>
                  </a:moveTo>
                  <a:lnTo>
                    <a:pt x="70553" y="172462"/>
                  </a:lnTo>
                  <a:lnTo>
                    <a:pt x="70553" y="0"/>
                  </a:lnTo>
                  <a:lnTo>
                    <a:pt x="243015" y="0"/>
                  </a:lnTo>
                  <a:lnTo>
                    <a:pt x="243015" y="172462"/>
                  </a:lnTo>
                  <a:lnTo>
                    <a:pt x="313568" y="172462"/>
                  </a:lnTo>
                  <a:lnTo>
                    <a:pt x="156784" y="313568"/>
                  </a:lnTo>
                  <a:lnTo>
                    <a:pt x="0" y="172462"/>
                  </a:ln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8333" tIns="17780" rIns="88333" bIns="95388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cs-CZ" sz="1400" kern="1200"/>
            </a:p>
          </p:txBody>
        </p:sp>
        <p:sp>
          <p:nvSpPr>
            <p:cNvPr id="39" name="Volný tvar 38"/>
            <p:cNvSpPr/>
            <p:nvPr/>
          </p:nvSpPr>
          <p:spPr>
            <a:xfrm>
              <a:off x="1272314" y="2585897"/>
              <a:ext cx="313568" cy="313568"/>
            </a:xfrm>
            <a:custGeom>
              <a:avLst/>
              <a:gdLst>
                <a:gd name="connsiteX0" fmla="*/ 0 w 313568"/>
                <a:gd name="connsiteY0" fmla="*/ 172462 h 313568"/>
                <a:gd name="connsiteX1" fmla="*/ 70553 w 313568"/>
                <a:gd name="connsiteY1" fmla="*/ 172462 h 313568"/>
                <a:gd name="connsiteX2" fmla="*/ 70553 w 313568"/>
                <a:gd name="connsiteY2" fmla="*/ 0 h 313568"/>
                <a:gd name="connsiteX3" fmla="*/ 243015 w 313568"/>
                <a:gd name="connsiteY3" fmla="*/ 0 h 313568"/>
                <a:gd name="connsiteX4" fmla="*/ 243015 w 313568"/>
                <a:gd name="connsiteY4" fmla="*/ 172462 h 313568"/>
                <a:gd name="connsiteX5" fmla="*/ 313568 w 313568"/>
                <a:gd name="connsiteY5" fmla="*/ 172462 h 313568"/>
                <a:gd name="connsiteX6" fmla="*/ 156784 w 313568"/>
                <a:gd name="connsiteY6" fmla="*/ 313568 h 313568"/>
                <a:gd name="connsiteX7" fmla="*/ 0 w 313568"/>
                <a:gd name="connsiteY7" fmla="*/ 172462 h 313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3568" h="313568">
                  <a:moveTo>
                    <a:pt x="0" y="172462"/>
                  </a:moveTo>
                  <a:lnTo>
                    <a:pt x="70553" y="172462"/>
                  </a:lnTo>
                  <a:lnTo>
                    <a:pt x="70553" y="0"/>
                  </a:lnTo>
                  <a:lnTo>
                    <a:pt x="243015" y="0"/>
                  </a:lnTo>
                  <a:lnTo>
                    <a:pt x="243015" y="172462"/>
                  </a:lnTo>
                  <a:lnTo>
                    <a:pt x="313568" y="172462"/>
                  </a:lnTo>
                  <a:lnTo>
                    <a:pt x="156784" y="313568"/>
                  </a:lnTo>
                  <a:lnTo>
                    <a:pt x="0" y="172462"/>
                  </a:ln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8333" tIns="17780" rIns="88333" bIns="95388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cs-CZ" sz="1400" kern="1200"/>
            </a:p>
          </p:txBody>
        </p:sp>
        <p:sp>
          <p:nvSpPr>
            <p:cNvPr id="40" name="Volný tvar 39"/>
            <p:cNvSpPr/>
            <p:nvPr/>
          </p:nvSpPr>
          <p:spPr>
            <a:xfrm>
              <a:off x="4532880" y="1374373"/>
              <a:ext cx="313568" cy="313568"/>
            </a:xfrm>
            <a:custGeom>
              <a:avLst/>
              <a:gdLst>
                <a:gd name="connsiteX0" fmla="*/ 0 w 313568"/>
                <a:gd name="connsiteY0" fmla="*/ 172462 h 313568"/>
                <a:gd name="connsiteX1" fmla="*/ 70553 w 313568"/>
                <a:gd name="connsiteY1" fmla="*/ 172462 h 313568"/>
                <a:gd name="connsiteX2" fmla="*/ 70553 w 313568"/>
                <a:gd name="connsiteY2" fmla="*/ 0 h 313568"/>
                <a:gd name="connsiteX3" fmla="*/ 243015 w 313568"/>
                <a:gd name="connsiteY3" fmla="*/ 0 h 313568"/>
                <a:gd name="connsiteX4" fmla="*/ 243015 w 313568"/>
                <a:gd name="connsiteY4" fmla="*/ 172462 h 313568"/>
                <a:gd name="connsiteX5" fmla="*/ 313568 w 313568"/>
                <a:gd name="connsiteY5" fmla="*/ 172462 h 313568"/>
                <a:gd name="connsiteX6" fmla="*/ 156784 w 313568"/>
                <a:gd name="connsiteY6" fmla="*/ 313568 h 313568"/>
                <a:gd name="connsiteX7" fmla="*/ 0 w 313568"/>
                <a:gd name="connsiteY7" fmla="*/ 172462 h 313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3568" h="313568">
                  <a:moveTo>
                    <a:pt x="0" y="172462"/>
                  </a:moveTo>
                  <a:lnTo>
                    <a:pt x="70553" y="172462"/>
                  </a:lnTo>
                  <a:lnTo>
                    <a:pt x="70553" y="0"/>
                  </a:lnTo>
                  <a:lnTo>
                    <a:pt x="243015" y="0"/>
                  </a:lnTo>
                  <a:lnTo>
                    <a:pt x="243015" y="172462"/>
                  </a:lnTo>
                  <a:lnTo>
                    <a:pt x="313568" y="172462"/>
                  </a:lnTo>
                  <a:lnTo>
                    <a:pt x="156784" y="313568"/>
                  </a:lnTo>
                  <a:lnTo>
                    <a:pt x="0" y="172462"/>
                  </a:ln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8333" tIns="17780" rIns="88333" bIns="95388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cs-CZ" sz="1400" kern="1200"/>
            </a:p>
          </p:txBody>
        </p:sp>
      </p:grpSp>
      <p:sp>
        <p:nvSpPr>
          <p:cNvPr id="43" name="Volný tvar 42"/>
          <p:cNvSpPr/>
          <p:nvPr/>
        </p:nvSpPr>
        <p:spPr>
          <a:xfrm rot="2193870">
            <a:off x="4400311" y="1872947"/>
            <a:ext cx="313568" cy="313568"/>
          </a:xfrm>
          <a:custGeom>
            <a:avLst/>
            <a:gdLst>
              <a:gd name="connsiteX0" fmla="*/ 0 w 313568"/>
              <a:gd name="connsiteY0" fmla="*/ 172462 h 313568"/>
              <a:gd name="connsiteX1" fmla="*/ 70553 w 313568"/>
              <a:gd name="connsiteY1" fmla="*/ 172462 h 313568"/>
              <a:gd name="connsiteX2" fmla="*/ 70553 w 313568"/>
              <a:gd name="connsiteY2" fmla="*/ 0 h 313568"/>
              <a:gd name="connsiteX3" fmla="*/ 243015 w 313568"/>
              <a:gd name="connsiteY3" fmla="*/ 0 h 313568"/>
              <a:gd name="connsiteX4" fmla="*/ 243015 w 313568"/>
              <a:gd name="connsiteY4" fmla="*/ 172462 h 313568"/>
              <a:gd name="connsiteX5" fmla="*/ 313568 w 313568"/>
              <a:gd name="connsiteY5" fmla="*/ 172462 h 313568"/>
              <a:gd name="connsiteX6" fmla="*/ 156784 w 313568"/>
              <a:gd name="connsiteY6" fmla="*/ 313568 h 313568"/>
              <a:gd name="connsiteX7" fmla="*/ 0 w 313568"/>
              <a:gd name="connsiteY7" fmla="*/ 172462 h 313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3568" h="313568">
                <a:moveTo>
                  <a:pt x="0" y="172462"/>
                </a:moveTo>
                <a:lnTo>
                  <a:pt x="70553" y="172462"/>
                </a:lnTo>
                <a:lnTo>
                  <a:pt x="70553" y="0"/>
                </a:lnTo>
                <a:lnTo>
                  <a:pt x="243015" y="0"/>
                </a:lnTo>
                <a:lnTo>
                  <a:pt x="243015" y="172462"/>
                </a:lnTo>
                <a:lnTo>
                  <a:pt x="313568" y="172462"/>
                </a:lnTo>
                <a:lnTo>
                  <a:pt x="156784" y="313568"/>
                </a:lnTo>
                <a:lnTo>
                  <a:pt x="0" y="172462"/>
                </a:ln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8333" tIns="17780" rIns="88333" bIns="95388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cs-CZ" sz="1400" kern="1200"/>
          </a:p>
        </p:txBody>
      </p:sp>
    </p:spTree>
    <p:extLst>
      <p:ext uri="{BB962C8B-B14F-4D97-AF65-F5344CB8AC3E}">
        <p14:creationId xmlns:p14="http://schemas.microsoft.com/office/powerpoint/2010/main" val="2114364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Nadpis 1"/>
          <p:cNvSpPr>
            <a:spLocks noGrp="1"/>
          </p:cNvSpPr>
          <p:nvPr>
            <p:ph type="title"/>
          </p:nvPr>
        </p:nvSpPr>
        <p:spPr>
          <a:xfrm>
            <a:off x="467545" y="418787"/>
            <a:ext cx="8012880" cy="561942"/>
          </a:xfrm>
        </p:spPr>
        <p:txBody>
          <a:bodyPr lIns="0" tIns="0" rIns="0" bIns="0" anchor="t"/>
          <a:lstStyle/>
          <a:p>
            <a:pPr algn="l" eaLnBrk="1" hangingPunct="1"/>
            <a:r>
              <a:rPr lang="cs-CZ" sz="3200" b="1" dirty="0" smtClean="0">
                <a:solidFill>
                  <a:srgbClr val="CE37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Google </a:t>
            </a:r>
            <a:r>
              <a:rPr lang="cs-CZ" sz="3200" b="1" dirty="0" err="1" smtClean="0">
                <a:solidFill>
                  <a:srgbClr val="CE37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Scholar</a:t>
            </a:r>
            <a:r>
              <a:rPr lang="cs-CZ" sz="3200" b="1" dirty="0" smtClean="0">
                <a:solidFill>
                  <a:srgbClr val="CE37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Google</a:t>
            </a: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D97083-9A32-4753-BC49-8869E2A0E43D}" type="slidenum">
              <a:rPr lang="cs-CZ" smtClean="0"/>
              <a:pPr>
                <a:defRPr/>
              </a:pPr>
              <a:t>19</a:t>
            </a:fld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116632"/>
            <a:ext cx="886314" cy="569773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85285" y="957187"/>
            <a:ext cx="8064896" cy="2782531"/>
          </a:xfrm>
        </p:spPr>
        <p:txBody>
          <a:bodyPr/>
          <a:lstStyle/>
          <a:p>
            <a:pPr>
              <a:spcBef>
                <a:spcPts val="1200"/>
              </a:spcBef>
              <a:buClr>
                <a:srgbClr val="C00000"/>
              </a:buClr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Nebojte se použít Google a Google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Scholar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www.sholar.google.com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spcBef>
                <a:spcPts val="1200"/>
              </a:spcBef>
              <a:buClr>
                <a:srgbClr val="C00000"/>
              </a:buClr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Google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Scholar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umí prohled i zdroje knihovny! </a:t>
            </a:r>
          </a:p>
          <a:p>
            <a:pPr marL="0" indent="0">
              <a:spcBef>
                <a:spcPts val="1200"/>
              </a:spcBef>
              <a:buClr>
                <a:srgbClr val="C00000"/>
              </a:buClr>
              <a:buNone/>
            </a:pP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buClr>
                <a:srgbClr val="C00000"/>
              </a:buClr>
            </a:pPr>
            <a:endParaRPr lang="cs-CZ" sz="24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buClr>
                <a:srgbClr val="C00000"/>
              </a:buClr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buClr>
                <a:srgbClr val="C00000"/>
              </a:buClr>
            </a:pP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buClr>
                <a:srgbClr val="C00000"/>
              </a:buClr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buClr>
                <a:srgbClr val="C00000"/>
              </a:buClr>
            </a:pP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buClr>
                <a:srgbClr val="C00000"/>
              </a:buClr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584" y="2736476"/>
            <a:ext cx="4394051" cy="3083283"/>
          </a:xfrm>
          <a:prstGeom prst="rect">
            <a:avLst/>
          </a:prstGeom>
          <a:ln>
            <a:solidFill>
              <a:schemeClr val="accent5"/>
            </a:solidFill>
          </a:ln>
        </p:spPr>
      </p:pic>
      <p:sp>
        <p:nvSpPr>
          <p:cNvPr id="8" name="Zaoblený obdélník 7"/>
          <p:cNvSpPr/>
          <p:nvPr/>
        </p:nvSpPr>
        <p:spPr>
          <a:xfrm>
            <a:off x="4139952" y="2636912"/>
            <a:ext cx="1008112" cy="368488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0124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Nadpis 1"/>
          <p:cNvSpPr>
            <a:spLocks noGrp="1"/>
          </p:cNvSpPr>
          <p:nvPr>
            <p:ph type="title"/>
          </p:nvPr>
        </p:nvSpPr>
        <p:spPr>
          <a:xfrm>
            <a:off x="602677" y="311509"/>
            <a:ext cx="8012880" cy="561942"/>
          </a:xfrm>
        </p:spPr>
        <p:txBody>
          <a:bodyPr lIns="0" tIns="0" rIns="0" bIns="0" anchor="t"/>
          <a:lstStyle/>
          <a:p>
            <a:pPr algn="l" eaLnBrk="1" hangingPunct="1"/>
            <a:r>
              <a:rPr lang="cs-CZ" sz="3200" b="1" dirty="0" smtClean="0">
                <a:solidFill>
                  <a:srgbClr val="CE37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Jak najít knihu v  NTK?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23528" y="949164"/>
            <a:ext cx="7056784" cy="1399715"/>
          </a:xfrm>
        </p:spPr>
        <p:txBody>
          <a:bodyPr/>
          <a:lstStyle/>
          <a:p>
            <a:pPr>
              <a:spcBef>
                <a:spcPts val="1200"/>
              </a:spcBef>
              <a:buClr>
                <a:srgbClr val="C00000"/>
              </a:buClr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Katalog? – 500,000 knih</a:t>
            </a:r>
          </a:p>
          <a:p>
            <a:pPr>
              <a:spcBef>
                <a:spcPts val="1200"/>
              </a:spcBef>
              <a:buClr>
                <a:srgbClr val="C00000"/>
              </a:buClr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Kramerius?  - 250,000 knih </a:t>
            </a:r>
          </a:p>
          <a:p>
            <a:pPr>
              <a:spcBef>
                <a:spcPts val="1200"/>
              </a:spcBef>
              <a:buClr>
                <a:srgbClr val="C00000"/>
              </a:buClr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NUŠL? – 350,000 dokumentů </a:t>
            </a:r>
          </a:p>
          <a:p>
            <a:pPr>
              <a:spcBef>
                <a:spcPts val="1200"/>
              </a:spcBef>
              <a:buClr>
                <a:srgbClr val="C00000"/>
              </a:buClr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Databáze? – 80,000 e-knih ve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12 různých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datbázích</a:t>
            </a: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buClr>
                <a:srgbClr val="C00000"/>
              </a:buClr>
            </a:pP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D97083-9A32-4753-BC49-8869E2A0E43D}" type="slidenum">
              <a:rPr lang="cs-CZ" smtClean="0"/>
              <a:pPr>
                <a:defRPr/>
              </a:pPr>
              <a:t>2</a:t>
            </a:fld>
            <a:endParaRPr lang="cs-CZ" dirty="0"/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116632"/>
            <a:ext cx="886314" cy="569773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4609117" y="873451"/>
            <a:ext cx="3241754" cy="411967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3467" y="1485454"/>
            <a:ext cx="2953053" cy="663388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74607" y="2123646"/>
            <a:ext cx="2376264" cy="425269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53783" y="2996952"/>
            <a:ext cx="1398137" cy="2299097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86665" y="3066280"/>
            <a:ext cx="1133604" cy="588365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V="1">
            <a:off x="5236124" y="3411776"/>
            <a:ext cx="2853230" cy="49333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95936" y="3771048"/>
            <a:ext cx="3177144" cy="375452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71213" y="4363694"/>
            <a:ext cx="3484811" cy="646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127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Nadpis 1"/>
          <p:cNvSpPr>
            <a:spLocks noGrp="1"/>
          </p:cNvSpPr>
          <p:nvPr>
            <p:ph type="title"/>
          </p:nvPr>
        </p:nvSpPr>
        <p:spPr>
          <a:xfrm>
            <a:off x="467545" y="418787"/>
            <a:ext cx="8012880" cy="561942"/>
          </a:xfrm>
        </p:spPr>
        <p:txBody>
          <a:bodyPr lIns="0" tIns="0" rIns="0" bIns="0" anchor="t"/>
          <a:lstStyle/>
          <a:p>
            <a:pPr algn="l" eaLnBrk="1" hangingPunct="1"/>
            <a:r>
              <a:rPr lang="en-US" sz="3200" b="1" dirty="0" smtClean="0">
                <a:solidFill>
                  <a:srgbClr val="CE37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Discovery: Google Scholar (+Google Books)</a:t>
            </a:r>
            <a:endParaRPr lang="cs-CZ" sz="3200" b="1" dirty="0" smtClean="0">
              <a:solidFill>
                <a:srgbClr val="CE373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>
          <a:xfrm>
            <a:off x="6804248" y="6492875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cs-CZ" dirty="0" smtClean="0"/>
              <a:t>20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116632"/>
            <a:ext cx="886314" cy="569773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4"/>
          <a:srcRect t="9501" r="62727" b="40550"/>
          <a:stretch/>
        </p:blipFill>
        <p:spPr>
          <a:xfrm>
            <a:off x="218563" y="2276351"/>
            <a:ext cx="4407861" cy="3341311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5"/>
          <a:srcRect t="9950" r="62727" b="39200"/>
          <a:stretch/>
        </p:blipFill>
        <p:spPr>
          <a:xfrm>
            <a:off x="4585689" y="2463747"/>
            <a:ext cx="4490408" cy="3465216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5" name="Ovál 4"/>
          <p:cNvSpPr/>
          <p:nvPr/>
        </p:nvSpPr>
        <p:spPr>
          <a:xfrm>
            <a:off x="611287" y="4398257"/>
            <a:ext cx="2488443" cy="1219405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vál 10"/>
          <p:cNvSpPr/>
          <p:nvPr/>
        </p:nvSpPr>
        <p:spPr>
          <a:xfrm>
            <a:off x="4987311" y="2868910"/>
            <a:ext cx="2936955" cy="2321435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4860635" y="5328775"/>
            <a:ext cx="1752990" cy="307777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B0F0">
                <a:alpha val="40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Až 5 knihoven</a:t>
            </a:r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Přímá spojnice se šipkou 9"/>
          <p:cNvCxnSpPr/>
          <p:nvPr/>
        </p:nvCxnSpPr>
        <p:spPr>
          <a:xfrm flipV="1">
            <a:off x="5115954" y="3764308"/>
            <a:ext cx="504056" cy="15644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ovéPole 11"/>
          <p:cNvSpPr txBox="1"/>
          <p:nvPr/>
        </p:nvSpPr>
        <p:spPr>
          <a:xfrm>
            <a:off x="70388" y="5942656"/>
            <a:ext cx="88071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Zdroj obrázku: KRUEGER, S. </a:t>
            </a:r>
            <a:r>
              <a:rPr lang="en-US" sz="1200" i="1" dirty="0"/>
              <a:t>Academic Reputation and </a:t>
            </a:r>
            <a:r>
              <a:rPr lang="en-US" sz="1200" i="1" dirty="0" smtClean="0"/>
              <a:t>Comprehensive</a:t>
            </a:r>
            <a:r>
              <a:rPr lang="en-US" sz="1200" dirty="0" smtClean="0"/>
              <a:t>.</a:t>
            </a:r>
            <a:r>
              <a:rPr lang="cs-CZ" sz="1200" dirty="0" smtClean="0"/>
              <a:t> Prague,</a:t>
            </a:r>
            <a:r>
              <a:rPr lang="en-US" sz="1200" dirty="0" smtClean="0"/>
              <a:t> 2016</a:t>
            </a:r>
            <a:r>
              <a:rPr lang="cs-CZ" sz="1200" dirty="0" smtClean="0"/>
              <a:t>.</a:t>
            </a:r>
            <a:endParaRPr lang="cs-CZ" sz="1200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59049" y="1508011"/>
            <a:ext cx="8021376" cy="2534403"/>
          </a:xfrm>
        </p:spPr>
        <p:txBody>
          <a:bodyPr/>
          <a:lstStyle/>
          <a:p>
            <a:pPr>
              <a:spcBef>
                <a:spcPts val="1200"/>
              </a:spcBef>
              <a:buClr>
                <a:srgbClr val="C00000"/>
              </a:buClr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Zásadní je  správné nastavení a pro získání plného textu</a:t>
            </a:r>
          </a:p>
        </p:txBody>
      </p:sp>
    </p:spTree>
    <p:extLst>
      <p:ext uri="{BB962C8B-B14F-4D97-AF65-F5344CB8AC3E}">
        <p14:creationId xmlns:p14="http://schemas.microsoft.com/office/powerpoint/2010/main" val="3271714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Nadpis 1"/>
          <p:cNvSpPr>
            <a:spLocks noGrp="1"/>
          </p:cNvSpPr>
          <p:nvPr>
            <p:ph type="title"/>
          </p:nvPr>
        </p:nvSpPr>
        <p:spPr>
          <a:xfrm>
            <a:off x="467545" y="418787"/>
            <a:ext cx="8012880" cy="561942"/>
          </a:xfrm>
        </p:spPr>
        <p:txBody>
          <a:bodyPr lIns="0" tIns="0" rIns="0" bIns="0" anchor="t"/>
          <a:lstStyle/>
          <a:p>
            <a:pPr algn="l" eaLnBrk="1" hangingPunct="1"/>
            <a:r>
              <a:rPr lang="cs-CZ" sz="3200" b="1" dirty="0" err="1" smtClean="0">
                <a:solidFill>
                  <a:srgbClr val="CE37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Summon</a:t>
            </a:r>
            <a:r>
              <a:rPr lang="cs-CZ" sz="3200" b="1" dirty="0" smtClean="0">
                <a:solidFill>
                  <a:srgbClr val="CE37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 </a:t>
            </a:r>
            <a:r>
              <a:rPr lang="en-US" sz="3200" b="1" dirty="0" smtClean="0">
                <a:solidFill>
                  <a:srgbClr val="CE37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Google Scholar</a:t>
            </a:r>
            <a:endParaRPr lang="cs-CZ" sz="3200" b="1" dirty="0" smtClean="0">
              <a:solidFill>
                <a:srgbClr val="CE373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21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116632"/>
            <a:ext cx="886314" cy="569773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80449" y="1050695"/>
            <a:ext cx="7559903" cy="866137"/>
          </a:xfrm>
        </p:spPr>
        <p:txBody>
          <a:bodyPr/>
          <a:lstStyle/>
          <a:p>
            <a:pPr>
              <a:spcBef>
                <a:spcPts val="1200"/>
              </a:spcBef>
              <a:buClr>
                <a:srgbClr val="C00000"/>
              </a:buClr>
            </a:pPr>
            <a:r>
              <a:rPr lang="cs-CZ" sz="1400" i="1" dirty="0"/>
              <a:t>Př. </a:t>
            </a:r>
            <a:r>
              <a:rPr lang="cs-CZ" sz="1400" i="1" dirty="0" err="1"/>
              <a:t>Contamination</a:t>
            </a:r>
            <a:r>
              <a:rPr lang="cs-CZ" sz="1400" i="1" dirty="0"/>
              <a:t>, source, and input </a:t>
            </a:r>
            <a:r>
              <a:rPr lang="cs-CZ" sz="1400" i="1" dirty="0" err="1"/>
              <a:t>route</a:t>
            </a:r>
            <a:r>
              <a:rPr lang="cs-CZ" sz="1400" i="1" dirty="0"/>
              <a:t> </a:t>
            </a:r>
            <a:r>
              <a:rPr lang="cs-CZ" sz="1400" i="1" dirty="0" err="1"/>
              <a:t>of</a:t>
            </a:r>
            <a:r>
              <a:rPr lang="cs-CZ" sz="1400" i="1" dirty="0"/>
              <a:t> </a:t>
            </a:r>
            <a:r>
              <a:rPr lang="cs-CZ" sz="1400" i="1" dirty="0" err="1"/>
              <a:t>polycyclic</a:t>
            </a:r>
            <a:r>
              <a:rPr lang="cs-CZ" sz="1400" i="1" dirty="0"/>
              <a:t> </a:t>
            </a:r>
            <a:r>
              <a:rPr lang="cs-CZ" sz="1400" i="1" dirty="0" err="1"/>
              <a:t>aromatic</a:t>
            </a:r>
            <a:r>
              <a:rPr lang="cs-CZ" sz="1400" i="1" dirty="0"/>
              <a:t> </a:t>
            </a:r>
            <a:r>
              <a:rPr lang="cs-CZ" sz="1400" i="1" dirty="0" err="1"/>
              <a:t>hydrocarbons</a:t>
            </a:r>
            <a:r>
              <a:rPr lang="cs-CZ" sz="1400" i="1" dirty="0"/>
              <a:t> in </a:t>
            </a:r>
            <a:r>
              <a:rPr lang="cs-CZ" sz="1400" i="1" dirty="0" err="1"/>
              <a:t>historic</a:t>
            </a:r>
            <a:r>
              <a:rPr lang="cs-CZ" sz="1400" i="1" dirty="0"/>
              <a:t> </a:t>
            </a:r>
            <a:r>
              <a:rPr lang="cs-CZ" sz="1400" i="1" dirty="0" err="1"/>
              <a:t>wastewater-irrigated</a:t>
            </a:r>
            <a:r>
              <a:rPr lang="cs-CZ" sz="1400" i="1" dirty="0"/>
              <a:t> </a:t>
            </a:r>
            <a:r>
              <a:rPr lang="cs-CZ" sz="1400" i="1" dirty="0" err="1"/>
              <a:t>agricultural</a:t>
            </a:r>
            <a:r>
              <a:rPr lang="cs-CZ" sz="1400" i="1" dirty="0"/>
              <a:t> </a:t>
            </a:r>
            <a:r>
              <a:rPr lang="cs-CZ" sz="1400" i="1" dirty="0" err="1"/>
              <a:t>soils</a:t>
            </a:r>
            <a:r>
              <a:rPr lang="cs-CZ" sz="1400" i="1" dirty="0"/>
              <a:t> by </a:t>
            </a:r>
            <a:r>
              <a:rPr lang="cs-CZ" sz="1400" i="1" dirty="0" err="1"/>
              <a:t>Wang</a:t>
            </a:r>
            <a:r>
              <a:rPr lang="cs-CZ" sz="1400" i="1" dirty="0"/>
              <a:t>, </a:t>
            </a:r>
            <a:r>
              <a:rPr lang="cs-CZ" sz="1400" i="1" dirty="0" err="1"/>
              <a:t>Ning</a:t>
            </a:r>
            <a:r>
              <a:rPr lang="cs-CZ" sz="1400" i="1" dirty="0"/>
              <a:t> </a:t>
            </a:r>
            <a:r>
              <a:rPr lang="cs-CZ" sz="1400" i="1" dirty="0" err="1"/>
              <a:t>Li</a:t>
            </a:r>
            <a:r>
              <a:rPr lang="cs-CZ" sz="1400" i="1" dirty="0"/>
              <a:t>, </a:t>
            </a:r>
            <a:r>
              <a:rPr lang="cs-CZ" sz="1400" i="1" dirty="0" err="1"/>
              <a:t>Hong-Bo</a:t>
            </a:r>
            <a:r>
              <a:rPr lang="cs-CZ" sz="1400" i="1" dirty="0"/>
              <a:t>. </a:t>
            </a:r>
            <a:r>
              <a:rPr lang="cs-CZ" sz="1400" i="1" dirty="0" err="1"/>
              <a:t>Journal</a:t>
            </a:r>
            <a:r>
              <a:rPr lang="cs-CZ" sz="1400" i="1" dirty="0"/>
              <a:t> </a:t>
            </a:r>
            <a:r>
              <a:rPr lang="cs-CZ" sz="1400" i="1" dirty="0" err="1"/>
              <a:t>of</a:t>
            </a:r>
            <a:r>
              <a:rPr lang="cs-CZ" sz="1400" i="1" dirty="0"/>
              <a:t> </a:t>
            </a:r>
            <a:r>
              <a:rPr lang="cs-CZ" sz="1400" i="1" dirty="0" err="1"/>
              <a:t>Environmental</a:t>
            </a:r>
            <a:r>
              <a:rPr lang="cs-CZ" sz="1400" i="1" dirty="0"/>
              <a:t> Monitoring, 11/2012, </a:t>
            </a:r>
            <a:r>
              <a:rPr lang="cs-CZ" sz="1400" i="1" dirty="0" err="1"/>
              <a:t>Volume</a:t>
            </a:r>
            <a:r>
              <a:rPr lang="cs-CZ" sz="1400" i="1" dirty="0"/>
              <a:t> 14, </a:t>
            </a:r>
            <a:r>
              <a:rPr lang="cs-CZ" sz="1400" i="1" dirty="0" err="1"/>
              <a:t>Issue</a:t>
            </a:r>
            <a:r>
              <a:rPr lang="cs-CZ" sz="1400" i="1" dirty="0"/>
              <a:t> 12.</a:t>
            </a:r>
          </a:p>
          <a:p>
            <a:pPr>
              <a:spcBef>
                <a:spcPts val="1200"/>
              </a:spcBef>
              <a:buClr>
                <a:srgbClr val="C00000"/>
              </a:buClr>
            </a:pPr>
            <a:endParaRPr lang="cs-CZ" sz="1400" dirty="0" err="1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2038272"/>
            <a:ext cx="2199342" cy="279827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9190" y="2124768"/>
            <a:ext cx="2902419" cy="2625278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08104" y="2124768"/>
            <a:ext cx="3591669" cy="2312344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563493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Nadpis 1"/>
          <p:cNvSpPr>
            <a:spLocks noGrp="1"/>
          </p:cNvSpPr>
          <p:nvPr>
            <p:ph type="title"/>
          </p:nvPr>
        </p:nvSpPr>
        <p:spPr>
          <a:xfrm>
            <a:off x="467545" y="418787"/>
            <a:ext cx="8012880" cy="561942"/>
          </a:xfrm>
        </p:spPr>
        <p:txBody>
          <a:bodyPr lIns="0" tIns="0" rIns="0" bIns="0" anchor="t"/>
          <a:lstStyle/>
          <a:p>
            <a:pPr algn="l" eaLnBrk="1" hangingPunct="1"/>
            <a:r>
              <a:rPr lang="cs-CZ" sz="3200" b="1" dirty="0" smtClean="0">
                <a:solidFill>
                  <a:srgbClr val="CE37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Otázky a diskuze </a:t>
            </a: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22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116632"/>
            <a:ext cx="886314" cy="569773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064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Nadpis 1"/>
          <p:cNvSpPr>
            <a:spLocks noGrp="1"/>
          </p:cNvSpPr>
          <p:nvPr>
            <p:ph type="title"/>
          </p:nvPr>
        </p:nvSpPr>
        <p:spPr>
          <a:xfrm>
            <a:off x="602677" y="311509"/>
            <a:ext cx="8012880" cy="561942"/>
          </a:xfrm>
        </p:spPr>
        <p:txBody>
          <a:bodyPr lIns="0" tIns="0" rIns="0" bIns="0" anchor="t"/>
          <a:lstStyle/>
          <a:p>
            <a:pPr algn="l" eaLnBrk="1" hangingPunct="1"/>
            <a:r>
              <a:rPr lang="cs-CZ" sz="3200" b="1" dirty="0" smtClean="0">
                <a:solidFill>
                  <a:srgbClr val="CE37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Jak najít knihu v NTK?</a:t>
            </a:r>
          </a:p>
        </p:txBody>
      </p:sp>
      <p:pic>
        <p:nvPicPr>
          <p:cNvPr id="3" name="Zástupný symbol pro obsah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31640" y="948802"/>
            <a:ext cx="6129563" cy="2241917"/>
          </a:xfrm>
          <a:prstGeom prst="rect">
            <a:avLst/>
          </a:prstGeom>
        </p:spPr>
      </p:pic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D97083-9A32-4753-BC49-8869E2A0E43D}" type="slidenum">
              <a:rPr lang="cs-CZ" smtClean="0"/>
              <a:pPr>
                <a:defRPr/>
              </a:pPr>
              <a:t>3</a:t>
            </a:fld>
            <a:endParaRPr lang="cs-CZ" dirty="0"/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116632"/>
            <a:ext cx="886314" cy="569773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043608" y="2750194"/>
            <a:ext cx="7416824" cy="355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buClr>
                <a:srgbClr val="C00000"/>
              </a:buClr>
            </a:pPr>
            <a:r>
              <a:rPr lang="cs-CZ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Discovery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systém </a:t>
            </a:r>
            <a:r>
              <a:rPr lang="cs-CZ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Summon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– jednotné vyhledávací rozhraní pro všechny zdroje</a:t>
            </a:r>
          </a:p>
          <a:p>
            <a:pPr lvl="1">
              <a:spcBef>
                <a:spcPts val="1200"/>
              </a:spcBef>
              <a:buClr>
                <a:srgbClr val="C00000"/>
              </a:buClr>
            </a:pP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Elektronické zdroje </a:t>
            </a:r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(např. EBSCO, </a:t>
            </a:r>
            <a:r>
              <a:rPr lang="cs-CZ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ProQuest</a:t>
            </a:r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Science Direct atd.)</a:t>
            </a:r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1200"/>
              </a:spcBef>
              <a:buClr>
                <a:srgbClr val="C00000"/>
              </a:buClr>
            </a:pPr>
            <a:r>
              <a:rPr lang="cs-CZ" sz="1400" dirty="0" err="1" smtClean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Vufinde</a:t>
            </a:r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 </a:t>
            </a:r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(katalog NTK, katalog VŠCHT, katalog UOCHB)</a:t>
            </a:r>
          </a:p>
          <a:p>
            <a:pPr lvl="1">
              <a:spcBef>
                <a:spcPts val="1200"/>
              </a:spcBef>
              <a:buClr>
                <a:srgbClr val="C00000"/>
              </a:buClr>
            </a:pPr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Databáze vytvářené NTK (</a:t>
            </a:r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NUŠL</a:t>
            </a:r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Kramerius</a:t>
            </a:r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 lvl="1">
              <a:spcBef>
                <a:spcPts val="1200"/>
              </a:spcBef>
              <a:buClr>
                <a:srgbClr val="C00000"/>
              </a:buClr>
            </a:pPr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Externí databáze (např. </a:t>
            </a:r>
            <a:r>
              <a:rPr lang="cs-CZ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Escpacent</a:t>
            </a:r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WIPO, DOAJ atd.)</a:t>
            </a:r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buClr>
                <a:srgbClr val="C00000"/>
              </a:buClr>
            </a:pP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Vyhledávání probíhá v </a:t>
            </a:r>
            <a:r>
              <a:rPr lang="cs-CZ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centrálním indexu 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(ne jednotlivých v databázích)</a:t>
            </a:r>
          </a:p>
          <a:p>
            <a:pPr>
              <a:spcBef>
                <a:spcPts val="1200"/>
              </a:spcBef>
              <a:buClr>
                <a:srgbClr val="C00000"/>
              </a:buClr>
            </a:pP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640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Nadpis 1"/>
          <p:cNvSpPr>
            <a:spLocks noGrp="1"/>
          </p:cNvSpPr>
          <p:nvPr>
            <p:ph type="title"/>
          </p:nvPr>
        </p:nvSpPr>
        <p:spPr>
          <a:xfrm>
            <a:off x="602677" y="311509"/>
            <a:ext cx="8012880" cy="561942"/>
          </a:xfrm>
        </p:spPr>
        <p:txBody>
          <a:bodyPr lIns="0" tIns="0" rIns="0" bIns="0" anchor="t"/>
          <a:lstStyle/>
          <a:p>
            <a:pPr algn="l" eaLnBrk="1" hangingPunct="1"/>
            <a:r>
              <a:rPr lang="cs-CZ" sz="3200" b="1" dirty="0" smtClean="0">
                <a:solidFill>
                  <a:srgbClr val="CE37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Jak najít knihu – Základní hledání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23528" y="949164"/>
            <a:ext cx="7056784" cy="2266460"/>
          </a:xfrm>
        </p:spPr>
        <p:txBody>
          <a:bodyPr/>
          <a:lstStyle/>
          <a:p>
            <a:pPr>
              <a:spcBef>
                <a:spcPts val="1200"/>
              </a:spcBef>
              <a:buClr>
                <a:srgbClr val="C00000"/>
              </a:buClr>
            </a:pP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Ptejte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se</a:t>
            </a:r>
          </a:p>
          <a:p>
            <a:pPr lvl="1">
              <a:spcBef>
                <a:spcPts val="1200"/>
              </a:spcBef>
              <a:buClr>
                <a:srgbClr val="C00000"/>
              </a:buClr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Název, autor, rok vydání? (pozor na ISBN) </a:t>
            </a:r>
          </a:p>
          <a:p>
            <a:pPr lvl="1">
              <a:spcBef>
                <a:spcPts val="1200"/>
              </a:spcBef>
              <a:buClr>
                <a:srgbClr val="C00000"/>
              </a:buClr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Odkud jste, jazyk, formát, zadání, účel, škola?</a:t>
            </a:r>
          </a:p>
          <a:p>
            <a:pPr>
              <a:spcBef>
                <a:spcPts val="1200"/>
              </a:spcBef>
              <a:buClr>
                <a:srgbClr val="C00000"/>
              </a:buClr>
            </a:pP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Jednoduché vyhledávání: 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www.techlib.cz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-&gt; Knihy</a:t>
            </a:r>
          </a:p>
          <a:p>
            <a:pPr>
              <a:spcBef>
                <a:spcPts val="1200"/>
              </a:spcBef>
              <a:buClr>
                <a:srgbClr val="C00000"/>
              </a:buClr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buClr>
                <a:srgbClr val="C00000"/>
              </a:buClr>
            </a:pP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buClr>
                <a:srgbClr val="C00000"/>
              </a:buClr>
            </a:pPr>
            <a:endParaRPr lang="cs-CZ" sz="2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buClr>
                <a:srgbClr val="C00000"/>
              </a:buClr>
            </a:pPr>
            <a:endParaRPr lang="cs-CZ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buClr>
                <a:srgbClr val="C00000"/>
              </a:buClr>
            </a:pPr>
            <a:r>
              <a:rPr lang="cs-CZ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Hledám knihu o… 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Klíčová slova v angličtině 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a zástupné znaky* zvyšují 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počet výsledků (3 503 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matematika 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X 28 928 </a:t>
            </a:r>
            <a:r>
              <a:rPr lang="cs-CZ" sz="1800" dirty="0" err="1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math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spcBef>
                <a:spcPts val="1200"/>
              </a:spcBef>
              <a:buClr>
                <a:srgbClr val="C00000"/>
              </a:buClr>
            </a:pPr>
            <a:r>
              <a:rPr lang="cs-CZ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Hledám konkrétní knihu… 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Uvozovky 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" " a jméno autor snižují počet výsledků (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3 503 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matematika 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X 10 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matematika </a:t>
            </a:r>
            <a:r>
              <a:rPr lang="cs-CZ" sz="1800" dirty="0" err="1" smtClean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Neustupa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cs-CZ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D97083-9A32-4753-BC49-8869E2A0E43D}" type="slidenum">
              <a:rPr lang="cs-CZ" smtClean="0"/>
              <a:pPr>
                <a:defRPr/>
              </a:pPr>
              <a:t>4</a:t>
            </a:fld>
            <a:endParaRPr lang="cs-CZ" dirty="0"/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116632"/>
            <a:ext cx="886314" cy="569773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23728" y="3215624"/>
            <a:ext cx="5603279" cy="110026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cxnSp>
        <p:nvCxnSpPr>
          <p:cNvPr id="9" name="Přímá spojnice se šipkou 8"/>
          <p:cNvCxnSpPr/>
          <p:nvPr/>
        </p:nvCxnSpPr>
        <p:spPr>
          <a:xfrm flipH="1">
            <a:off x="5811990" y="3062684"/>
            <a:ext cx="823309" cy="8086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TextovéPole 11"/>
          <p:cNvSpPr txBox="1"/>
          <p:nvPr/>
        </p:nvSpPr>
        <p:spPr>
          <a:xfrm>
            <a:off x="6646465" y="2924184"/>
            <a:ext cx="24379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/>
              <a:t>Knihy =  tištěné + e-knihy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2351587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Nadpis 1"/>
          <p:cNvSpPr>
            <a:spLocks noGrp="1"/>
          </p:cNvSpPr>
          <p:nvPr>
            <p:ph type="title"/>
          </p:nvPr>
        </p:nvSpPr>
        <p:spPr>
          <a:xfrm>
            <a:off x="602677" y="311509"/>
            <a:ext cx="8012880" cy="561942"/>
          </a:xfrm>
        </p:spPr>
        <p:txBody>
          <a:bodyPr lIns="0" tIns="0" rIns="0" bIns="0" anchor="t"/>
          <a:lstStyle/>
          <a:p>
            <a:pPr algn="l" eaLnBrk="1" hangingPunct="1"/>
            <a:r>
              <a:rPr lang="cs-CZ" sz="3200" b="1" dirty="0" smtClean="0">
                <a:solidFill>
                  <a:srgbClr val="CE37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Jak najít knihu – Pokročilé hledání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6624736" cy="1656184"/>
          </a:xfrm>
        </p:spPr>
        <p:txBody>
          <a:bodyPr/>
          <a:lstStyle/>
          <a:p>
            <a:pPr>
              <a:spcBef>
                <a:spcPts val="1200"/>
              </a:spcBef>
              <a:buClr>
                <a:srgbClr val="C00000"/>
              </a:buClr>
            </a:pPr>
            <a:r>
              <a:rPr lang="cs-CZ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Fasety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500" dirty="0" err="1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maths</a:t>
            </a: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 + online + 2006-2016 + </a:t>
            </a:r>
            <a:r>
              <a:rPr lang="cs-CZ" sz="1500" dirty="0" err="1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eng</a:t>
            </a:r>
            <a:endParaRPr lang="cs-CZ" sz="1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buClr>
                <a:srgbClr val="C00000"/>
              </a:buClr>
            </a:pPr>
            <a:r>
              <a:rPr lang="cs-CZ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Pokročilé vyhledávání: </a:t>
            </a: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Pružnost + Valenta</a:t>
            </a:r>
            <a:endParaRPr lang="cs-CZ" sz="1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buClr>
                <a:srgbClr val="C00000"/>
              </a:buClr>
            </a:pPr>
            <a:r>
              <a:rPr lang="cs-CZ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Fráze </a:t>
            </a:r>
            <a:r>
              <a:rPr lang="cs-CZ" sz="1500" b="1" dirty="0">
                <a:latin typeface="Arial" panose="020B0604020202020204" pitchFamily="34" charset="0"/>
                <a:cs typeface="Arial" panose="020B0604020202020204" pitchFamily="34" charset="0"/>
              </a:rPr>
              <a:t>a zástupné </a:t>
            </a:r>
            <a:r>
              <a:rPr lang="cs-CZ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znaky</a:t>
            </a: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„</a:t>
            </a:r>
            <a:r>
              <a:rPr lang="cs-CZ" sz="1500" dirty="0" err="1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wood</a:t>
            </a: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 </a:t>
            </a:r>
            <a:r>
              <a:rPr lang="cs-CZ" sz="1500" dirty="0" err="1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building</a:t>
            </a: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“</a:t>
            </a: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500" dirty="0" err="1" smtClean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matemat</a:t>
            </a: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*</a:t>
            </a:r>
            <a:endParaRPr lang="cs-CZ" sz="1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buClr>
                <a:srgbClr val="C00000"/>
              </a:buClr>
            </a:pPr>
            <a:r>
              <a:rPr lang="cs-CZ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Kombinace klíčových slov</a:t>
            </a: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matematika AND skripta</a:t>
            </a:r>
            <a:endParaRPr lang="cs-CZ" sz="1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buClr>
                <a:srgbClr val="C00000"/>
              </a:buClr>
            </a:pP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buClr>
                <a:srgbClr val="C00000"/>
              </a:buClr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buClr>
                <a:srgbClr val="C00000"/>
              </a:buClr>
            </a:pP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buClr>
                <a:srgbClr val="C00000"/>
              </a:buClr>
            </a:pP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D97083-9A32-4753-BC49-8869E2A0E43D}" type="slidenum">
              <a:rPr lang="cs-CZ" smtClean="0"/>
              <a:pPr>
                <a:defRPr/>
              </a:pPr>
              <a:t>5</a:t>
            </a:fld>
            <a:endParaRPr lang="cs-CZ" dirty="0"/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116632"/>
            <a:ext cx="886314" cy="569773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90744" y="881282"/>
            <a:ext cx="1113353" cy="5048379"/>
          </a:xfrm>
          <a:prstGeom prst="rect">
            <a:avLst/>
          </a:prstGeom>
        </p:spPr>
      </p:pic>
      <p:sp>
        <p:nvSpPr>
          <p:cNvPr id="7" name="Zaoblený obdélník 6"/>
          <p:cNvSpPr/>
          <p:nvPr/>
        </p:nvSpPr>
        <p:spPr>
          <a:xfrm>
            <a:off x="7520702" y="1412776"/>
            <a:ext cx="556676" cy="144016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Zaoblený obdélník 16"/>
          <p:cNvSpPr/>
          <p:nvPr/>
        </p:nvSpPr>
        <p:spPr>
          <a:xfrm>
            <a:off x="7496796" y="3855534"/>
            <a:ext cx="1035644" cy="869610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Zaoblený obdélník 17"/>
          <p:cNvSpPr/>
          <p:nvPr/>
        </p:nvSpPr>
        <p:spPr>
          <a:xfrm>
            <a:off x="7520880" y="5153802"/>
            <a:ext cx="1011560" cy="363430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8589" y="3025693"/>
            <a:ext cx="5472608" cy="500762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9" name="Šipka dolů 8"/>
          <p:cNvSpPr/>
          <p:nvPr/>
        </p:nvSpPr>
        <p:spPr>
          <a:xfrm rot="2080393">
            <a:off x="5108189" y="3338746"/>
            <a:ext cx="320952" cy="72093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Zaoblený obdélník 21"/>
          <p:cNvSpPr/>
          <p:nvPr/>
        </p:nvSpPr>
        <p:spPr>
          <a:xfrm>
            <a:off x="1639689" y="3798926"/>
            <a:ext cx="556676" cy="144016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4" name="Obrázek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84774" y="3798926"/>
            <a:ext cx="3842560" cy="2573108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23" name="Zaoblený obdélník 22"/>
          <p:cNvSpPr/>
          <p:nvPr/>
        </p:nvSpPr>
        <p:spPr>
          <a:xfrm>
            <a:off x="984774" y="6093296"/>
            <a:ext cx="346866" cy="278738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Zaoblený obdélník 24"/>
          <p:cNvSpPr/>
          <p:nvPr/>
        </p:nvSpPr>
        <p:spPr>
          <a:xfrm>
            <a:off x="1027774" y="3783526"/>
            <a:ext cx="3112177" cy="159416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Zaoblený obdélník 25"/>
          <p:cNvSpPr/>
          <p:nvPr/>
        </p:nvSpPr>
        <p:spPr>
          <a:xfrm>
            <a:off x="1027773" y="3955848"/>
            <a:ext cx="3112177" cy="131110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6" name="Přímá spojnice se šipkou 15"/>
          <p:cNvCxnSpPr/>
          <p:nvPr/>
        </p:nvCxnSpPr>
        <p:spPr>
          <a:xfrm flipV="1">
            <a:off x="4644008" y="881282"/>
            <a:ext cx="2846736" cy="5314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Zakřivená spojnice 31"/>
          <p:cNvCxnSpPr/>
          <p:nvPr/>
        </p:nvCxnSpPr>
        <p:spPr>
          <a:xfrm rot="16200000" flipH="1">
            <a:off x="4597108" y="1819715"/>
            <a:ext cx="1394346" cy="1156531"/>
          </a:xfrm>
          <a:prstGeom prst="curvedConnector3">
            <a:avLst>
              <a:gd name="adj1" fmla="val -11902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7951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b="1" dirty="0">
                <a:solidFill>
                  <a:srgbClr val="CE37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Jak najít knihu – </a:t>
            </a:r>
            <a:r>
              <a:rPr lang="cs-CZ" b="1" dirty="0" smtClean="0">
                <a:solidFill>
                  <a:srgbClr val="CE37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list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528" y="1340768"/>
            <a:ext cx="3708449" cy="2531163"/>
          </a:xfrm>
          <a:prstGeom prst="rect">
            <a:avLst/>
          </a:prstGeom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D97083-9A32-4753-BC49-8869E2A0E43D}" type="slidenum">
              <a:rPr lang="cs-CZ" smtClean="0"/>
              <a:pPr>
                <a:defRPr/>
              </a:pPr>
              <a:t>6</a:t>
            </a:fld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7" y="3728784"/>
            <a:ext cx="3708449" cy="2418554"/>
          </a:xfrm>
          <a:prstGeom prst="rect">
            <a:avLst/>
          </a:prstGeom>
        </p:spPr>
      </p:pic>
      <p:sp>
        <p:nvSpPr>
          <p:cNvPr id="7" name="Zaoblený obdélník 6"/>
          <p:cNvSpPr/>
          <p:nvPr/>
        </p:nvSpPr>
        <p:spPr>
          <a:xfrm>
            <a:off x="459966" y="2048963"/>
            <a:ext cx="1951794" cy="1092005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4" name="Přímá spojnice se šipkou 13"/>
          <p:cNvCxnSpPr/>
          <p:nvPr/>
        </p:nvCxnSpPr>
        <p:spPr>
          <a:xfrm flipH="1">
            <a:off x="3419872" y="3805654"/>
            <a:ext cx="288032" cy="4154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ovéPole 15"/>
          <p:cNvSpPr txBox="1"/>
          <p:nvPr/>
        </p:nvSpPr>
        <p:spPr>
          <a:xfrm>
            <a:off x="3563888" y="3605673"/>
            <a:ext cx="13681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b="1" dirty="0" smtClean="0"/>
              <a:t>Odkaz na plný text</a:t>
            </a:r>
            <a:endParaRPr lang="cs-CZ" sz="1000" b="1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5076056" y="1556792"/>
            <a:ext cx="352839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81661 e-knih v plném textu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Vzdálený přístup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hlinkClick r:id="rId4"/>
              </a:rPr>
              <a:t>https://www.techlib.cz/cs/82777-e-knihy-a-z</a:t>
            </a:r>
            <a:r>
              <a:rPr lang="cs-CZ" dirty="0"/>
              <a:t> </a:t>
            </a:r>
            <a:r>
              <a:rPr lang="cs-CZ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Prohlížení/stahování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i="1" dirty="0" smtClean="0"/>
              <a:t>Př. Animal </a:t>
            </a:r>
            <a:r>
              <a:rPr lang="cs-CZ" i="1" dirty="0" err="1" smtClean="0"/>
              <a:t>Behaviour</a:t>
            </a:r>
            <a:endParaRPr lang="cs-CZ" i="1" dirty="0"/>
          </a:p>
          <a:p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18" name="Obrázek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116632"/>
            <a:ext cx="886314" cy="569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036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Nadpis 1"/>
          <p:cNvSpPr>
            <a:spLocks noGrp="1"/>
          </p:cNvSpPr>
          <p:nvPr>
            <p:ph type="title"/>
          </p:nvPr>
        </p:nvSpPr>
        <p:spPr>
          <a:xfrm>
            <a:off x="602677" y="311509"/>
            <a:ext cx="8012880" cy="561942"/>
          </a:xfrm>
        </p:spPr>
        <p:txBody>
          <a:bodyPr lIns="0" tIns="0" rIns="0" bIns="0" anchor="t"/>
          <a:lstStyle/>
          <a:p>
            <a:pPr algn="l" eaLnBrk="1" hangingPunct="1"/>
            <a:r>
              <a:rPr lang="cs-CZ" sz="3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NTK </a:t>
            </a:r>
            <a:r>
              <a:rPr lang="cs-CZ" sz="3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cs-CZ" sz="32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chemTK</a:t>
            </a:r>
            <a:r>
              <a:rPr lang="cs-CZ" sz="3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cs-CZ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UOCHB 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18379" y="998480"/>
            <a:ext cx="8064896" cy="2782531"/>
          </a:xfrm>
        </p:spPr>
        <p:txBody>
          <a:bodyPr/>
          <a:lstStyle/>
          <a:p>
            <a:pPr>
              <a:spcBef>
                <a:spcPts val="1200"/>
              </a:spcBef>
              <a:buClr>
                <a:srgbClr val="C00000"/>
              </a:buClr>
            </a:pP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Tištěné knihy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NTK+chemTK+UOCHB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Společný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Vufinde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kterýkoliv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Summon</a:t>
            </a: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buClr>
                <a:srgbClr val="C00000"/>
              </a:buClr>
            </a:pP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E-knihy</a:t>
            </a:r>
          </a:p>
          <a:p>
            <a:pPr lvl="1">
              <a:spcBef>
                <a:spcPts val="1200"/>
              </a:spcBef>
              <a:buClr>
                <a:srgbClr val="C00000"/>
              </a:buClr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NTK =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Summon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 NTK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AZ list NTK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1200"/>
              </a:spcBef>
              <a:buClr>
                <a:srgbClr val="C00000"/>
              </a:buClr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VŠCHT =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Summon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chemTK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AZ list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chemTK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1200"/>
              </a:spcBef>
              <a:buClr>
                <a:srgbClr val="C00000"/>
              </a:buClr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ÚOCHB =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Web UOCHB</a:t>
            </a: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1200"/>
              </a:spcBef>
              <a:buClr>
                <a:srgbClr val="C00000"/>
              </a:buClr>
              <a:buNone/>
            </a:pP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buClr>
                <a:srgbClr val="C00000"/>
              </a:buClr>
            </a:pPr>
            <a:endParaRPr lang="cs-CZ" sz="24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buClr>
                <a:srgbClr val="C00000"/>
              </a:buClr>
            </a:pPr>
            <a:r>
              <a:rPr lang="cs-CZ" sz="1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Pozn</a:t>
            </a:r>
            <a:r>
              <a:rPr lang="cs-CZ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lvl="1">
              <a:spcBef>
                <a:spcPts val="1200"/>
              </a:spcBef>
              <a:buClr>
                <a:srgbClr val="C00000"/>
              </a:buClr>
            </a:pPr>
            <a:r>
              <a:rPr lang="cs-CZ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ČVUT = </a:t>
            </a:r>
            <a:r>
              <a:rPr lang="cs-CZ" sz="1400" i="1" dirty="0" err="1" smtClean="0">
                <a:latin typeface="Arial" panose="020B0604020202020204" pitchFamily="34" charset="0"/>
                <a:cs typeface="Arial" panose="020B0604020202020204" pitchFamily="34" charset="0"/>
                <a:hlinkClick r:id="rId9" action="ppaction://hlinkfile"/>
              </a:rPr>
              <a:t>Summon</a:t>
            </a:r>
            <a:r>
              <a:rPr lang="cs-CZ" sz="1400" i="1" dirty="0" smtClean="0">
                <a:latin typeface="Arial" panose="020B0604020202020204" pitchFamily="34" charset="0"/>
                <a:cs typeface="Arial" panose="020B0604020202020204" pitchFamily="34" charset="0"/>
                <a:hlinkClick r:id="rId9" action="ppaction://hlinkfile"/>
              </a:rPr>
              <a:t> ČVUT</a:t>
            </a:r>
            <a:endParaRPr lang="cs-CZ" sz="14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1200"/>
              </a:spcBef>
              <a:buClr>
                <a:srgbClr val="C00000"/>
              </a:buClr>
            </a:pPr>
            <a:r>
              <a:rPr lang="cs-CZ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ČŽU = </a:t>
            </a:r>
            <a:r>
              <a:rPr lang="cs-CZ" sz="1400" i="1" dirty="0" err="1" smtClean="0"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Discovery</a:t>
            </a:r>
            <a:r>
              <a:rPr lang="cs-CZ" sz="1400" i="1" dirty="0" smtClean="0"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 ČZU</a:t>
            </a:r>
            <a:endParaRPr lang="cs-CZ" sz="14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buClr>
                <a:srgbClr val="C00000"/>
              </a:buClr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buClr>
                <a:srgbClr val="C00000"/>
              </a:buClr>
            </a:pP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buClr>
                <a:srgbClr val="C00000"/>
              </a:buClr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buClr>
                <a:srgbClr val="C00000"/>
              </a:buClr>
            </a:pP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buClr>
                <a:srgbClr val="C00000"/>
              </a:buClr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D97083-9A32-4753-BC49-8869E2A0E43D}" type="slidenum">
              <a:rPr lang="cs-CZ" smtClean="0"/>
              <a:pPr>
                <a:defRPr/>
              </a:pPr>
              <a:t>7</a:t>
            </a:fld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6772977" y="3044032"/>
            <a:ext cx="24379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120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175397" y="186480"/>
            <a:ext cx="916880" cy="250058"/>
          </a:xfrm>
          <a:prstGeom prst="rect">
            <a:avLst/>
          </a:prstGeom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768927338"/>
              </p:ext>
            </p:extLst>
          </p:nvPr>
        </p:nvGraphicFramePr>
        <p:xfrm>
          <a:off x="5364201" y="3429000"/>
          <a:ext cx="3551781" cy="28472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pic>
        <p:nvPicPr>
          <p:cNvPr id="15" name="Obrázek 1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083" y="55135"/>
            <a:ext cx="886314" cy="56977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097397" y="0"/>
            <a:ext cx="881194" cy="807144"/>
          </a:xfrm>
          <a:prstGeom prst="rect">
            <a:avLst/>
          </a:prstGeom>
        </p:spPr>
      </p:pic>
      <p:sp>
        <p:nvSpPr>
          <p:cNvPr id="4" name="Ovál 3"/>
          <p:cNvSpPr/>
          <p:nvPr/>
        </p:nvSpPr>
        <p:spPr>
          <a:xfrm>
            <a:off x="1763688" y="55135"/>
            <a:ext cx="3816424" cy="943345"/>
          </a:xfrm>
          <a:prstGeom prst="ellipse">
            <a:avLst/>
          </a:prstGeom>
          <a:solidFill>
            <a:srgbClr val="7030A0">
              <a:alpha val="20000"/>
            </a:srgb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9583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Nadpis 1"/>
          <p:cNvSpPr>
            <a:spLocks noGrp="1"/>
          </p:cNvSpPr>
          <p:nvPr>
            <p:ph type="title"/>
          </p:nvPr>
        </p:nvSpPr>
        <p:spPr>
          <a:xfrm>
            <a:off x="602677" y="311509"/>
            <a:ext cx="8012880" cy="561942"/>
          </a:xfrm>
        </p:spPr>
        <p:txBody>
          <a:bodyPr lIns="0" tIns="0" rIns="0" bIns="0" anchor="t"/>
          <a:lstStyle/>
          <a:p>
            <a:pPr algn="l" eaLnBrk="1" hangingPunct="1"/>
            <a:r>
              <a:rPr lang="cs-CZ" sz="3200" b="1" dirty="0" smtClean="0">
                <a:solidFill>
                  <a:srgbClr val="CE37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Jak najít knihu – </a:t>
            </a:r>
            <a:r>
              <a:rPr lang="cs-CZ" sz="3200" b="1" dirty="0">
                <a:solidFill>
                  <a:srgbClr val="CE37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cs-CZ" sz="3200" b="1" dirty="0" smtClean="0">
                <a:solidFill>
                  <a:srgbClr val="CE37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ypy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02677" y="1196752"/>
            <a:ext cx="7344816" cy="2592288"/>
          </a:xfrm>
        </p:spPr>
        <p:txBody>
          <a:bodyPr/>
          <a:lstStyle/>
          <a:p>
            <a:pPr>
              <a:spcBef>
                <a:spcPts val="1200"/>
              </a:spcBef>
              <a:buClr>
                <a:srgbClr val="C00000"/>
              </a:buClr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Ptejte se a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řemýšlejte</a:t>
            </a:r>
          </a:p>
          <a:p>
            <a:pPr lvl="1">
              <a:spcBef>
                <a:spcPts val="1200"/>
              </a:spcBef>
              <a:buClr>
                <a:srgbClr val="C00000"/>
              </a:buClr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Staré knihy 1800 – 1920 -&gt; Historický fond? Kramerius?</a:t>
            </a:r>
          </a:p>
          <a:p>
            <a:pPr lvl="1">
              <a:spcBef>
                <a:spcPts val="1200"/>
              </a:spcBef>
              <a:buClr>
                <a:srgbClr val="C00000"/>
              </a:buClr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Skripta -&gt; Kramerius? Nakladatelství VŠCHT?</a:t>
            </a:r>
          </a:p>
          <a:p>
            <a:pPr lvl="1">
              <a:spcBef>
                <a:spcPts val="1200"/>
              </a:spcBef>
              <a:buClr>
                <a:srgbClr val="C00000"/>
              </a:buClr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Dotaz z chemie -&gt;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chemTK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? UOCHB?</a:t>
            </a:r>
          </a:p>
          <a:p>
            <a:pPr lvl="1">
              <a:spcBef>
                <a:spcPts val="1200"/>
              </a:spcBef>
              <a:buClr>
                <a:srgbClr val="C00000"/>
              </a:buClr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Student/učitel -&gt; VŠCHT?  ČZU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ČVUT? </a:t>
            </a:r>
          </a:p>
          <a:p>
            <a:pPr lvl="1">
              <a:spcBef>
                <a:spcPts val="1200"/>
              </a:spcBef>
              <a:buClr>
                <a:srgbClr val="C00000"/>
              </a:buClr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Jazyk? Formát? Aktuálnost? </a:t>
            </a:r>
          </a:p>
          <a:p>
            <a:pPr marL="457200" lvl="1" indent="0">
              <a:spcBef>
                <a:spcPts val="1200"/>
              </a:spcBef>
              <a:buClr>
                <a:srgbClr val="C00000"/>
              </a:buClr>
              <a:buNone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buClr>
                <a:srgbClr val="C00000"/>
              </a:buClr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Nejde o závod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Zákazníky nechceme ohromit.  Chceme pomoci a ukázat možnosti, jak si mohou pomoct sami. 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buClr>
                <a:srgbClr val="C00000"/>
              </a:buClr>
            </a:pP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D97083-9A32-4753-BC49-8869E2A0E43D}" type="slidenum">
              <a:rPr lang="cs-CZ" smtClean="0"/>
              <a:pPr>
                <a:defRPr/>
              </a:pPr>
              <a:t>8</a:t>
            </a:fld>
            <a:endParaRPr lang="cs-CZ" dirty="0"/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116632"/>
            <a:ext cx="886314" cy="569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87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Nadpis 1"/>
          <p:cNvSpPr>
            <a:spLocks noGrp="1"/>
          </p:cNvSpPr>
          <p:nvPr>
            <p:ph type="title"/>
          </p:nvPr>
        </p:nvSpPr>
        <p:spPr>
          <a:xfrm>
            <a:off x="602677" y="311509"/>
            <a:ext cx="8012880" cy="561942"/>
          </a:xfrm>
        </p:spPr>
        <p:txBody>
          <a:bodyPr lIns="0" tIns="0" rIns="0" bIns="0" anchor="t"/>
          <a:lstStyle/>
          <a:p>
            <a:pPr algn="l" eaLnBrk="1" hangingPunct="1"/>
            <a:r>
              <a:rPr lang="cs-CZ" sz="3200" b="1" dirty="0" smtClean="0">
                <a:solidFill>
                  <a:srgbClr val="CE37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Jak nají knihu - postup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51520" y="1124744"/>
            <a:ext cx="7200800" cy="1944216"/>
          </a:xfrm>
        </p:spPr>
        <p:txBody>
          <a:bodyPr/>
          <a:lstStyle/>
          <a:p>
            <a:pPr marL="0" indent="0">
              <a:spcBef>
                <a:spcPts val="1200"/>
              </a:spcBef>
              <a:buClr>
                <a:srgbClr val="C00000"/>
              </a:buClr>
              <a:buNone/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1200"/>
              </a:spcBef>
              <a:buClr>
                <a:srgbClr val="C00000"/>
              </a:buClr>
              <a:buNone/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buClr>
                <a:srgbClr val="C00000"/>
              </a:buClr>
            </a:pP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D97083-9A32-4753-BC49-8869E2A0E43D}" type="slidenum">
              <a:rPr lang="cs-CZ" smtClean="0"/>
              <a:pPr>
                <a:defRPr/>
              </a:pPr>
              <a:t>9</a:t>
            </a:fld>
            <a:endParaRPr lang="cs-CZ" dirty="0"/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115061"/>
            <a:ext cx="886314" cy="569773"/>
          </a:xfrm>
          <a:prstGeom prst="rect">
            <a:avLst/>
          </a:prstGeom>
        </p:spPr>
      </p:pic>
      <p:graphicFrame>
        <p:nvGraphicFramePr>
          <p:cNvPr id="5" name="Diagram 4"/>
          <p:cNvGraphicFramePr/>
          <p:nvPr/>
        </p:nvGraphicFramePr>
        <p:xfrm>
          <a:off x="592044" y="1144556"/>
          <a:ext cx="4257355" cy="2680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7" name="Obrázek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7544" y="4077072"/>
            <a:ext cx="2372986" cy="220424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59832" y="5661248"/>
            <a:ext cx="1408288" cy="617829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92080" y="3393731"/>
            <a:ext cx="1365146" cy="1703263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18" name="Zaoblený obdélník 17"/>
          <p:cNvSpPr/>
          <p:nvPr/>
        </p:nvSpPr>
        <p:spPr>
          <a:xfrm>
            <a:off x="5200161" y="4869160"/>
            <a:ext cx="1748103" cy="216024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2" name="Přímá spojnice se šipkou 21"/>
          <p:cNvCxnSpPr/>
          <p:nvPr/>
        </p:nvCxnSpPr>
        <p:spPr>
          <a:xfrm flipH="1" flipV="1">
            <a:off x="2339752" y="4144926"/>
            <a:ext cx="3024336" cy="9520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se šipkou 22"/>
          <p:cNvCxnSpPr/>
          <p:nvPr/>
        </p:nvCxnSpPr>
        <p:spPr>
          <a:xfrm flipV="1">
            <a:off x="6672472" y="3320253"/>
            <a:ext cx="871767" cy="17163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Obrázek 2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629469" y="1116245"/>
            <a:ext cx="1645702" cy="215546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29" name="Obrázek 2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085799" y="195034"/>
            <a:ext cx="916880" cy="250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405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NTK">
      <a:dk1>
        <a:sysClr val="windowText" lastClr="000000"/>
      </a:dk1>
      <a:lt1>
        <a:sysClr val="window" lastClr="FFFFFF"/>
      </a:lt1>
      <a:dk2>
        <a:srgbClr val="CE3736"/>
      </a:dk2>
      <a:lt2>
        <a:srgbClr val="E8E8E8"/>
      </a:lt2>
      <a:accent1>
        <a:srgbClr val="CE3736"/>
      </a:accent1>
      <a:accent2>
        <a:srgbClr val="000000"/>
      </a:accent2>
      <a:accent3>
        <a:srgbClr val="7F7F7F"/>
      </a:accent3>
      <a:accent4>
        <a:srgbClr val="F2F2F2"/>
      </a:accent4>
      <a:accent5>
        <a:srgbClr val="595959"/>
      </a:accent5>
      <a:accent6>
        <a:srgbClr val="BFBFBF"/>
      </a:accent6>
      <a:hlink>
        <a:srgbClr val="CE3736"/>
      </a:hlink>
      <a:folHlink>
        <a:srgbClr val="595959"/>
      </a:folHlink>
    </a:clrScheme>
    <a:fontScheme name="NTK">
      <a:majorFont>
        <a:latin typeface="Univers Com 65 Bold"/>
        <a:ea typeface=""/>
        <a:cs typeface=""/>
      </a:majorFont>
      <a:minorFont>
        <a:latin typeface="Univers Com 55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4732</TotalTime>
  <Words>988</Words>
  <Application>Microsoft Office PowerPoint</Application>
  <PresentationFormat>Předvádění na obrazovce (4:3)</PresentationFormat>
  <Paragraphs>204</Paragraphs>
  <Slides>22</Slides>
  <Notes>21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3" baseType="lpstr">
      <vt:lpstr>Motiv systému Office</vt:lpstr>
      <vt:lpstr>Vyhledávání ve zdrojích NTK / chemTK / UOCHB</vt:lpstr>
      <vt:lpstr>Jak najít knihu v  NTK?</vt:lpstr>
      <vt:lpstr>Jak najít knihu v NTK?</vt:lpstr>
      <vt:lpstr>Jak najít knihu – Základní hledání</vt:lpstr>
      <vt:lpstr>Jak najít knihu – Pokročilé hledání</vt:lpstr>
      <vt:lpstr>Jak najít knihu – AZ list</vt:lpstr>
      <vt:lpstr>NTK / chemTK / UOCHB </vt:lpstr>
      <vt:lpstr>Jak najít knihu – typy</vt:lpstr>
      <vt:lpstr>Jak nají knihu - postup</vt:lpstr>
      <vt:lpstr>Jak najít článek v NTK? </vt:lpstr>
      <vt:lpstr>Jak najít článek – Základní hledání</vt:lpstr>
      <vt:lpstr>Jak najít článek? </vt:lpstr>
      <vt:lpstr>Vzdálený přístup a SFX </vt:lpstr>
      <vt:lpstr>Jak najít článek v chemTK? </vt:lpstr>
      <vt:lpstr>Pozor na vzdálený přístup</vt:lpstr>
      <vt:lpstr>Jak najít časopis v NTK / chemTK? </vt:lpstr>
      <vt:lpstr>NTK / chemTK / UOCHB </vt:lpstr>
      <vt:lpstr>Jak najít článek/časopis  - postup</vt:lpstr>
      <vt:lpstr>Google Scholar, Google</vt:lpstr>
      <vt:lpstr>Discovery: Google Scholar (+Google Books)</vt:lpstr>
      <vt:lpstr>Summon X Google Scholar</vt:lpstr>
      <vt:lpstr>Otázky a diskuze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NTKalivoda</dc:creator>
  <cp:lastModifiedBy>Skoleni</cp:lastModifiedBy>
  <cp:revision>481</cp:revision>
  <cp:lastPrinted>2016-03-16T09:07:20Z</cp:lastPrinted>
  <dcterms:created xsi:type="dcterms:W3CDTF">2013-02-27T09:44:13Z</dcterms:created>
  <dcterms:modified xsi:type="dcterms:W3CDTF">2016-03-23T12:40:54Z</dcterms:modified>
</cp:coreProperties>
</file>