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8" r:id="rId2"/>
    <p:sldId id="263" r:id="rId3"/>
    <p:sldId id="265" r:id="rId4"/>
    <p:sldId id="264" r:id="rId5"/>
    <p:sldId id="284" r:id="rId6"/>
    <p:sldId id="285" r:id="rId7"/>
    <p:sldId id="287" r:id="rId8"/>
    <p:sldId id="288" r:id="rId9"/>
    <p:sldId id="289" r:id="rId10"/>
    <p:sldId id="292" r:id="rId11"/>
    <p:sldId id="290" r:id="rId12"/>
    <p:sldId id="291" r:id="rId13"/>
    <p:sldId id="283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217">
          <p15:clr>
            <a:srgbClr val="A4A3A4"/>
          </p15:clr>
        </p15:guide>
        <p15:guide id="6" orient="horz" pos="3681">
          <p15:clr>
            <a:srgbClr val="A4A3A4"/>
          </p15:clr>
        </p15:guide>
        <p15:guide id="7" orient="horz" pos="4054">
          <p15:clr>
            <a:srgbClr val="A4A3A4"/>
          </p15:clr>
        </p15:guide>
        <p15:guide id="8" pos="631">
          <p15:clr>
            <a:srgbClr val="A4A3A4"/>
          </p15:clr>
        </p15:guide>
        <p15:guide id="9" pos="1020">
          <p15:clr>
            <a:srgbClr val="A4A3A4"/>
          </p15:clr>
        </p15:guide>
        <p15:guide id="10" pos="5389">
          <p15:clr>
            <a:srgbClr val="A4A3A4"/>
          </p15:clr>
        </p15:guide>
        <p15:guide id="11" pos="3120">
          <p15:clr>
            <a:srgbClr val="A4A3A4"/>
          </p15:clr>
        </p15:guide>
        <p15:guide id="12" pos="219">
          <p15:clr>
            <a:srgbClr val="A4A3A4"/>
          </p15:clr>
        </p15:guide>
        <p15:guide id="13" pos="32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102D"/>
    <a:srgbClr val="D85497"/>
    <a:srgbClr val="E4363E"/>
    <a:srgbClr val="B0C92B"/>
    <a:srgbClr val="24A0D8"/>
    <a:srgbClr val="65656C"/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howGuides="1">
      <p:cViewPr varScale="1">
        <p:scale>
          <a:sx n="96" d="100"/>
          <a:sy n="96" d="100"/>
        </p:scale>
        <p:origin x="888" y="72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16/11/2017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2017-11-16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16/11/2017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9D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.kth.se/bibliometri/public/start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nova.se/projekt/kth-campus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n2hApKmApI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th.se/en/kthb/kurser-och-stod/kurser/erbjudande-om-undervisning/erbjudande-om-undervisning-1.675304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>
          <a:xfrm>
            <a:off x="1502871" y="279438"/>
            <a:ext cx="6984337" cy="1043684"/>
          </a:xfrm>
        </p:spPr>
        <p:txBody>
          <a:bodyPr/>
          <a:lstStyle/>
          <a:p>
            <a:r>
              <a:rPr lang="en-US" dirty="0" smtClean="0"/>
              <a:t>KTH Library activities 2017 </a:t>
            </a:r>
            <a:endParaRPr lang="sv-SE" dirty="0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>
          <a:xfrm>
            <a:off x="1518977" y="2321127"/>
            <a:ext cx="6987075" cy="936104"/>
          </a:xfrm>
        </p:spPr>
        <p:txBody>
          <a:bodyPr>
            <a:normAutofit/>
          </a:bodyPr>
          <a:lstStyle/>
          <a:p>
            <a:r>
              <a:rPr lang="sv-SE" dirty="0" smtClean="0"/>
              <a:t>Dr. Göran Hamrin. </a:t>
            </a:r>
            <a:r>
              <a:rPr lang="sv-SE" dirty="0" err="1" smtClean="0"/>
              <a:t>Logician</a:t>
            </a:r>
            <a:r>
              <a:rPr lang="sv-SE" dirty="0" smtClean="0"/>
              <a:t> </a:t>
            </a:r>
            <a:r>
              <a:rPr lang="sv-SE" dirty="0" err="1" smtClean="0"/>
              <a:t>Lecturer</a:t>
            </a:r>
            <a:r>
              <a:rPr lang="sv-SE" dirty="0" smtClean="0"/>
              <a:t> </a:t>
            </a:r>
            <a:r>
              <a:rPr lang="sv-SE" dirty="0" err="1" smtClean="0"/>
              <a:t>Librarian</a:t>
            </a:r>
            <a:endParaRPr lang="sv-SE" dirty="0" smtClean="0"/>
          </a:p>
          <a:p>
            <a:r>
              <a:rPr lang="sv-SE" dirty="0" smtClean="0"/>
              <a:t>KTH </a:t>
            </a:r>
            <a:r>
              <a:rPr lang="sv-SE" dirty="0" err="1" smtClean="0"/>
              <a:t>Library</a:t>
            </a:r>
            <a:r>
              <a:rPr lang="sv-SE" dirty="0" smtClean="0"/>
              <a:t> Director </a:t>
            </a:r>
            <a:r>
              <a:rPr lang="sv-SE" dirty="0" err="1" smtClean="0"/>
              <a:t>of</a:t>
            </a:r>
            <a:r>
              <a:rPr lang="sv-SE" dirty="0" smtClean="0"/>
              <a:t> studies, ECE-</a:t>
            </a:r>
            <a:r>
              <a:rPr lang="sv-SE" dirty="0" err="1" smtClean="0"/>
              <a:t>school</a:t>
            </a:r>
            <a:endParaRPr lang="sv-SE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3" y="1367020"/>
            <a:ext cx="6221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+mj-ea"/>
                <a:cs typeface="+mj-cs"/>
              </a:rPr>
              <a:t>Sharing experiences of working at a technical university library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6435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KTHB Research support offer, </a:t>
            </a:r>
            <a:r>
              <a:rPr lang="sv-SE" dirty="0" err="1" smtClean="0"/>
              <a:t>cont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Bibliometrics</a:t>
            </a:r>
            <a:r>
              <a:rPr lang="sv-SE" dirty="0" smtClean="0"/>
              <a:t> support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For KTH management (</a:t>
            </a:r>
            <a:r>
              <a:rPr lang="sv-SE" dirty="0" err="1" smtClean="0"/>
              <a:t>Annual</a:t>
            </a:r>
            <a:r>
              <a:rPr lang="sv-SE" dirty="0" smtClean="0"/>
              <a:t> </a:t>
            </a:r>
            <a:r>
              <a:rPr lang="sv-SE" dirty="0" err="1" smtClean="0"/>
              <a:t>Bibliometric</a:t>
            </a:r>
            <a:r>
              <a:rPr lang="sv-SE" dirty="0" smtClean="0"/>
              <a:t> </a:t>
            </a:r>
            <a:r>
              <a:rPr lang="sv-SE" dirty="0" err="1" smtClean="0"/>
              <a:t>monitoring</a:t>
            </a:r>
            <a:r>
              <a:rPr lang="sv-SE" dirty="0"/>
              <a:t>: </a:t>
            </a:r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intra.kth.se/bibliometri/public/start</a:t>
            </a:r>
            <a:r>
              <a:rPr lang="sv-SE" dirty="0" smtClean="0"/>
              <a:t> )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For </a:t>
            </a:r>
            <a:r>
              <a:rPr lang="sv-SE" dirty="0" err="1" smtClean="0"/>
              <a:t>larger</a:t>
            </a:r>
            <a:r>
              <a:rPr lang="sv-SE" dirty="0" smtClean="0"/>
              <a:t> research centers </a:t>
            </a:r>
            <a:r>
              <a:rPr lang="sv-SE" dirty="0" err="1" smtClean="0"/>
              <a:t>affiliated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KTH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Consulting for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universities</a:t>
            </a:r>
            <a:r>
              <a:rPr lang="sv-SE" dirty="0" smtClean="0"/>
              <a:t> and external partners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Aiming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 a </a:t>
            </a:r>
            <a:r>
              <a:rPr lang="sv-SE" dirty="0" err="1" smtClean="0"/>
              <a:t>future</a:t>
            </a:r>
            <a:r>
              <a:rPr lang="sv-SE" dirty="0" smtClean="0"/>
              <a:t> ”</a:t>
            </a:r>
            <a:r>
              <a:rPr lang="sv-SE" dirty="0" err="1" smtClean="0"/>
              <a:t>bibliometric</a:t>
            </a:r>
            <a:r>
              <a:rPr lang="sv-SE" dirty="0" smtClean="0"/>
              <a:t> (research) </a:t>
            </a:r>
            <a:r>
              <a:rPr lang="sv-SE" dirty="0" err="1" smtClean="0"/>
              <a:t>node</a:t>
            </a:r>
            <a:r>
              <a:rPr lang="sv-SE" dirty="0" smtClean="0"/>
              <a:t>”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Example</a:t>
            </a:r>
            <a:r>
              <a:rPr lang="sv-SE" dirty="0" smtClean="0"/>
              <a:t> </a:t>
            </a:r>
            <a:r>
              <a:rPr lang="sv-SE" dirty="0" err="1" smtClean="0"/>
              <a:t>project</a:t>
            </a:r>
            <a:r>
              <a:rPr lang="sv-SE" dirty="0" smtClean="0"/>
              <a:t>: The </a:t>
            </a:r>
            <a:r>
              <a:rPr lang="sv-SE" dirty="0" err="1" smtClean="0"/>
              <a:t>Vinnova</a:t>
            </a:r>
            <a:r>
              <a:rPr lang="sv-SE" dirty="0"/>
              <a:t> </a:t>
            </a:r>
            <a:r>
              <a:rPr lang="sv-SE" dirty="0" smtClean="0"/>
              <a:t>/KTHB ”</a:t>
            </a:r>
            <a:r>
              <a:rPr lang="sv-SE" dirty="0" err="1" smtClean="0"/>
              <a:t>Bibcap</a:t>
            </a:r>
            <a:r>
              <a:rPr lang="sv-SE" dirty="0" smtClean="0"/>
              <a:t> </a:t>
            </a:r>
            <a:r>
              <a:rPr lang="sv-SE" dirty="0" err="1" smtClean="0"/>
              <a:t>project</a:t>
            </a:r>
            <a:r>
              <a:rPr lang="sv-SE" dirty="0" smtClean="0"/>
              <a:t>” (2014-&gt;): </a:t>
            </a:r>
            <a:r>
              <a:rPr lang="sv-SE" dirty="0" err="1" smtClean="0"/>
              <a:t>Publication</a:t>
            </a:r>
            <a:r>
              <a:rPr lang="sv-SE" dirty="0" smtClean="0"/>
              <a:t> </a:t>
            </a:r>
            <a:r>
              <a:rPr lang="sv-SE" dirty="0" err="1" smtClean="0"/>
              <a:t>database</a:t>
            </a:r>
            <a:r>
              <a:rPr lang="sv-SE" dirty="0" smtClean="0"/>
              <a:t> and </a:t>
            </a:r>
            <a:r>
              <a:rPr lang="sv-SE" dirty="0" err="1" smtClean="0"/>
              <a:t>method</a:t>
            </a:r>
            <a:r>
              <a:rPr lang="sv-SE" dirty="0" smtClean="0"/>
              <a:t> </a:t>
            </a:r>
            <a:r>
              <a:rPr lang="sv-SE" dirty="0" err="1" smtClean="0"/>
              <a:t>development</a:t>
            </a:r>
            <a:r>
              <a:rPr lang="sv-SE" dirty="0" smtClean="0"/>
              <a:t> for </a:t>
            </a:r>
            <a:r>
              <a:rPr lang="sv-SE" dirty="0" err="1" smtClean="0"/>
              <a:t>discovery</a:t>
            </a:r>
            <a:r>
              <a:rPr lang="sv-SE" dirty="0" smtClean="0"/>
              <a:t> and </a:t>
            </a:r>
            <a:r>
              <a:rPr lang="sv-SE" dirty="0" err="1" smtClean="0"/>
              <a:t>visualisation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research.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35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KTHB Media support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KTHB Media policy  (Heavy focus on </a:t>
            </a:r>
            <a:r>
              <a:rPr lang="sv-SE" dirty="0" err="1" smtClean="0"/>
              <a:t>electronic</a:t>
            </a:r>
            <a:r>
              <a:rPr lang="sv-SE" dirty="0" smtClean="0"/>
              <a:t> full-text </a:t>
            </a:r>
            <a:r>
              <a:rPr lang="sv-SE" dirty="0" err="1" smtClean="0"/>
              <a:t>archive</a:t>
            </a:r>
            <a:r>
              <a:rPr lang="sv-SE" dirty="0" smtClean="0"/>
              <a:t>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Managing</a:t>
            </a:r>
            <a:r>
              <a:rPr lang="sv-SE" dirty="0" smtClean="0"/>
              <a:t> the </a:t>
            </a:r>
            <a:r>
              <a:rPr lang="sv-SE" dirty="0" err="1" smtClean="0"/>
              <a:t>discovery</a:t>
            </a:r>
            <a:r>
              <a:rPr lang="sv-SE" dirty="0" smtClean="0"/>
              <a:t> service </a:t>
            </a:r>
            <a:r>
              <a:rPr lang="sv-SE" dirty="0" err="1" smtClean="0"/>
              <a:t>platform</a:t>
            </a:r>
            <a:r>
              <a:rPr lang="sv-SE" dirty="0" smtClean="0"/>
              <a:t>  KTHB Primo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…</a:t>
            </a:r>
            <a:r>
              <a:rPr lang="sv-SE" dirty="0" err="1" smtClean="0"/>
              <a:t>hence</a:t>
            </a:r>
            <a:r>
              <a:rPr lang="sv-SE" dirty="0" smtClean="0"/>
              <a:t> </a:t>
            </a:r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managing</a:t>
            </a:r>
            <a:r>
              <a:rPr lang="sv-SE" dirty="0" smtClean="0"/>
              <a:t> the KTHB-web, the </a:t>
            </a:r>
            <a:r>
              <a:rPr lang="sv-SE" dirty="0" err="1" smtClean="0"/>
              <a:t>subscribing</a:t>
            </a:r>
            <a:r>
              <a:rPr lang="sv-SE" dirty="0" smtClean="0"/>
              <a:t> and </a:t>
            </a:r>
            <a:r>
              <a:rPr lang="sv-SE" dirty="0" err="1" smtClean="0"/>
              <a:t>buying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material, etc.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Challenges: </a:t>
            </a:r>
            <a:r>
              <a:rPr lang="sv-SE" dirty="0" err="1" smtClean="0"/>
              <a:t>Costs</a:t>
            </a:r>
            <a:r>
              <a:rPr lang="sv-SE" dirty="0"/>
              <a:t> </a:t>
            </a:r>
            <a:r>
              <a:rPr lang="sv-SE" dirty="0" smtClean="0"/>
              <a:t>for </a:t>
            </a:r>
            <a:r>
              <a:rPr lang="sv-SE" dirty="0" err="1" smtClean="0"/>
              <a:t>subscriptions</a:t>
            </a:r>
            <a:r>
              <a:rPr lang="sv-SE" dirty="0" smtClean="0"/>
              <a:t> (Science </a:t>
            </a:r>
            <a:r>
              <a:rPr lang="sv-SE" dirty="0" err="1" smtClean="0"/>
              <a:t>Direct</a:t>
            </a:r>
            <a:r>
              <a:rPr lang="sv-SE" dirty="0" smtClean="0"/>
              <a:t> </a:t>
            </a:r>
            <a:r>
              <a:rPr lang="sv-SE" dirty="0" err="1" smtClean="0"/>
              <a:t>costed</a:t>
            </a:r>
            <a:r>
              <a:rPr lang="sv-SE" dirty="0" smtClean="0"/>
              <a:t> </a:t>
            </a:r>
            <a:r>
              <a:rPr lang="sv-SE" dirty="0" err="1" smtClean="0"/>
              <a:t>around</a:t>
            </a:r>
            <a:r>
              <a:rPr lang="sv-SE" dirty="0" smtClean="0"/>
              <a:t> 1/3 </a:t>
            </a:r>
            <a:r>
              <a:rPr lang="sv-SE" dirty="0" err="1" smtClean="0"/>
              <a:t>of</a:t>
            </a:r>
            <a:r>
              <a:rPr lang="sv-SE" dirty="0" smtClean="0"/>
              <a:t> media budget), etc.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Library</a:t>
            </a:r>
            <a:r>
              <a:rPr lang="sv-SE" dirty="0" smtClean="0"/>
              <a:t> system ALMA </a:t>
            </a:r>
            <a:r>
              <a:rPr lang="sv-SE" dirty="0" err="1" smtClean="0"/>
              <a:t>integrated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Primo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79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activities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Re-</a:t>
            </a:r>
            <a:r>
              <a:rPr lang="sv-SE" dirty="0" err="1" smtClean="0"/>
              <a:t>furnishing</a:t>
            </a:r>
            <a:r>
              <a:rPr lang="sv-SE" dirty="0" smtClean="0"/>
              <a:t> the </a:t>
            </a:r>
            <a:r>
              <a:rPr lang="sv-SE" dirty="0" err="1" smtClean="0"/>
              <a:t>library</a:t>
            </a:r>
            <a:r>
              <a:rPr lang="sv-SE" dirty="0" smtClean="0"/>
              <a:t> </a:t>
            </a:r>
            <a:r>
              <a:rPr lang="sv-SE" dirty="0" err="1" smtClean="0"/>
              <a:t>building</a:t>
            </a:r>
            <a:r>
              <a:rPr lang="sv-SE" dirty="0" smtClean="0"/>
              <a:t> (6+ </a:t>
            </a:r>
            <a:r>
              <a:rPr lang="sv-SE" dirty="0" err="1" smtClean="0"/>
              <a:t>months</a:t>
            </a:r>
            <a:r>
              <a:rPr lang="sv-SE" dirty="0" smtClean="0"/>
              <a:t>, 2016)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Increase</a:t>
            </a:r>
            <a:r>
              <a:rPr lang="sv-SE" dirty="0" smtClean="0"/>
              <a:t> in </a:t>
            </a:r>
            <a:r>
              <a:rPr lang="sv-SE" dirty="0" err="1" smtClean="0"/>
              <a:t>visiting</a:t>
            </a:r>
            <a:r>
              <a:rPr lang="sv-SE" dirty="0" smtClean="0"/>
              <a:t> statistics (+10-20 %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900 </a:t>
            </a:r>
            <a:r>
              <a:rPr lang="sv-SE" dirty="0" err="1" smtClean="0"/>
              <a:t>study</a:t>
            </a:r>
            <a:r>
              <a:rPr lang="sv-SE" dirty="0" smtClean="0"/>
              <a:t> </a:t>
            </a:r>
            <a:r>
              <a:rPr lang="sv-SE" dirty="0" err="1" smtClean="0"/>
              <a:t>spaces</a:t>
            </a:r>
            <a:r>
              <a:rPr lang="sv-SE" dirty="0" smtClean="0"/>
              <a:t>! (</a:t>
            </a:r>
            <a:r>
              <a:rPr lang="sv-SE" dirty="0" smtClean="0">
                <a:hlinkClick r:id="rId2"/>
              </a:rPr>
              <a:t>http</a:t>
            </a:r>
            <a:r>
              <a:rPr lang="sv-SE" dirty="0">
                <a:hlinkClick r:id="rId2"/>
              </a:rPr>
              <a:t>://</a:t>
            </a:r>
            <a:r>
              <a:rPr lang="sv-SE" dirty="0" smtClean="0">
                <a:hlinkClick r:id="rId2"/>
              </a:rPr>
              <a:t>www.pronova.se/projekt/kth-campus</a:t>
            </a:r>
            <a:r>
              <a:rPr lang="sv-SE" dirty="0" smtClean="0"/>
              <a:t>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Starting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open</a:t>
            </a:r>
            <a:r>
              <a:rPr lang="sv-SE" dirty="0" smtClean="0"/>
              <a:t> talks / seminars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invited</a:t>
            </a:r>
            <a:r>
              <a:rPr lang="sv-SE" dirty="0" smtClean="0"/>
              <a:t> KTH-researchers.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Exhibitions</a:t>
            </a:r>
            <a:r>
              <a:rPr lang="sv-SE" dirty="0" smtClean="0"/>
              <a:t>: https</a:t>
            </a:r>
            <a:r>
              <a:rPr lang="sv-SE" dirty="0"/>
              <a:t>://www.kth.se/en/kthb/aktuellt/nyheter/ny-utstallning-sensing-energy-1.746363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Academic</a:t>
            </a:r>
            <a:r>
              <a:rPr lang="sv-SE" dirty="0" smtClean="0"/>
              <a:t> </a:t>
            </a:r>
            <a:r>
              <a:rPr lang="sv-SE" dirty="0" err="1" smtClean="0"/>
              <a:t>resource</a:t>
            </a:r>
            <a:r>
              <a:rPr lang="sv-SE" dirty="0" smtClean="0"/>
              <a:t> center: A </a:t>
            </a:r>
            <a:r>
              <a:rPr lang="sv-SE" dirty="0" err="1" smtClean="0"/>
              <a:t>platform</a:t>
            </a:r>
            <a:r>
              <a:rPr lang="sv-SE" dirty="0" smtClean="0"/>
              <a:t> for </a:t>
            </a:r>
            <a:r>
              <a:rPr lang="sv-SE" dirty="0" err="1" smtClean="0"/>
              <a:t>writing</a:t>
            </a:r>
            <a:r>
              <a:rPr lang="sv-SE" dirty="0" smtClean="0"/>
              <a:t>, information </a:t>
            </a:r>
            <a:r>
              <a:rPr lang="sv-SE" dirty="0" err="1" smtClean="0"/>
              <a:t>searching</a:t>
            </a:r>
            <a:r>
              <a:rPr lang="sv-SE" dirty="0" smtClean="0"/>
              <a:t>, </a:t>
            </a:r>
            <a:r>
              <a:rPr lang="sv-SE" dirty="0" err="1" smtClean="0"/>
              <a:t>math</a:t>
            </a:r>
            <a:r>
              <a:rPr lang="sv-SE" dirty="0" smtClean="0"/>
              <a:t>, </a:t>
            </a:r>
            <a:r>
              <a:rPr lang="sv-SE" dirty="0" err="1" smtClean="0"/>
              <a:t>career</a:t>
            </a:r>
            <a:r>
              <a:rPr lang="sv-SE" dirty="0" smtClean="0"/>
              <a:t> support, </a:t>
            </a:r>
            <a:r>
              <a:rPr lang="sv-SE" dirty="0" err="1" smtClean="0"/>
              <a:t>with</a:t>
            </a:r>
            <a:r>
              <a:rPr lang="sv-SE" dirty="0" smtClean="0"/>
              <a:t> lunch seminars and </a:t>
            </a:r>
            <a:r>
              <a:rPr lang="sv-SE" dirty="0" err="1" smtClean="0"/>
              <a:t>individual</a:t>
            </a:r>
            <a:r>
              <a:rPr lang="sv-SE" dirty="0" smtClean="0"/>
              <a:t> support on </a:t>
            </a:r>
            <a:r>
              <a:rPr lang="sv-SE" dirty="0" err="1" smtClean="0"/>
              <a:t>request</a:t>
            </a:r>
            <a:r>
              <a:rPr lang="sv-SE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https://www.kth.se/en/kthb/kurser-och-stod/stod/arc</a:t>
            </a:r>
          </a:p>
        </p:txBody>
      </p:sp>
    </p:spTree>
    <p:extLst>
      <p:ext uri="{BB962C8B-B14F-4D97-AF65-F5344CB8AC3E}">
        <p14:creationId xmlns:p14="http://schemas.microsoft.com/office/powerpoint/2010/main" val="251513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Time</a:t>
            </a:r>
            <a:r>
              <a:rPr lang="sv-SE" dirty="0" smtClean="0"/>
              <a:t> for </a:t>
            </a:r>
            <a:r>
              <a:rPr lang="sv-SE" dirty="0" err="1" smtClean="0"/>
              <a:t>disussion</a:t>
            </a:r>
            <a:r>
              <a:rPr lang="sv-SE" dirty="0" smtClean="0"/>
              <a:t>! </a:t>
            </a: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590" y="2511425"/>
            <a:ext cx="1938696" cy="2066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102" y="2511425"/>
            <a:ext cx="1828800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511425"/>
            <a:ext cx="2806614" cy="186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3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" t="37255" r="24736" b="15587"/>
          <a:stretch/>
        </p:blipFill>
        <p:spPr bwMode="auto">
          <a:xfrm>
            <a:off x="898598" y="3350791"/>
            <a:ext cx="7718460" cy="2585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 smtClean="0"/>
              <a:t>technology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Largest</a:t>
            </a:r>
            <a:r>
              <a:rPr lang="sv-SE" dirty="0" smtClean="0"/>
              <a:t>: 13 000 – 14 000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Oldest</a:t>
            </a:r>
            <a:r>
              <a:rPr lang="sv-SE" dirty="0" smtClean="0"/>
              <a:t>: 1827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”Best”: (QS University Ranking 2017)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Stockholm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surroundings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100 </a:t>
            </a:r>
            <a:r>
              <a:rPr lang="sv-SE" dirty="0" err="1" smtClean="0"/>
              <a:t>years</a:t>
            </a:r>
            <a:r>
              <a:rPr lang="sv-SE" dirty="0" smtClean="0"/>
              <a:t> (+ 1 </a:t>
            </a:r>
            <a:r>
              <a:rPr lang="sv-SE" dirty="0" err="1" smtClean="0"/>
              <a:t>month</a:t>
            </a:r>
            <a:r>
              <a:rPr lang="sv-SE" dirty="0" smtClean="0"/>
              <a:t>) on </a:t>
            </a:r>
            <a:r>
              <a:rPr lang="sv-SE" dirty="0" err="1" smtClean="0"/>
              <a:t>main</a:t>
            </a:r>
            <a:r>
              <a:rPr lang="sv-SE" dirty="0" smtClean="0"/>
              <a:t> campus Valhallavägen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62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 smtClean="0"/>
              <a:t>technology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Administration: Organised in </a:t>
            </a:r>
            <a:r>
              <a:rPr lang="sv-SE" dirty="0" err="1" smtClean="0"/>
              <a:t>Schools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educational</a:t>
            </a:r>
            <a:r>
              <a:rPr lang="sv-SE" dirty="0" smtClean="0"/>
              <a:t> program </a:t>
            </a:r>
            <a:r>
              <a:rPr lang="sv-SE" dirty="0" err="1" smtClean="0"/>
              <a:t>belongs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school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15 MSc in </a:t>
            </a:r>
            <a:r>
              <a:rPr lang="sv-SE" dirty="0" err="1" smtClean="0"/>
              <a:t>Engineering</a:t>
            </a:r>
            <a:r>
              <a:rPr lang="sv-SE" dirty="0" smtClean="0"/>
              <a:t> programs (5-year)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”A </a:t>
            </a:r>
            <a:r>
              <a:rPr lang="sv-SE" dirty="0" err="1" smtClean="0"/>
              <a:t>lot</a:t>
            </a:r>
            <a:r>
              <a:rPr lang="sv-SE" dirty="0" smtClean="0"/>
              <a:t>” </a:t>
            </a:r>
            <a:r>
              <a:rPr lang="sv-SE" dirty="0" err="1" smtClean="0"/>
              <a:t>of</a:t>
            </a:r>
            <a:r>
              <a:rPr lang="sv-SE" dirty="0" smtClean="0"/>
              <a:t> BSc and BSc in </a:t>
            </a:r>
            <a:r>
              <a:rPr lang="sv-SE" dirty="0" err="1" smtClean="0"/>
              <a:t>Engineering</a:t>
            </a:r>
            <a:r>
              <a:rPr lang="sv-SE" dirty="0" smtClean="0"/>
              <a:t> (3-year Swedish)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&gt;60 Master </a:t>
            </a:r>
            <a:r>
              <a:rPr lang="sv-SE" dirty="0" err="1" smtClean="0"/>
              <a:t>of</a:t>
            </a:r>
            <a:r>
              <a:rPr lang="sv-SE" dirty="0" smtClean="0"/>
              <a:t> Science programs (2-year English)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 </a:t>
            </a:r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youtu.be/Sn2hApKmApI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3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</a:t>
            </a:r>
            <a:r>
              <a:rPr lang="sv-SE" dirty="0" smtClean="0"/>
              <a:t> </a:t>
            </a:r>
            <a:r>
              <a:rPr lang="sv-SE" dirty="0" err="1" smtClean="0"/>
              <a:t>before</a:t>
            </a:r>
            <a:r>
              <a:rPr lang="sv-SE" dirty="0" smtClean="0"/>
              <a:t> 2009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 straight-forward </a:t>
            </a:r>
            <a:r>
              <a:rPr lang="sv-SE" dirty="0" err="1" smtClean="0"/>
              <a:t>example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classical</a:t>
            </a:r>
            <a:r>
              <a:rPr lang="sv-SE" dirty="0" smtClean="0"/>
              <a:t> </a:t>
            </a:r>
            <a:r>
              <a:rPr lang="sv-SE" dirty="0" err="1" smtClean="0"/>
              <a:t>career</a:t>
            </a:r>
            <a:r>
              <a:rPr lang="sv-SE" dirty="0" smtClean="0"/>
              <a:t> </a:t>
            </a:r>
            <a:r>
              <a:rPr lang="sv-SE" dirty="0" err="1" smtClean="0"/>
              <a:t>choices</a:t>
            </a:r>
            <a:r>
              <a:rPr lang="sv-SE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High-school</a:t>
            </a:r>
            <a:r>
              <a:rPr lang="sv-SE" dirty="0" smtClean="0"/>
              <a:t> </a:t>
            </a:r>
            <a:r>
              <a:rPr lang="sv-SE" dirty="0" err="1" smtClean="0"/>
              <a:t>degree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top</a:t>
            </a:r>
            <a:r>
              <a:rPr lang="sv-SE" dirty="0" smtClean="0"/>
              <a:t> </a:t>
            </a:r>
            <a:r>
              <a:rPr lang="sv-SE" dirty="0" err="1" smtClean="0"/>
              <a:t>grades</a:t>
            </a:r>
            <a:r>
              <a:rPr lang="sv-SE" dirty="0" smtClean="0"/>
              <a:t> from prestige </a:t>
            </a:r>
            <a:r>
              <a:rPr lang="sv-SE" dirty="0" err="1" smtClean="0"/>
              <a:t>school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B.Sc</a:t>
            </a:r>
            <a:r>
              <a:rPr lang="sv-SE" dirty="0" smtClean="0"/>
              <a:t>. </a:t>
            </a:r>
            <a:r>
              <a:rPr lang="sv-SE" dirty="0" err="1" smtClean="0"/>
              <a:t>Mathematics</a:t>
            </a:r>
            <a:r>
              <a:rPr lang="sv-SE" dirty="0" smtClean="0"/>
              <a:t> and Computer science 1995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B.A </a:t>
            </a:r>
            <a:r>
              <a:rPr lang="sv-SE" dirty="0" err="1" smtClean="0"/>
              <a:t>Philosopy</a:t>
            </a:r>
            <a:r>
              <a:rPr lang="sv-SE" dirty="0" smtClean="0"/>
              <a:t>, </a:t>
            </a:r>
            <a:r>
              <a:rPr lang="sv-SE" dirty="0" err="1" smtClean="0"/>
              <a:t>Comparative</a:t>
            </a:r>
            <a:r>
              <a:rPr lang="sv-SE" dirty="0" smtClean="0"/>
              <a:t> </a:t>
            </a:r>
            <a:r>
              <a:rPr lang="sv-SE" dirty="0" err="1" smtClean="0"/>
              <a:t>literature</a:t>
            </a:r>
            <a:r>
              <a:rPr lang="sv-SE" dirty="0" smtClean="0"/>
              <a:t>, </a:t>
            </a:r>
            <a:r>
              <a:rPr lang="sv-SE" dirty="0" err="1" smtClean="0"/>
              <a:t>Economics</a:t>
            </a:r>
            <a:r>
              <a:rPr lang="sv-SE" dirty="0" smtClean="0"/>
              <a:t> 1995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Working</a:t>
            </a:r>
            <a:r>
              <a:rPr lang="sv-SE" dirty="0" smtClean="0"/>
              <a:t> at Dept.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Math</a:t>
            </a:r>
            <a:r>
              <a:rPr lang="sv-SE" dirty="0" smtClean="0"/>
              <a:t>, Uppsala </a:t>
            </a:r>
            <a:r>
              <a:rPr lang="sv-SE" dirty="0" err="1" smtClean="0"/>
              <a:t>university</a:t>
            </a:r>
            <a:r>
              <a:rPr lang="sv-SE" dirty="0" smtClean="0"/>
              <a:t> 1994-2008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Parental</a:t>
            </a:r>
            <a:r>
              <a:rPr lang="sv-SE" dirty="0" smtClean="0"/>
              <a:t> </a:t>
            </a:r>
            <a:r>
              <a:rPr lang="sv-SE" dirty="0" err="1" smtClean="0"/>
              <a:t>leave</a:t>
            </a:r>
            <a:r>
              <a:rPr lang="sv-SE" dirty="0" smtClean="0"/>
              <a:t> 2001-2003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Research in </a:t>
            </a:r>
            <a:r>
              <a:rPr lang="sv-SE" dirty="0" err="1" smtClean="0"/>
              <a:t>Mathematical</a:t>
            </a:r>
            <a:r>
              <a:rPr lang="sv-SE" dirty="0" smtClean="0"/>
              <a:t> </a:t>
            </a:r>
            <a:r>
              <a:rPr lang="sv-SE" dirty="0" err="1" smtClean="0"/>
              <a:t>logic</a:t>
            </a:r>
            <a:r>
              <a:rPr lang="sv-SE" dirty="0" smtClean="0"/>
              <a:t>, </a:t>
            </a:r>
            <a:r>
              <a:rPr lang="sv-SE" dirty="0" err="1" smtClean="0"/>
              <a:t>graduating</a:t>
            </a:r>
            <a:r>
              <a:rPr lang="sv-SE" dirty="0" smtClean="0"/>
              <a:t> </a:t>
            </a:r>
            <a:r>
              <a:rPr lang="sv-SE" dirty="0" err="1" smtClean="0"/>
              <a:t>Ph.Licentiate</a:t>
            </a:r>
            <a:r>
              <a:rPr lang="sv-SE" dirty="0" smtClean="0"/>
              <a:t> 2002 and PhD 2005.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Assistant professor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Mathematics</a:t>
            </a:r>
            <a:r>
              <a:rPr lang="sv-SE" dirty="0" smtClean="0"/>
              <a:t> 2006-2008, </a:t>
            </a:r>
            <a:r>
              <a:rPr lang="sv-SE" dirty="0" err="1" smtClean="0"/>
              <a:t>temporary</a:t>
            </a:r>
            <a:r>
              <a:rPr lang="sv-SE" dirty="0" smtClean="0"/>
              <a:t> </a:t>
            </a:r>
            <a:r>
              <a:rPr lang="sv-SE" dirty="0" err="1" smtClean="0"/>
              <a:t>teaching</a:t>
            </a:r>
            <a:r>
              <a:rPr lang="sv-SE" dirty="0" smtClean="0"/>
              <a:t> at UU and University </a:t>
            </a:r>
            <a:r>
              <a:rPr lang="sv-SE" dirty="0" err="1" smtClean="0"/>
              <a:t>of</a:t>
            </a:r>
            <a:r>
              <a:rPr lang="sv-SE" dirty="0" smtClean="0"/>
              <a:t> Gävle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 No </a:t>
            </a:r>
            <a:r>
              <a:rPr lang="sv-SE" dirty="0" err="1" smtClean="0"/>
              <a:t>tenure</a:t>
            </a:r>
            <a:r>
              <a:rPr lang="sv-SE" dirty="0" smtClean="0"/>
              <a:t>! 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609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</a:t>
            </a:r>
            <a:r>
              <a:rPr lang="sv-SE" dirty="0" smtClean="0"/>
              <a:t> from 2009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 </a:t>
            </a:r>
            <a:r>
              <a:rPr lang="sv-SE" dirty="0" err="1" smtClean="0"/>
              <a:t>serendipity-styled</a:t>
            </a:r>
            <a:r>
              <a:rPr lang="sv-SE" dirty="0" smtClean="0"/>
              <a:t> </a:t>
            </a:r>
            <a:r>
              <a:rPr lang="sv-SE" dirty="0" err="1" smtClean="0"/>
              <a:t>career</a:t>
            </a:r>
            <a:r>
              <a:rPr lang="sv-SE" dirty="0" smtClean="0"/>
              <a:t> choice: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”</a:t>
            </a:r>
            <a:r>
              <a:rPr lang="sv-SE" dirty="0" err="1" smtClean="0"/>
              <a:t>Too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kids, </a:t>
            </a:r>
            <a:r>
              <a:rPr lang="sv-SE" dirty="0" err="1" smtClean="0"/>
              <a:t>too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ex-</a:t>
            </a:r>
            <a:r>
              <a:rPr lang="sv-SE" dirty="0" err="1" smtClean="0"/>
              <a:t>wives</a:t>
            </a:r>
            <a:r>
              <a:rPr lang="sv-SE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Job </a:t>
            </a:r>
            <a:r>
              <a:rPr lang="sv-SE" dirty="0" err="1" smtClean="0"/>
              <a:t>tip</a:t>
            </a:r>
            <a:r>
              <a:rPr lang="sv-SE" dirty="0" smtClean="0"/>
              <a:t> from </a:t>
            </a:r>
            <a:r>
              <a:rPr lang="sv-SE" dirty="0" err="1" smtClean="0"/>
              <a:t>librarian</a:t>
            </a:r>
            <a:r>
              <a:rPr lang="sv-SE" dirty="0" smtClean="0"/>
              <a:t> </a:t>
            </a:r>
            <a:r>
              <a:rPr lang="sv-SE" dirty="0" err="1" smtClean="0"/>
              <a:t>friend</a:t>
            </a:r>
            <a:r>
              <a:rPr lang="sv-SE" dirty="0" smtClean="0"/>
              <a:t>: ”Information specialist at KTH </a:t>
            </a:r>
            <a:r>
              <a:rPr lang="sv-SE" dirty="0" err="1" smtClean="0"/>
              <a:t>Library</a:t>
            </a:r>
            <a:r>
              <a:rPr lang="sv-SE" dirty="0" smtClean="0"/>
              <a:t> (KTHB) –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would</a:t>
            </a:r>
            <a:r>
              <a:rPr lang="sv-SE" dirty="0" smtClean="0"/>
              <a:t> be </a:t>
            </a:r>
            <a:r>
              <a:rPr lang="sv-SE" dirty="0" err="1" smtClean="0"/>
              <a:t>good</a:t>
            </a:r>
            <a:r>
              <a:rPr lang="sv-SE" dirty="0" smtClean="0"/>
              <a:t> at it Göran!”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Ranked</a:t>
            </a:r>
            <a:r>
              <a:rPr lang="sv-SE" dirty="0" smtClean="0"/>
              <a:t> 2 </a:t>
            </a:r>
            <a:r>
              <a:rPr lang="sv-SE" dirty="0" err="1" smtClean="0"/>
              <a:t>out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23 for the position and person </a:t>
            </a:r>
            <a:r>
              <a:rPr lang="sv-SE" dirty="0" err="1" smtClean="0"/>
              <a:t>ranked</a:t>
            </a:r>
            <a:r>
              <a:rPr lang="sv-SE" dirty="0" smtClean="0"/>
              <a:t> #1 </a:t>
            </a:r>
            <a:r>
              <a:rPr lang="sv-SE" dirty="0" err="1" smtClean="0"/>
              <a:t>declined</a:t>
            </a:r>
            <a:r>
              <a:rPr lang="sv-SE" dirty="0" smtClean="0"/>
              <a:t> the offer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Worked</a:t>
            </a:r>
            <a:r>
              <a:rPr lang="sv-SE" dirty="0" smtClean="0"/>
              <a:t> 4 </a:t>
            </a:r>
            <a:r>
              <a:rPr lang="sv-SE" dirty="0" err="1" smtClean="0"/>
              <a:t>years</a:t>
            </a:r>
            <a:r>
              <a:rPr lang="sv-SE" dirty="0" smtClean="0"/>
              <a:t> </a:t>
            </a:r>
            <a:r>
              <a:rPr lang="sv-SE" dirty="0" err="1" smtClean="0"/>
              <a:t>learning</a:t>
            </a:r>
            <a:r>
              <a:rPr lang="sv-SE" dirty="0" smtClean="0"/>
              <a:t> the </a:t>
            </a:r>
            <a:r>
              <a:rPr lang="sv-SE" dirty="0" err="1" smtClean="0"/>
              <a:t>trade</a:t>
            </a:r>
            <a:r>
              <a:rPr lang="sv-SE" dirty="0" smtClean="0"/>
              <a:t>, </a:t>
            </a:r>
            <a:r>
              <a:rPr lang="sv-SE" dirty="0" err="1" smtClean="0"/>
              <a:t>while</a:t>
            </a:r>
            <a:r>
              <a:rPr lang="sv-SE" dirty="0" smtClean="0"/>
              <a:t> </a:t>
            </a:r>
            <a:r>
              <a:rPr lang="sv-SE" dirty="0" err="1" smtClean="0"/>
              <a:t>updating</a:t>
            </a:r>
            <a:r>
              <a:rPr lang="sv-SE" dirty="0" smtClean="0"/>
              <a:t> the </a:t>
            </a:r>
            <a:r>
              <a:rPr lang="sv-SE" dirty="0" err="1" smtClean="0"/>
              <a:t>teaching</a:t>
            </a:r>
            <a:r>
              <a:rPr lang="sv-SE" dirty="0" smtClean="0"/>
              <a:t> </a:t>
            </a:r>
            <a:r>
              <a:rPr lang="sv-SE" dirty="0" err="1" smtClean="0"/>
              <a:t>activities</a:t>
            </a:r>
            <a:r>
              <a:rPr lang="sv-SE" dirty="0" smtClean="0"/>
              <a:t> at KTHB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Studied</a:t>
            </a:r>
            <a:r>
              <a:rPr lang="sv-SE" dirty="0" smtClean="0"/>
              <a:t> in parallell a MSc </a:t>
            </a:r>
            <a:r>
              <a:rPr lang="sv-SE" dirty="0" err="1" smtClean="0"/>
              <a:t>degree</a:t>
            </a:r>
            <a:r>
              <a:rPr lang="sv-SE" dirty="0" smtClean="0"/>
              <a:t> in </a:t>
            </a:r>
            <a:r>
              <a:rPr lang="sv-SE" dirty="0" err="1" smtClean="0"/>
              <a:t>Library</a:t>
            </a:r>
            <a:r>
              <a:rPr lang="sv-SE" dirty="0" smtClean="0"/>
              <a:t> and Information science (LIS)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Took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a position as </a:t>
            </a:r>
            <a:r>
              <a:rPr lang="sv-SE" dirty="0" err="1" smtClean="0"/>
              <a:t>Lecturer</a:t>
            </a:r>
            <a:r>
              <a:rPr lang="sv-SE" dirty="0" smtClean="0"/>
              <a:t> in LIS in 2013 and </a:t>
            </a:r>
            <a:r>
              <a:rPr lang="sv-SE" dirty="0" err="1" smtClean="0"/>
              <a:t>started</a:t>
            </a:r>
            <a:r>
              <a:rPr lang="sv-SE" dirty="0" smtClean="0"/>
              <a:t> leading the </a:t>
            </a:r>
            <a:r>
              <a:rPr lang="sv-SE" dirty="0" err="1" smtClean="0"/>
              <a:t>teaching</a:t>
            </a:r>
            <a:r>
              <a:rPr lang="sv-SE" dirty="0" smtClean="0"/>
              <a:t> </a:t>
            </a:r>
            <a:r>
              <a:rPr lang="sv-SE" dirty="0" err="1" smtClean="0"/>
              <a:t>group</a:t>
            </a:r>
            <a:r>
              <a:rPr lang="sv-SE" dirty="0" smtClean="0"/>
              <a:t>, leading by </a:t>
            </a:r>
            <a:r>
              <a:rPr lang="sv-SE" dirty="0" err="1" smtClean="0"/>
              <a:t>example</a:t>
            </a:r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608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</a:t>
            </a:r>
            <a:r>
              <a:rPr lang="sv-SE" dirty="0" smtClean="0"/>
              <a:t> </a:t>
            </a:r>
            <a:r>
              <a:rPr lang="sv-SE" dirty="0" err="1" smtClean="0"/>
              <a:t>today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 smtClean="0"/>
              <a:t>Director </a:t>
            </a:r>
            <a:r>
              <a:rPr lang="sv-SE" dirty="0" err="1" smtClean="0"/>
              <a:t>of</a:t>
            </a:r>
            <a:r>
              <a:rPr lang="sv-SE" dirty="0" smtClean="0"/>
              <a:t> studies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Leading the </a:t>
            </a:r>
            <a:r>
              <a:rPr lang="sv-SE" dirty="0" err="1" smtClean="0"/>
              <a:t>teaching</a:t>
            </a:r>
            <a:r>
              <a:rPr lang="sv-SE" dirty="0" smtClean="0"/>
              <a:t> </a:t>
            </a:r>
            <a:r>
              <a:rPr lang="sv-SE" dirty="0" err="1" smtClean="0"/>
              <a:t>group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Stopped</a:t>
            </a:r>
            <a:r>
              <a:rPr lang="sv-SE" dirty="0" smtClean="0"/>
              <a:t> </a:t>
            </a:r>
            <a:r>
              <a:rPr lang="sv-SE" dirty="0" err="1" smtClean="0"/>
              <a:t>counting</a:t>
            </a:r>
            <a:r>
              <a:rPr lang="sv-SE" dirty="0" smtClean="0"/>
              <a:t> the </a:t>
            </a:r>
            <a:r>
              <a:rPr lang="sv-SE" dirty="0" err="1" smtClean="0"/>
              <a:t>number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students </a:t>
            </a:r>
            <a:r>
              <a:rPr lang="sv-SE" dirty="0" err="1" smtClean="0"/>
              <a:t>taught</a:t>
            </a:r>
            <a:r>
              <a:rPr lang="sv-SE" dirty="0" smtClean="0"/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…And </a:t>
            </a:r>
            <a:r>
              <a:rPr lang="sv-SE" dirty="0" err="1" smtClean="0"/>
              <a:t>tries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coach </a:t>
            </a:r>
            <a:r>
              <a:rPr lang="sv-SE" dirty="0" err="1" smtClean="0"/>
              <a:t>colleagues</a:t>
            </a:r>
            <a:r>
              <a:rPr lang="sv-SE" dirty="0" smtClean="0"/>
              <a:t> </a:t>
            </a:r>
            <a:r>
              <a:rPr lang="sv-SE" dirty="0" err="1" smtClean="0"/>
              <a:t>instead</a:t>
            </a:r>
            <a:r>
              <a:rPr lang="sv-SE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Tries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test new </a:t>
            </a:r>
            <a:r>
              <a:rPr lang="sv-SE" dirty="0" err="1" smtClean="0"/>
              <a:t>pedagogics</a:t>
            </a:r>
            <a:r>
              <a:rPr lang="sv-SE" dirty="0" smtClean="0"/>
              <a:t> and </a:t>
            </a:r>
            <a:r>
              <a:rPr lang="sv-SE" dirty="0" err="1" smtClean="0"/>
              <a:t>technology</a:t>
            </a:r>
            <a:r>
              <a:rPr lang="sv-SE" dirty="0" smtClean="0"/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…</a:t>
            </a:r>
            <a:r>
              <a:rPr lang="sv-SE" dirty="0" err="1" smtClean="0"/>
              <a:t>Instead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producing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written</a:t>
            </a:r>
            <a:r>
              <a:rPr lang="sv-SE" dirty="0" smtClean="0"/>
              <a:t> </a:t>
            </a:r>
            <a:r>
              <a:rPr lang="sv-SE" dirty="0" err="1" smtClean="0"/>
              <a:t>course</a:t>
            </a:r>
            <a:r>
              <a:rPr lang="sv-SE" dirty="0" smtClean="0"/>
              <a:t> material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Do </a:t>
            </a:r>
            <a:r>
              <a:rPr lang="sv-SE" dirty="0" err="1" smtClean="0"/>
              <a:t>give</a:t>
            </a:r>
            <a:r>
              <a:rPr lang="sv-SE" dirty="0" smtClean="0"/>
              <a:t> seminars in </a:t>
            </a:r>
            <a:r>
              <a:rPr lang="sv-SE" dirty="0" err="1" smtClean="0"/>
              <a:t>publication</a:t>
            </a:r>
            <a:r>
              <a:rPr lang="sv-SE" dirty="0" smtClean="0"/>
              <a:t> </a:t>
            </a:r>
            <a:r>
              <a:rPr lang="sv-SE" dirty="0" err="1" smtClean="0"/>
              <a:t>strategies</a:t>
            </a:r>
            <a:r>
              <a:rPr lang="sv-SE" dirty="0" smtClean="0"/>
              <a:t> and </a:t>
            </a:r>
            <a:r>
              <a:rPr lang="sv-SE" dirty="0" err="1" smtClean="0"/>
              <a:t>bibliometrics</a:t>
            </a:r>
            <a:r>
              <a:rPr lang="sv-SE" dirty="0" smtClean="0"/>
              <a:t> for PhD-students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Do </a:t>
            </a: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setting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</a:t>
            </a:r>
            <a:r>
              <a:rPr lang="sv-SE" i="1" dirty="0" err="1" smtClean="0"/>
              <a:t>open</a:t>
            </a:r>
            <a:r>
              <a:rPr lang="sv-SE" i="1" dirty="0" smtClean="0"/>
              <a:t> data </a:t>
            </a:r>
            <a:r>
              <a:rPr lang="sv-SE" dirty="0" smtClean="0"/>
              <a:t>access </a:t>
            </a:r>
            <a:r>
              <a:rPr lang="sv-SE" dirty="0" err="1" smtClean="0"/>
              <a:t>unit</a:t>
            </a:r>
            <a:r>
              <a:rPr lang="sv-SE" dirty="0" smtClean="0"/>
              <a:t> at KTHB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Research focus: information literacy and </a:t>
            </a:r>
            <a:r>
              <a:rPr lang="sv-SE" dirty="0" err="1" smtClean="0"/>
              <a:t>blended</a:t>
            </a:r>
            <a:r>
              <a:rPr lang="sv-SE" dirty="0" smtClean="0"/>
              <a:t> </a:t>
            </a:r>
            <a:r>
              <a:rPr lang="sv-SE" dirty="0" err="1" smtClean="0"/>
              <a:t>learning</a:t>
            </a:r>
            <a:r>
              <a:rPr lang="sv-SE" dirty="0"/>
              <a:t> </a:t>
            </a:r>
            <a:r>
              <a:rPr lang="sv-SE" dirty="0" smtClean="0"/>
              <a:t>plus </a:t>
            </a: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theoretic</a:t>
            </a:r>
            <a:r>
              <a:rPr lang="sv-SE" dirty="0" smtClean="0"/>
              <a:t> information </a:t>
            </a:r>
            <a:r>
              <a:rPr lang="sv-SE" dirty="0" err="1" smtClean="0"/>
              <a:t>retrieval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90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</a:t>
            </a:r>
            <a:r>
              <a:rPr lang="sv-SE" dirty="0" smtClean="0"/>
              <a:t>: </a:t>
            </a:r>
            <a:r>
              <a:rPr lang="sv-SE" dirty="0" err="1" smtClean="0"/>
              <a:t>Facilitating</a:t>
            </a:r>
            <a:r>
              <a:rPr lang="sv-SE" dirty="0" smtClean="0"/>
              <a:t> research and </a:t>
            </a:r>
            <a:r>
              <a:rPr lang="sv-SE" dirty="0" err="1" smtClean="0"/>
              <a:t>learning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Working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(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three</a:t>
            </a:r>
            <a:r>
              <a:rPr lang="sv-SE" dirty="0" smtClean="0"/>
              <a:t>) </a:t>
            </a:r>
            <a:r>
              <a:rPr lang="sv-SE" dirty="0" err="1" smtClean="0"/>
              <a:t>units</a:t>
            </a:r>
            <a:r>
              <a:rPr lang="sv-SE" dirty="0" smtClean="0"/>
              <a:t> at KTH </a:t>
            </a:r>
            <a:r>
              <a:rPr lang="sv-SE" dirty="0" err="1" smtClean="0"/>
              <a:t>Library</a:t>
            </a:r>
            <a:r>
              <a:rPr lang="sv-SE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Library</a:t>
            </a:r>
            <a:r>
              <a:rPr lang="sv-SE" dirty="0" smtClean="0"/>
              <a:t> services and </a:t>
            </a:r>
            <a:r>
              <a:rPr lang="sv-SE" dirty="0" err="1" smtClean="0"/>
              <a:t>learning</a:t>
            </a:r>
            <a:r>
              <a:rPr lang="sv-SE" dirty="0" smtClean="0"/>
              <a:t> support (=student and </a:t>
            </a:r>
            <a:r>
              <a:rPr lang="sv-SE" dirty="0" err="1" smtClean="0"/>
              <a:t>teacher</a:t>
            </a:r>
            <a:r>
              <a:rPr lang="sv-SE" dirty="0" smtClean="0"/>
              <a:t> support)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Publication</a:t>
            </a:r>
            <a:r>
              <a:rPr lang="sv-SE" dirty="0" smtClean="0"/>
              <a:t> </a:t>
            </a:r>
            <a:r>
              <a:rPr lang="sv-SE" dirty="0" err="1" smtClean="0"/>
              <a:t>infrastructure</a:t>
            </a:r>
            <a:r>
              <a:rPr lang="sv-SE" dirty="0" smtClean="0"/>
              <a:t> (=researcher support)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84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KTHB </a:t>
            </a:r>
            <a:r>
              <a:rPr lang="sv-SE" dirty="0" err="1"/>
              <a:t>T</a:t>
            </a:r>
            <a:r>
              <a:rPr lang="sv-SE" dirty="0" err="1" smtClean="0"/>
              <a:t>eaching</a:t>
            </a:r>
            <a:r>
              <a:rPr lang="sv-SE" dirty="0" smtClean="0"/>
              <a:t> offer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Standardised offer sent </a:t>
            </a:r>
            <a:r>
              <a:rPr lang="sv-SE" dirty="0" err="1" smtClean="0"/>
              <a:t>to</a:t>
            </a:r>
            <a:r>
              <a:rPr lang="sv-SE" dirty="0" smtClean="0"/>
              <a:t> the </a:t>
            </a:r>
            <a:r>
              <a:rPr lang="sv-SE" dirty="0" err="1" smtClean="0"/>
              <a:t>coordinators</a:t>
            </a:r>
            <a:r>
              <a:rPr lang="sv-SE" dirty="0" smtClean="0"/>
              <a:t> for the </a:t>
            </a:r>
            <a:r>
              <a:rPr lang="sv-SE" dirty="0" err="1" smtClean="0"/>
              <a:t>educational</a:t>
            </a:r>
            <a:r>
              <a:rPr lang="sv-SE" dirty="0" smtClean="0"/>
              <a:t> programs </a:t>
            </a:r>
            <a:r>
              <a:rPr lang="sv-SE" dirty="0" err="1" smtClean="0"/>
              <a:t>twice</a:t>
            </a:r>
            <a:r>
              <a:rPr lang="sv-SE" dirty="0" smtClean="0"/>
              <a:t>/</a:t>
            </a:r>
            <a:r>
              <a:rPr lang="sv-SE" dirty="0" err="1" smtClean="0"/>
              <a:t>year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Offer </a:t>
            </a:r>
            <a:r>
              <a:rPr lang="sv-SE" dirty="0" err="1" smtClean="0"/>
              <a:t>consisting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teaching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different </a:t>
            </a:r>
            <a:r>
              <a:rPr lang="sv-SE" dirty="0" err="1" smtClean="0"/>
              <a:t>types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www.kth.se/en/kthb/kurser-och-stod/kurser/erbjudande-om-undervisning/erbjudande-om-undervisning-1.675304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Aiming</a:t>
            </a:r>
            <a:r>
              <a:rPr lang="sv-SE" dirty="0" smtClean="0"/>
              <a:t> for a 100 % </a:t>
            </a:r>
            <a:r>
              <a:rPr lang="sv-SE" dirty="0" err="1" smtClean="0"/>
              <a:t>presence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KTHB </a:t>
            </a:r>
            <a:r>
              <a:rPr lang="sv-SE" dirty="0" err="1" smtClean="0"/>
              <a:t>teaching</a:t>
            </a:r>
            <a:r>
              <a:rPr lang="sv-SE" dirty="0" smtClean="0"/>
              <a:t> for </a:t>
            </a:r>
            <a:r>
              <a:rPr lang="sv-SE" dirty="0" err="1" smtClean="0"/>
              <a:t>bachelor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r>
              <a:rPr lang="sv-SE" dirty="0" smtClean="0"/>
              <a:t> students (65+% </a:t>
            </a:r>
            <a:r>
              <a:rPr lang="sv-SE" dirty="0" err="1" smtClean="0"/>
              <a:t>today</a:t>
            </a:r>
            <a:r>
              <a:rPr lang="sv-SE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Master </a:t>
            </a:r>
            <a:r>
              <a:rPr lang="sv-SE" dirty="0" err="1" smtClean="0"/>
              <a:t>level</a:t>
            </a:r>
            <a:r>
              <a:rPr lang="sv-SE" dirty="0" smtClean="0"/>
              <a:t> not </a:t>
            </a:r>
            <a:r>
              <a:rPr lang="sv-SE" dirty="0" err="1" smtClean="0"/>
              <a:t>that</a:t>
            </a:r>
            <a:r>
              <a:rPr lang="sv-SE" dirty="0" smtClean="0"/>
              <a:t> prioritised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Tries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increase</a:t>
            </a:r>
            <a:r>
              <a:rPr lang="sv-SE" dirty="0" smtClean="0"/>
              <a:t> </a:t>
            </a:r>
            <a:r>
              <a:rPr lang="sv-SE" dirty="0" err="1" smtClean="0"/>
              <a:t>teaching</a:t>
            </a:r>
            <a:r>
              <a:rPr lang="sv-SE" dirty="0" smtClean="0"/>
              <a:t> for PhD-students. </a:t>
            </a:r>
            <a:r>
              <a:rPr lang="sv-SE" dirty="0" err="1" smtClean="0"/>
              <a:t>Topics</a:t>
            </a:r>
            <a:r>
              <a:rPr lang="sv-SE" dirty="0" smtClean="0"/>
              <a:t>: IPR and patent </a:t>
            </a:r>
            <a:r>
              <a:rPr lang="sv-SE" dirty="0" err="1" smtClean="0"/>
              <a:t>databases</a:t>
            </a:r>
            <a:r>
              <a:rPr lang="sv-SE" dirty="0" smtClean="0"/>
              <a:t>, </a:t>
            </a:r>
            <a:r>
              <a:rPr lang="sv-SE" dirty="0" err="1" smtClean="0"/>
              <a:t>bibliometrics</a:t>
            </a:r>
            <a:r>
              <a:rPr lang="sv-SE" dirty="0" smtClean="0"/>
              <a:t> and publishing </a:t>
            </a:r>
            <a:r>
              <a:rPr lang="sv-SE" dirty="0" err="1" smtClean="0"/>
              <a:t>strategies</a:t>
            </a:r>
            <a:r>
              <a:rPr lang="sv-SE" dirty="0" smtClean="0"/>
              <a:t>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51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KTHB Research support offer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Publication</a:t>
            </a:r>
            <a:r>
              <a:rPr lang="sv-SE" dirty="0" smtClean="0"/>
              <a:t> support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Managing</a:t>
            </a:r>
            <a:r>
              <a:rPr lang="sv-SE" dirty="0" smtClean="0"/>
              <a:t> the KTH-</a:t>
            </a:r>
            <a:r>
              <a:rPr lang="sv-SE" dirty="0" err="1" smtClean="0"/>
              <a:t>DiVA</a:t>
            </a:r>
            <a:r>
              <a:rPr lang="sv-SE" dirty="0" smtClean="0"/>
              <a:t> </a:t>
            </a:r>
            <a:r>
              <a:rPr lang="sv-SE" dirty="0" err="1" smtClean="0"/>
              <a:t>publication</a:t>
            </a:r>
            <a:r>
              <a:rPr lang="sv-SE" dirty="0" smtClean="0"/>
              <a:t> </a:t>
            </a:r>
            <a:r>
              <a:rPr lang="sv-SE" dirty="0" err="1" smtClean="0"/>
              <a:t>archive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Fixing</a:t>
            </a:r>
            <a:r>
              <a:rPr lang="sv-SE" dirty="0" smtClean="0"/>
              <a:t> ORCID for </a:t>
            </a:r>
            <a:r>
              <a:rPr lang="sv-SE" dirty="0" err="1" smtClean="0"/>
              <a:t>everyone</a:t>
            </a:r>
            <a:r>
              <a:rPr lang="sv-SE" dirty="0" smtClean="0"/>
              <a:t> at KTH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KTH </a:t>
            </a:r>
            <a:r>
              <a:rPr lang="sv-SE" dirty="0" err="1" smtClean="0"/>
              <a:t>Publication</a:t>
            </a:r>
            <a:r>
              <a:rPr lang="sv-SE" dirty="0" smtClean="0"/>
              <a:t> policy curator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Open</a:t>
            </a:r>
            <a:r>
              <a:rPr lang="sv-SE" dirty="0" smtClean="0"/>
              <a:t> Access support </a:t>
            </a: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needed</a:t>
            </a:r>
            <a:r>
              <a:rPr lang="sv-SE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Providing</a:t>
            </a:r>
            <a:r>
              <a:rPr lang="sv-SE" dirty="0" smtClean="0"/>
              <a:t> </a:t>
            </a:r>
            <a:r>
              <a:rPr lang="sv-SE" dirty="0" err="1" smtClean="0"/>
              <a:t>publication</a:t>
            </a:r>
            <a:r>
              <a:rPr lang="sv-SE" dirty="0" smtClean="0"/>
              <a:t> lists for personal web pages </a:t>
            </a:r>
            <a:r>
              <a:rPr lang="sv-SE" dirty="0" err="1" smtClean="0"/>
              <a:t>of</a:t>
            </a:r>
            <a:r>
              <a:rPr lang="sv-SE" dirty="0" smtClean="0"/>
              <a:t> researchers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Aiming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slim</a:t>
            </a:r>
            <a:r>
              <a:rPr lang="sv-SE" dirty="0" smtClean="0"/>
              <a:t> </a:t>
            </a:r>
            <a:r>
              <a:rPr lang="sv-SE" dirty="0" err="1" smtClean="0"/>
              <a:t>publication</a:t>
            </a:r>
            <a:r>
              <a:rPr lang="sv-SE" dirty="0" smtClean="0"/>
              <a:t> processes in the </a:t>
            </a:r>
            <a:r>
              <a:rPr lang="sv-SE" dirty="0" err="1" smtClean="0"/>
              <a:t>future</a:t>
            </a:r>
            <a:r>
              <a:rPr lang="sv-SE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err="1" smtClean="0"/>
              <a:t>Example</a:t>
            </a:r>
            <a:r>
              <a:rPr lang="sv-SE" dirty="0"/>
              <a:t>: https://www.kth.se/en/kthb/publicering</a:t>
            </a:r>
          </a:p>
        </p:txBody>
      </p:sp>
    </p:spTree>
    <p:extLst>
      <p:ext uri="{BB962C8B-B14F-4D97-AF65-F5344CB8AC3E}">
        <p14:creationId xmlns:p14="http://schemas.microsoft.com/office/powerpoint/2010/main" val="170055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TH_PPT template 2014 red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2014 red</Template>
  <TotalTime>3798</TotalTime>
  <Words>733</Words>
  <Application>Microsoft Office PowerPoint</Application>
  <PresentationFormat>Předvádění na obrazovce (4:3)</PresentationFormat>
  <Paragraphs>87</Paragraphs>
  <Slides>13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KTH_PPT template 2014 red</vt:lpstr>
      <vt:lpstr>think-cell Slide</vt:lpstr>
      <vt:lpstr>KTH Library activities 2017 </vt:lpstr>
      <vt:lpstr>KTH Royal institute of technology</vt:lpstr>
      <vt:lpstr>KTH Royal institute of technology</vt:lpstr>
      <vt:lpstr>Me before 2009</vt:lpstr>
      <vt:lpstr>Me from 2009</vt:lpstr>
      <vt:lpstr>Me today</vt:lpstr>
      <vt:lpstr>Me: Facilitating research and learning</vt:lpstr>
      <vt:lpstr>KTHB Teaching offer</vt:lpstr>
      <vt:lpstr>KTHB Research support offer</vt:lpstr>
      <vt:lpstr>KTHB Research support offer, cont.</vt:lpstr>
      <vt:lpstr>KTHB Media support</vt:lpstr>
      <vt:lpstr>Other activities</vt:lpstr>
      <vt:lpstr> Time for disussion! </vt:lpstr>
    </vt:vector>
  </TitlesOfParts>
  <Company>Kungliga Tekniska Högskolan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Göran Hamrin</dc:creator>
  <cp:lastModifiedBy>Stephanie Krueger</cp:lastModifiedBy>
  <cp:revision>100</cp:revision>
  <cp:lastPrinted>2013-05-27T09:10:21Z</cp:lastPrinted>
  <dcterms:created xsi:type="dcterms:W3CDTF">2017-10-16T10:57:12Z</dcterms:created>
  <dcterms:modified xsi:type="dcterms:W3CDTF">2017-11-16T14:05:05Z</dcterms:modified>
</cp:coreProperties>
</file>