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8" r:id="rId2"/>
    <p:sldId id="261" r:id="rId3"/>
    <p:sldId id="284" r:id="rId4"/>
    <p:sldId id="285" r:id="rId5"/>
    <p:sldId id="286" r:id="rId6"/>
    <p:sldId id="287" r:id="rId7"/>
    <p:sldId id="288" r:id="rId8"/>
    <p:sldId id="283" r:id="rId9"/>
  </p:sldIdLst>
  <p:sldSz cx="9144000" cy="6858000" type="screen4x3"/>
  <p:notesSz cx="6797675" cy="9926638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orient="horz" pos="629">
          <p15:clr>
            <a:srgbClr val="A4A3A4"/>
          </p15:clr>
        </p15:guide>
        <p15:guide id="3" orient="horz" pos="997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217">
          <p15:clr>
            <a:srgbClr val="A4A3A4"/>
          </p15:clr>
        </p15:guide>
        <p15:guide id="6" orient="horz" pos="3681">
          <p15:clr>
            <a:srgbClr val="A4A3A4"/>
          </p15:clr>
        </p15:guide>
        <p15:guide id="7" orient="horz" pos="4054">
          <p15:clr>
            <a:srgbClr val="A4A3A4"/>
          </p15:clr>
        </p15:guide>
        <p15:guide id="8" pos="631">
          <p15:clr>
            <a:srgbClr val="A4A3A4"/>
          </p15:clr>
        </p15:guide>
        <p15:guide id="9" pos="1020">
          <p15:clr>
            <a:srgbClr val="A4A3A4"/>
          </p15:clr>
        </p15:guide>
        <p15:guide id="10" pos="5389">
          <p15:clr>
            <a:srgbClr val="A4A3A4"/>
          </p15:clr>
        </p15:guide>
        <p15:guide id="11" pos="3120">
          <p15:clr>
            <a:srgbClr val="A4A3A4"/>
          </p15:clr>
        </p15:guide>
        <p15:guide id="12" pos="219">
          <p15:clr>
            <a:srgbClr val="A4A3A4"/>
          </p15:clr>
        </p15:guide>
        <p15:guide id="13" pos="32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102D"/>
    <a:srgbClr val="D85497"/>
    <a:srgbClr val="E4363E"/>
    <a:srgbClr val="B0C92B"/>
    <a:srgbClr val="24A0D8"/>
    <a:srgbClr val="65656C"/>
    <a:srgbClr val="62922E"/>
    <a:srgbClr val="19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Grid="0" showGuides="1">
      <p:cViewPr varScale="1">
        <p:scale>
          <a:sx n="96" d="100"/>
          <a:sy n="96" d="100"/>
        </p:scale>
        <p:origin x="888" y="72"/>
      </p:cViewPr>
      <p:guideLst>
        <p:guide orient="horz" pos="1296"/>
        <p:guide orient="horz" pos="629"/>
        <p:guide orient="horz" pos="997"/>
        <p:guide orient="horz"/>
        <p:guide orient="horz" pos="217"/>
        <p:guide orient="horz" pos="3681"/>
        <p:guide orient="horz" pos="4054"/>
        <p:guide pos="631"/>
        <p:guide pos="1020"/>
        <p:guide pos="5389"/>
        <p:guide pos="3120"/>
        <p:guide pos="219"/>
        <p:guide pos="3292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pPr/>
              <a:t>16/11/2017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15106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rgbClr val="9D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ruta 5"/>
          <p:cNvSpPr txBox="1"/>
          <p:nvPr userDrawn="1"/>
        </p:nvSpPr>
        <p:spPr>
          <a:xfrm>
            <a:off x="7103422" y="263482"/>
            <a:ext cx="17796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b="1" dirty="0" smtClean="0"/>
              <a:t>KTH ROYAL INSTITUTE</a:t>
            </a:r>
            <a:br>
              <a:rPr lang="sv-SE" sz="1100" b="1" dirty="0" smtClean="0"/>
            </a:br>
            <a:r>
              <a:rPr lang="sv-SE" sz="1100" b="1" dirty="0" smtClean="0"/>
              <a:t>OF</a:t>
            </a:r>
            <a:r>
              <a:rPr lang="sv-SE" sz="1100" b="1" baseline="0" dirty="0" smtClean="0"/>
              <a:t> TECHNOLOGY</a:t>
            </a:r>
            <a:endParaRPr lang="sv-SE" sz="1100" b="1" dirty="0"/>
          </a:p>
        </p:txBody>
      </p:sp>
    </p:spTree>
    <p:extLst>
      <p:ext uri="{BB962C8B-B14F-4D97-AF65-F5344CB8AC3E}">
        <p14:creationId xmlns:p14="http://schemas.microsoft.com/office/powerpoint/2010/main" val="3404802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CFCB38AA-14D0-4B67-BE5B-608C5A8A7489}" type="datetimeFigureOut">
              <a:rPr lang="sv-SE" smtClean="0"/>
              <a:pPr/>
              <a:t>2017-11-16</a:t>
            </a:fld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99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rgbClr val="9D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2017-11-16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2663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2017-11-16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1582740"/>
            <a:ext cx="3328988" cy="4078286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2017-11-16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1582739"/>
            <a:ext cx="3328988" cy="407828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2017-11-16</a:t>
            </a:fld>
            <a:endParaRPr lang="sv-SE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10639" y="1582739"/>
            <a:ext cx="9208426" cy="4713858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213854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196100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65541"/>
              <a:gd name="connsiteX1" fmla="*/ 9150613 w 9152201"/>
              <a:gd name="connsiteY1" fmla="*/ 9702 h 4265541"/>
              <a:gd name="connsiteX2" fmla="*/ 9150613 w 9152201"/>
              <a:gd name="connsiteY2" fmla="*/ 89 h 4265541"/>
              <a:gd name="connsiteX3" fmla="*/ 9140347 w 9152201"/>
              <a:gd name="connsiteY3" fmla="*/ 3967387 h 4265541"/>
              <a:gd name="connsiteX4" fmla="*/ 1344317 w 9152201"/>
              <a:gd name="connsiteY4" fmla="*/ 3963016 h 4265541"/>
              <a:gd name="connsiteX5" fmla="*/ 1269350 w 9152201"/>
              <a:gd name="connsiteY5" fmla="*/ 4009885 h 4265541"/>
              <a:gd name="connsiteX6" fmla="*/ 1262230 w 9152201"/>
              <a:gd name="connsiteY6" fmla="*/ 4220084 h 4265541"/>
              <a:gd name="connsiteX7" fmla="*/ 1196100 w 9152201"/>
              <a:gd name="connsiteY7" fmla="*/ 4258492 h 4265541"/>
              <a:gd name="connsiteX8" fmla="*/ 4376 w 9152201"/>
              <a:gd name="connsiteY8" fmla="*/ 4265541 h 4265541"/>
              <a:gd name="connsiteX9" fmla="*/ 6613 w 9152201"/>
              <a:gd name="connsiteY9" fmla="*/ 718270 h 4265541"/>
              <a:gd name="connsiteX10" fmla="*/ 806 w 9152201"/>
              <a:gd name="connsiteY10" fmla="*/ 0 h 4265541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75580"/>
              <a:gd name="connsiteX1" fmla="*/ 9150613 w 9152201"/>
              <a:gd name="connsiteY1" fmla="*/ 9702 h 4275580"/>
              <a:gd name="connsiteX2" fmla="*/ 9150613 w 9152201"/>
              <a:gd name="connsiteY2" fmla="*/ 89 h 4275580"/>
              <a:gd name="connsiteX3" fmla="*/ 9140347 w 9152201"/>
              <a:gd name="connsiteY3" fmla="*/ 3967387 h 4275580"/>
              <a:gd name="connsiteX4" fmla="*/ 1344317 w 9152201"/>
              <a:gd name="connsiteY4" fmla="*/ 3963016 h 4275580"/>
              <a:gd name="connsiteX5" fmla="*/ 1269350 w 9152201"/>
              <a:gd name="connsiteY5" fmla="*/ 4009885 h 4275580"/>
              <a:gd name="connsiteX6" fmla="*/ 1262230 w 9152201"/>
              <a:gd name="connsiteY6" fmla="*/ 4220084 h 4275580"/>
              <a:gd name="connsiteX7" fmla="*/ 1173736 w 9152201"/>
              <a:gd name="connsiteY7" fmla="*/ 4268653 h 4275580"/>
              <a:gd name="connsiteX8" fmla="*/ 4376 w 9152201"/>
              <a:gd name="connsiteY8" fmla="*/ 4265541 h 4275580"/>
              <a:gd name="connsiteX9" fmla="*/ 6613 w 9152201"/>
              <a:gd name="connsiteY9" fmla="*/ 718270 h 4275580"/>
              <a:gd name="connsiteX10" fmla="*/ 806 w 9152201"/>
              <a:gd name="connsiteY10" fmla="*/ 0 h 4275580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90821"/>
              <a:gd name="connsiteX1" fmla="*/ 9150613 w 9152201"/>
              <a:gd name="connsiteY1" fmla="*/ 9702 h 4290821"/>
              <a:gd name="connsiteX2" fmla="*/ 9150613 w 9152201"/>
              <a:gd name="connsiteY2" fmla="*/ 89 h 4290821"/>
              <a:gd name="connsiteX3" fmla="*/ 9140347 w 9152201"/>
              <a:gd name="connsiteY3" fmla="*/ 3967387 h 4290821"/>
              <a:gd name="connsiteX4" fmla="*/ 1344317 w 9152201"/>
              <a:gd name="connsiteY4" fmla="*/ 3963016 h 4290821"/>
              <a:gd name="connsiteX5" fmla="*/ 1269350 w 9152201"/>
              <a:gd name="connsiteY5" fmla="*/ 4009885 h 4290821"/>
              <a:gd name="connsiteX6" fmla="*/ 1262230 w 9152201"/>
              <a:gd name="connsiteY6" fmla="*/ 4220084 h 4290821"/>
              <a:gd name="connsiteX7" fmla="*/ 1173736 w 9152201"/>
              <a:gd name="connsiteY7" fmla="*/ 4268653 h 4290821"/>
              <a:gd name="connsiteX8" fmla="*/ 4376 w 9152201"/>
              <a:gd name="connsiteY8" fmla="*/ 4265541 h 4290821"/>
              <a:gd name="connsiteX9" fmla="*/ 6613 w 9152201"/>
              <a:gd name="connsiteY9" fmla="*/ 718270 h 4290821"/>
              <a:gd name="connsiteX10" fmla="*/ 806 w 9152201"/>
              <a:gd name="connsiteY10" fmla="*/ 0 h 4290821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4376 w 9152201"/>
              <a:gd name="connsiteY8" fmla="*/ 4265541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2201"/>
              <a:gd name="connsiteY0" fmla="*/ 0 h 4275702"/>
              <a:gd name="connsiteX1" fmla="*/ 9150613 w 9152201"/>
              <a:gd name="connsiteY1" fmla="*/ 9702 h 4275702"/>
              <a:gd name="connsiteX2" fmla="*/ 9150613 w 9152201"/>
              <a:gd name="connsiteY2" fmla="*/ 89 h 4275702"/>
              <a:gd name="connsiteX3" fmla="*/ 9140347 w 9152201"/>
              <a:gd name="connsiteY3" fmla="*/ 3967387 h 4275702"/>
              <a:gd name="connsiteX4" fmla="*/ 1344317 w 9152201"/>
              <a:gd name="connsiteY4" fmla="*/ 3963016 h 4275702"/>
              <a:gd name="connsiteX5" fmla="*/ 1269350 w 9152201"/>
              <a:gd name="connsiteY5" fmla="*/ 4009885 h 4275702"/>
              <a:gd name="connsiteX6" fmla="*/ 1262230 w 9152201"/>
              <a:gd name="connsiteY6" fmla="*/ 4220084 h 4275702"/>
              <a:gd name="connsiteX7" fmla="*/ 1173736 w 9152201"/>
              <a:gd name="connsiteY7" fmla="*/ 4268653 h 4275702"/>
              <a:gd name="connsiteX8" fmla="*/ 0 w 9152201"/>
              <a:gd name="connsiteY8" fmla="*/ 4275702 h 4275702"/>
              <a:gd name="connsiteX9" fmla="*/ 6613 w 9152201"/>
              <a:gd name="connsiteY9" fmla="*/ 718270 h 4275702"/>
              <a:gd name="connsiteX10" fmla="*/ 806 w 9152201"/>
              <a:gd name="connsiteY10" fmla="*/ 0 h 4275702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0 w 9152201"/>
              <a:gd name="connsiteY8" fmla="*/ 4265542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45123 w 9153007"/>
              <a:gd name="connsiteY4" fmla="*/ 396301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39531 w 9153007"/>
              <a:gd name="connsiteY4" fmla="*/ 3968097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1134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4881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67917"/>
              <a:gd name="connsiteY0" fmla="*/ 0 h 4276230"/>
              <a:gd name="connsiteX1" fmla="*/ 9151419 w 9167917"/>
              <a:gd name="connsiteY1" fmla="*/ 9702 h 4276230"/>
              <a:gd name="connsiteX2" fmla="*/ 9151419 w 9167917"/>
              <a:gd name="connsiteY2" fmla="*/ 89 h 4276230"/>
              <a:gd name="connsiteX3" fmla="*/ 9167917 w 9167917"/>
              <a:gd name="connsiteY3" fmla="*/ 3974881 h 4276230"/>
              <a:gd name="connsiteX4" fmla="*/ 1352489 w 9167917"/>
              <a:gd name="connsiteY4" fmla="*/ 3975946 h 4276230"/>
              <a:gd name="connsiteX5" fmla="*/ 1270156 w 9167917"/>
              <a:gd name="connsiteY5" fmla="*/ 4009885 h 4276230"/>
              <a:gd name="connsiteX6" fmla="*/ 1263036 w 9167917"/>
              <a:gd name="connsiteY6" fmla="*/ 4220084 h 4276230"/>
              <a:gd name="connsiteX7" fmla="*/ 1174542 w 9167917"/>
              <a:gd name="connsiteY7" fmla="*/ 4268653 h 4276230"/>
              <a:gd name="connsiteX8" fmla="*/ 806 w 9167917"/>
              <a:gd name="connsiteY8" fmla="*/ 4265543 h 4276230"/>
              <a:gd name="connsiteX9" fmla="*/ 7419 w 9167917"/>
              <a:gd name="connsiteY9" fmla="*/ 718270 h 4276230"/>
              <a:gd name="connsiteX10" fmla="*/ 806 w 9167917"/>
              <a:gd name="connsiteY10" fmla="*/ 0 h 4276230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6 w 9167917"/>
              <a:gd name="connsiteY8" fmla="*/ 4250555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90722 w 9257833"/>
              <a:gd name="connsiteY0" fmla="*/ 0 h 4268653"/>
              <a:gd name="connsiteX1" fmla="*/ 9241335 w 9257833"/>
              <a:gd name="connsiteY1" fmla="*/ 9702 h 4268653"/>
              <a:gd name="connsiteX2" fmla="*/ 9241335 w 9257833"/>
              <a:gd name="connsiteY2" fmla="*/ 89 h 4268653"/>
              <a:gd name="connsiteX3" fmla="*/ 9257833 w 9257833"/>
              <a:gd name="connsiteY3" fmla="*/ 3974881 h 4268653"/>
              <a:gd name="connsiteX4" fmla="*/ 1442405 w 9257833"/>
              <a:gd name="connsiteY4" fmla="*/ 3975946 h 4268653"/>
              <a:gd name="connsiteX5" fmla="*/ 1360072 w 9257833"/>
              <a:gd name="connsiteY5" fmla="*/ 4009885 h 4268653"/>
              <a:gd name="connsiteX6" fmla="*/ 1352952 w 9257833"/>
              <a:gd name="connsiteY6" fmla="*/ 4220084 h 4268653"/>
              <a:gd name="connsiteX7" fmla="*/ 1264458 w 9257833"/>
              <a:gd name="connsiteY7" fmla="*/ 4268653 h 4268653"/>
              <a:gd name="connsiteX8" fmla="*/ 0 w 9257833"/>
              <a:gd name="connsiteY8" fmla="*/ 4246809 h 4268653"/>
              <a:gd name="connsiteX9" fmla="*/ 97335 w 9257833"/>
              <a:gd name="connsiteY9" fmla="*/ 718270 h 4268653"/>
              <a:gd name="connsiteX10" fmla="*/ 90722 w 9257833"/>
              <a:gd name="connsiteY10" fmla="*/ 0 h 4268653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7 w 9167917"/>
              <a:gd name="connsiteY8" fmla="*/ 4261796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70102 w 9237213"/>
              <a:gd name="connsiteY0" fmla="*/ 0 h 4273036"/>
              <a:gd name="connsiteX1" fmla="*/ 9220715 w 9237213"/>
              <a:gd name="connsiteY1" fmla="*/ 9702 h 4273036"/>
              <a:gd name="connsiteX2" fmla="*/ 9220715 w 9237213"/>
              <a:gd name="connsiteY2" fmla="*/ 89 h 4273036"/>
              <a:gd name="connsiteX3" fmla="*/ 9237213 w 9237213"/>
              <a:gd name="connsiteY3" fmla="*/ 3974881 h 4273036"/>
              <a:gd name="connsiteX4" fmla="*/ 1421785 w 9237213"/>
              <a:gd name="connsiteY4" fmla="*/ 3975946 h 4273036"/>
              <a:gd name="connsiteX5" fmla="*/ 1339452 w 9237213"/>
              <a:gd name="connsiteY5" fmla="*/ 4009885 h 4273036"/>
              <a:gd name="connsiteX6" fmla="*/ 1332332 w 9237213"/>
              <a:gd name="connsiteY6" fmla="*/ 4220084 h 4273036"/>
              <a:gd name="connsiteX7" fmla="*/ 1243838 w 9237213"/>
              <a:gd name="connsiteY7" fmla="*/ 4268653 h 4273036"/>
              <a:gd name="connsiteX8" fmla="*/ 0 w 9237213"/>
              <a:gd name="connsiteY8" fmla="*/ 4273036 h 4273036"/>
              <a:gd name="connsiteX9" fmla="*/ 76715 w 9237213"/>
              <a:gd name="connsiteY9" fmla="*/ 718270 h 4273036"/>
              <a:gd name="connsiteX10" fmla="*/ 70102 w 9237213"/>
              <a:gd name="connsiteY10" fmla="*/ 0 h 4273036"/>
              <a:gd name="connsiteX0" fmla="*/ 53607 w 9220718"/>
              <a:gd name="connsiteY0" fmla="*/ 0 h 4268653"/>
              <a:gd name="connsiteX1" fmla="*/ 9204220 w 9220718"/>
              <a:gd name="connsiteY1" fmla="*/ 9702 h 4268653"/>
              <a:gd name="connsiteX2" fmla="*/ 9204220 w 9220718"/>
              <a:gd name="connsiteY2" fmla="*/ 89 h 4268653"/>
              <a:gd name="connsiteX3" fmla="*/ 9220718 w 9220718"/>
              <a:gd name="connsiteY3" fmla="*/ 3974881 h 4268653"/>
              <a:gd name="connsiteX4" fmla="*/ 1405290 w 9220718"/>
              <a:gd name="connsiteY4" fmla="*/ 3975946 h 4268653"/>
              <a:gd name="connsiteX5" fmla="*/ 1322957 w 9220718"/>
              <a:gd name="connsiteY5" fmla="*/ 4009885 h 4268653"/>
              <a:gd name="connsiteX6" fmla="*/ 1315837 w 9220718"/>
              <a:gd name="connsiteY6" fmla="*/ 4220084 h 4268653"/>
              <a:gd name="connsiteX7" fmla="*/ 1227343 w 9220718"/>
              <a:gd name="connsiteY7" fmla="*/ 4268653 h 4268653"/>
              <a:gd name="connsiteX8" fmla="*/ 0 w 9220718"/>
              <a:gd name="connsiteY8" fmla="*/ 4265542 h 4268653"/>
              <a:gd name="connsiteX9" fmla="*/ 60220 w 9220718"/>
              <a:gd name="connsiteY9" fmla="*/ 718270 h 4268653"/>
              <a:gd name="connsiteX10" fmla="*/ 53607 w 9220718"/>
              <a:gd name="connsiteY10" fmla="*/ 0 h 4268653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27343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06724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17785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1084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8 w 9220718"/>
              <a:gd name="connsiteY0" fmla="*/ 0 h 4271068"/>
              <a:gd name="connsiteX1" fmla="*/ 9204220 w 9220718"/>
              <a:gd name="connsiteY1" fmla="*/ 9701 h 4271068"/>
              <a:gd name="connsiteX2" fmla="*/ 9204220 w 9220718"/>
              <a:gd name="connsiteY2" fmla="*/ 88 h 4271068"/>
              <a:gd name="connsiteX3" fmla="*/ 9220718 w 9220718"/>
              <a:gd name="connsiteY3" fmla="*/ 3974880 h 4271068"/>
              <a:gd name="connsiteX4" fmla="*/ 1405290 w 9220718"/>
              <a:gd name="connsiteY4" fmla="*/ 3975945 h 4271068"/>
              <a:gd name="connsiteX5" fmla="*/ 1322957 w 9220718"/>
              <a:gd name="connsiteY5" fmla="*/ 4009884 h 4271068"/>
              <a:gd name="connsiteX6" fmla="*/ 1315837 w 9220718"/>
              <a:gd name="connsiteY6" fmla="*/ 4220083 h 4271068"/>
              <a:gd name="connsiteX7" fmla="*/ 1210847 w 9220718"/>
              <a:gd name="connsiteY7" fmla="*/ 4268652 h 4271068"/>
              <a:gd name="connsiteX8" fmla="*/ 0 w 9220718"/>
              <a:gd name="connsiteY8" fmla="*/ 4265541 h 4271068"/>
              <a:gd name="connsiteX9" fmla="*/ 60220 w 9220718"/>
              <a:gd name="connsiteY9" fmla="*/ 718269 h 4271068"/>
              <a:gd name="connsiteX10" fmla="*/ 53608 w 9220718"/>
              <a:gd name="connsiteY10" fmla="*/ 0 h 4271068"/>
              <a:gd name="connsiteX0" fmla="*/ 92467 w 9259577"/>
              <a:gd name="connsiteY0" fmla="*/ 0 h 4271068"/>
              <a:gd name="connsiteX1" fmla="*/ 9243079 w 9259577"/>
              <a:gd name="connsiteY1" fmla="*/ 9701 h 4271068"/>
              <a:gd name="connsiteX2" fmla="*/ 9243079 w 9259577"/>
              <a:gd name="connsiteY2" fmla="*/ 88 h 4271068"/>
              <a:gd name="connsiteX3" fmla="*/ 9259577 w 9259577"/>
              <a:gd name="connsiteY3" fmla="*/ 3974880 h 4271068"/>
              <a:gd name="connsiteX4" fmla="*/ 1444149 w 9259577"/>
              <a:gd name="connsiteY4" fmla="*/ 3975945 h 4271068"/>
              <a:gd name="connsiteX5" fmla="*/ 1361816 w 9259577"/>
              <a:gd name="connsiteY5" fmla="*/ 4009884 h 4271068"/>
              <a:gd name="connsiteX6" fmla="*/ 1354696 w 9259577"/>
              <a:gd name="connsiteY6" fmla="*/ 4220083 h 4271068"/>
              <a:gd name="connsiteX7" fmla="*/ 1249706 w 9259577"/>
              <a:gd name="connsiteY7" fmla="*/ 4268652 h 4271068"/>
              <a:gd name="connsiteX8" fmla="*/ 38859 w 9259577"/>
              <a:gd name="connsiteY8" fmla="*/ 4265541 h 4271068"/>
              <a:gd name="connsiteX9" fmla="*/ 4233 w 9259577"/>
              <a:gd name="connsiteY9" fmla="*/ 718269 h 4271068"/>
              <a:gd name="connsiteX10" fmla="*/ 92467 w 9259577"/>
              <a:gd name="connsiteY10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246481 w 9413591"/>
              <a:gd name="connsiteY0" fmla="*/ 0 h 4271068"/>
              <a:gd name="connsiteX1" fmla="*/ 9397093 w 9413591"/>
              <a:gd name="connsiteY1" fmla="*/ 9701 h 4271068"/>
              <a:gd name="connsiteX2" fmla="*/ 9397093 w 9413591"/>
              <a:gd name="connsiteY2" fmla="*/ 88 h 4271068"/>
              <a:gd name="connsiteX3" fmla="*/ 9413591 w 9413591"/>
              <a:gd name="connsiteY3" fmla="*/ 3974880 h 4271068"/>
              <a:gd name="connsiteX4" fmla="*/ 1598163 w 9413591"/>
              <a:gd name="connsiteY4" fmla="*/ 3975945 h 4271068"/>
              <a:gd name="connsiteX5" fmla="*/ 1515830 w 9413591"/>
              <a:gd name="connsiteY5" fmla="*/ 4009884 h 4271068"/>
              <a:gd name="connsiteX6" fmla="*/ 1508710 w 9413591"/>
              <a:gd name="connsiteY6" fmla="*/ 4220083 h 4271068"/>
              <a:gd name="connsiteX7" fmla="*/ 1403720 w 9413591"/>
              <a:gd name="connsiteY7" fmla="*/ 4268652 h 4271068"/>
              <a:gd name="connsiteX8" fmla="*/ 192873 w 9413591"/>
              <a:gd name="connsiteY8" fmla="*/ 4265541 h 4271068"/>
              <a:gd name="connsiteX9" fmla="*/ 246481 w 9413591"/>
              <a:gd name="connsiteY9" fmla="*/ 0 h 4271068"/>
              <a:gd name="connsiteX0" fmla="*/ 64211 w 9231321"/>
              <a:gd name="connsiteY0" fmla="*/ 0 h 4271068"/>
              <a:gd name="connsiteX1" fmla="*/ 9214823 w 9231321"/>
              <a:gd name="connsiteY1" fmla="*/ 9701 h 4271068"/>
              <a:gd name="connsiteX2" fmla="*/ 9214823 w 9231321"/>
              <a:gd name="connsiteY2" fmla="*/ 88 h 4271068"/>
              <a:gd name="connsiteX3" fmla="*/ 9231321 w 9231321"/>
              <a:gd name="connsiteY3" fmla="*/ 3974880 h 4271068"/>
              <a:gd name="connsiteX4" fmla="*/ 1415893 w 9231321"/>
              <a:gd name="connsiteY4" fmla="*/ 3975945 h 4271068"/>
              <a:gd name="connsiteX5" fmla="*/ 1333560 w 9231321"/>
              <a:gd name="connsiteY5" fmla="*/ 4009884 h 4271068"/>
              <a:gd name="connsiteX6" fmla="*/ 1326440 w 9231321"/>
              <a:gd name="connsiteY6" fmla="*/ 4220083 h 4271068"/>
              <a:gd name="connsiteX7" fmla="*/ 1221450 w 9231321"/>
              <a:gd name="connsiteY7" fmla="*/ 4268652 h 4271068"/>
              <a:gd name="connsiteX8" fmla="*/ 10603 w 9231321"/>
              <a:gd name="connsiteY8" fmla="*/ 4265541 h 4271068"/>
              <a:gd name="connsiteX9" fmla="*/ 64211 w 9231321"/>
              <a:gd name="connsiteY9" fmla="*/ 0 h 4271068"/>
              <a:gd name="connsiteX0" fmla="*/ 10604 w 9177714"/>
              <a:gd name="connsiteY0" fmla="*/ 0 h 4276228"/>
              <a:gd name="connsiteX1" fmla="*/ 9161216 w 9177714"/>
              <a:gd name="connsiteY1" fmla="*/ 9701 h 4276228"/>
              <a:gd name="connsiteX2" fmla="*/ 9161216 w 9177714"/>
              <a:gd name="connsiteY2" fmla="*/ 88 h 4276228"/>
              <a:gd name="connsiteX3" fmla="*/ 9177714 w 9177714"/>
              <a:gd name="connsiteY3" fmla="*/ 3974880 h 4276228"/>
              <a:gd name="connsiteX4" fmla="*/ 1362286 w 9177714"/>
              <a:gd name="connsiteY4" fmla="*/ 3975945 h 4276228"/>
              <a:gd name="connsiteX5" fmla="*/ 1279953 w 9177714"/>
              <a:gd name="connsiteY5" fmla="*/ 4009884 h 4276228"/>
              <a:gd name="connsiteX6" fmla="*/ 1272833 w 9177714"/>
              <a:gd name="connsiteY6" fmla="*/ 4220083 h 4276228"/>
              <a:gd name="connsiteX7" fmla="*/ 1167843 w 9177714"/>
              <a:gd name="connsiteY7" fmla="*/ 4268652 h 4276228"/>
              <a:gd name="connsiteX8" fmla="*/ 10603 w 9177714"/>
              <a:gd name="connsiteY8" fmla="*/ 4265541 h 4276228"/>
              <a:gd name="connsiteX9" fmla="*/ 10604 w 9177714"/>
              <a:gd name="connsiteY9" fmla="*/ 0 h 4276228"/>
              <a:gd name="connsiteX0" fmla="*/ 10604 w 9177714"/>
              <a:gd name="connsiteY0" fmla="*/ 0 h 4268609"/>
              <a:gd name="connsiteX1" fmla="*/ 9161216 w 9177714"/>
              <a:gd name="connsiteY1" fmla="*/ 9701 h 4268609"/>
              <a:gd name="connsiteX2" fmla="*/ 9161216 w 9177714"/>
              <a:gd name="connsiteY2" fmla="*/ 88 h 4268609"/>
              <a:gd name="connsiteX3" fmla="*/ 9177714 w 9177714"/>
              <a:gd name="connsiteY3" fmla="*/ 3974880 h 4268609"/>
              <a:gd name="connsiteX4" fmla="*/ 1362286 w 9177714"/>
              <a:gd name="connsiteY4" fmla="*/ 3975945 h 4268609"/>
              <a:gd name="connsiteX5" fmla="*/ 1279953 w 9177714"/>
              <a:gd name="connsiteY5" fmla="*/ 4009884 h 4268609"/>
              <a:gd name="connsiteX6" fmla="*/ 1272833 w 9177714"/>
              <a:gd name="connsiteY6" fmla="*/ 4220083 h 4268609"/>
              <a:gd name="connsiteX7" fmla="*/ 1206981 w 9177714"/>
              <a:gd name="connsiteY7" fmla="*/ 4261033 h 4268609"/>
              <a:gd name="connsiteX8" fmla="*/ 10603 w 9177714"/>
              <a:gd name="connsiteY8" fmla="*/ 4265541 h 4268609"/>
              <a:gd name="connsiteX9" fmla="*/ 10604 w 9177714"/>
              <a:gd name="connsiteY9" fmla="*/ 0 h 4268609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184616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8698"/>
              <a:gd name="connsiteX1" fmla="*/ 9161216 w 9177714"/>
              <a:gd name="connsiteY1" fmla="*/ 9701 h 4268698"/>
              <a:gd name="connsiteX2" fmla="*/ 9161216 w 9177714"/>
              <a:gd name="connsiteY2" fmla="*/ 88 h 4268698"/>
              <a:gd name="connsiteX3" fmla="*/ 9177714 w 9177714"/>
              <a:gd name="connsiteY3" fmla="*/ 3974880 h 4268698"/>
              <a:gd name="connsiteX4" fmla="*/ 1362286 w 9177714"/>
              <a:gd name="connsiteY4" fmla="*/ 3975945 h 4268698"/>
              <a:gd name="connsiteX5" fmla="*/ 1279953 w 9177714"/>
              <a:gd name="connsiteY5" fmla="*/ 4009884 h 4268698"/>
              <a:gd name="connsiteX6" fmla="*/ 1272833 w 9177714"/>
              <a:gd name="connsiteY6" fmla="*/ 4197223 h 4268698"/>
              <a:gd name="connsiteX7" fmla="*/ 1173434 w 9177714"/>
              <a:gd name="connsiteY7" fmla="*/ 4266113 h 4268698"/>
              <a:gd name="connsiteX8" fmla="*/ 10603 w 9177714"/>
              <a:gd name="connsiteY8" fmla="*/ 4265541 h 4268698"/>
              <a:gd name="connsiteX9" fmla="*/ 10604 w 9177714"/>
              <a:gd name="connsiteY9" fmla="*/ 0 h 426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77714" h="4268698">
                <a:moveTo>
                  <a:pt x="10604" y="0"/>
                </a:moveTo>
                <a:lnTo>
                  <a:pt x="9161216" y="9701"/>
                </a:lnTo>
                <a:lnTo>
                  <a:pt x="9161216" y="88"/>
                </a:lnTo>
                <a:cubicBezTo>
                  <a:pt x="9162804" y="1317689"/>
                  <a:pt x="9176126" y="2657279"/>
                  <a:pt x="9177714" y="3974880"/>
                </a:cubicBezTo>
                <a:lnTo>
                  <a:pt x="1362286" y="3975945"/>
                </a:lnTo>
                <a:cubicBezTo>
                  <a:pt x="1324129" y="3980616"/>
                  <a:pt x="1294862" y="3973004"/>
                  <a:pt x="1279953" y="4009884"/>
                </a:cubicBezTo>
                <a:cubicBezTo>
                  <a:pt x="1265044" y="4046764"/>
                  <a:pt x="1276941" y="4145761"/>
                  <a:pt x="1272833" y="4197223"/>
                </a:cubicBezTo>
                <a:cubicBezTo>
                  <a:pt x="1272365" y="4244226"/>
                  <a:pt x="1221664" y="4268698"/>
                  <a:pt x="1173434" y="4266113"/>
                </a:cubicBezTo>
                <a:lnTo>
                  <a:pt x="10603" y="4265541"/>
                </a:lnTo>
                <a:cubicBezTo>
                  <a:pt x="0" y="3520977"/>
                  <a:pt x="7635" y="788799"/>
                  <a:pt x="10604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1619250" y="404870"/>
            <a:ext cx="6935788" cy="66833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err="1" smtClean="0"/>
              <a:t>Chapter</a:t>
            </a:r>
            <a:r>
              <a:rPr lang="sv-SE" dirty="0" smtClean="0"/>
              <a:t> </a:t>
            </a:r>
            <a:r>
              <a:rPr lang="sv-SE" dirty="0" err="1" smtClean="0"/>
              <a:t>heading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2017-11-16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1582738"/>
            <a:ext cx="6935788" cy="407828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2017-11-16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2017-11-16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1582739"/>
            <a:ext cx="6935788" cy="40782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308725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399" y="6308725"/>
            <a:ext cx="53186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6288509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16/11/2017</a:t>
            </a:fld>
            <a:endParaRPr lang="en-GB" dirty="0"/>
          </a:p>
        </p:txBody>
      </p:sp>
      <p:sp>
        <p:nvSpPr>
          <p:cNvPr id="9" name="Rektangel 12"/>
          <p:cNvSpPr/>
          <p:nvPr/>
        </p:nvSpPr>
        <p:spPr>
          <a:xfrm>
            <a:off x="0" y="5971378"/>
            <a:ext cx="9144000" cy="90872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44000" h="908720">
                <a:moveTo>
                  <a:pt x="1360291" y="0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0" y="314003"/>
                </a:lnTo>
                <a:lnTo>
                  <a:pt x="901401" y="314003"/>
                </a:lnTo>
                <a:lnTo>
                  <a:pt x="1026319" y="314003"/>
                </a:lnTo>
                <a:lnTo>
                  <a:pt x="1194387" y="314003"/>
                </a:lnTo>
                <a:cubicBezTo>
                  <a:pt x="1225910" y="314003"/>
                  <a:pt x="1252353" y="292251"/>
                  <a:pt x="1258275" y="262632"/>
                </a:cubicBezTo>
                <a:lnTo>
                  <a:pt x="1259632" y="262632"/>
                </a:lnTo>
                <a:lnTo>
                  <a:pt x="1259632" y="255909"/>
                </a:lnTo>
                <a:lnTo>
                  <a:pt x="1261441" y="246949"/>
                </a:lnTo>
                <a:lnTo>
                  <a:pt x="1261441" y="91699"/>
                </a:lnTo>
                <a:cubicBezTo>
                  <a:pt x="1264629" y="40239"/>
                  <a:pt x="1260136" y="0"/>
                  <a:pt x="1360291" y="0"/>
                </a:cubicBezTo>
                <a:close/>
              </a:path>
            </a:pathLst>
          </a:custGeom>
          <a:solidFill>
            <a:srgbClr val="9D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6" r:id="rId2"/>
    <p:sldLayoutId id="2147483677" r:id="rId3"/>
    <p:sldLayoutId id="2147483668" r:id="rId4"/>
    <p:sldLayoutId id="2147483669" r:id="rId5"/>
    <p:sldLayoutId id="2147483670" r:id="rId6"/>
    <p:sldLayoutId id="2147483674" r:id="rId7"/>
    <p:sldLayoutId id="2147483672" r:id="rId8"/>
    <p:sldLayoutId id="2147483673" r:id="rId9"/>
    <p:sldLayoutId id="2147483665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hristianlauersen.net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KTH Library in the future</a:t>
            </a:r>
            <a:endParaRPr lang="sv-SE" dirty="0"/>
          </a:p>
        </p:txBody>
      </p:sp>
      <p:sp>
        <p:nvSpPr>
          <p:cNvPr id="6" name="Underrubrik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Dr. Göran Hamrin. </a:t>
            </a:r>
            <a:r>
              <a:rPr lang="sv-SE" dirty="0" err="1" smtClean="0"/>
              <a:t>Logician</a:t>
            </a:r>
            <a:r>
              <a:rPr lang="sv-SE" dirty="0" smtClean="0"/>
              <a:t> </a:t>
            </a:r>
            <a:r>
              <a:rPr lang="sv-SE" dirty="0" err="1" smtClean="0"/>
              <a:t>Lecturer</a:t>
            </a:r>
            <a:r>
              <a:rPr lang="sv-SE" dirty="0" smtClean="0"/>
              <a:t> </a:t>
            </a:r>
            <a:r>
              <a:rPr lang="sv-SE" dirty="0" err="1" smtClean="0"/>
              <a:t>Librarian</a:t>
            </a:r>
            <a:endParaRPr lang="sv-SE" dirty="0" smtClean="0"/>
          </a:p>
          <a:p>
            <a:r>
              <a:rPr lang="sv-SE" dirty="0" smtClean="0"/>
              <a:t>KTH </a:t>
            </a:r>
            <a:r>
              <a:rPr lang="sv-SE" dirty="0" err="1" smtClean="0"/>
              <a:t>Library</a:t>
            </a:r>
            <a:r>
              <a:rPr lang="sv-SE" dirty="0" smtClean="0"/>
              <a:t> Director </a:t>
            </a:r>
            <a:r>
              <a:rPr lang="sv-SE" dirty="0" err="1" smtClean="0"/>
              <a:t>of</a:t>
            </a:r>
            <a:r>
              <a:rPr lang="sv-SE" dirty="0" smtClean="0"/>
              <a:t> studies, ECE-</a:t>
            </a:r>
            <a:r>
              <a:rPr lang="sv-SE" dirty="0" err="1" smtClean="0"/>
              <a:t>school</a:t>
            </a:r>
            <a:endParaRPr lang="sv-SE" dirty="0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7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 perspectives and 7 visions w/</a:t>
            </a:r>
            <a:br>
              <a:rPr lang="en-US" dirty="0" smtClean="0"/>
            </a:br>
            <a:r>
              <a:rPr lang="en-US" dirty="0" smtClean="0"/>
              <a:t>3 personas and 1 ego trip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14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7</a:t>
            </a:r>
            <a:r>
              <a:rPr lang="sv-SE" dirty="0" smtClean="0"/>
              <a:t> </a:t>
            </a:r>
            <a:r>
              <a:rPr lang="sv-SE" dirty="0" err="1" smtClean="0"/>
              <a:t>perspectives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dirty="0" smtClean="0"/>
              <a:t>The </a:t>
            </a:r>
            <a:r>
              <a:rPr lang="sv-SE" dirty="0" err="1" smtClean="0"/>
              <a:t>library</a:t>
            </a:r>
            <a:r>
              <a:rPr lang="sv-SE" dirty="0" smtClean="0"/>
              <a:t> </a:t>
            </a:r>
            <a:r>
              <a:rPr lang="sv-SE" dirty="0" err="1" smtClean="0"/>
              <a:t>world</a:t>
            </a:r>
            <a:r>
              <a:rPr lang="sv-SE" dirty="0" smtClean="0"/>
              <a:t> is </a:t>
            </a:r>
            <a:r>
              <a:rPr lang="sv-SE" dirty="0" err="1" smtClean="0"/>
              <a:t>divided</a:t>
            </a: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Increased</a:t>
            </a:r>
            <a:r>
              <a:rPr lang="sv-SE" dirty="0" smtClean="0"/>
              <a:t> </a:t>
            </a:r>
            <a:r>
              <a:rPr lang="sv-SE" dirty="0" err="1" smtClean="0"/>
              <a:t>distance</a:t>
            </a:r>
            <a:r>
              <a:rPr lang="sv-SE" dirty="0" smtClean="0"/>
              <a:t> </a:t>
            </a:r>
            <a:r>
              <a:rPr lang="sv-SE" dirty="0" err="1" smtClean="0"/>
              <a:t>between</a:t>
            </a:r>
            <a:r>
              <a:rPr lang="sv-SE" dirty="0" smtClean="0"/>
              <a:t> research and the </a:t>
            </a:r>
            <a:r>
              <a:rPr lang="sv-SE" dirty="0" err="1" smtClean="0"/>
              <a:t>library</a:t>
            </a: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Digitalisation</a:t>
            </a:r>
            <a:r>
              <a:rPr lang="sv-SE" dirty="0" smtClean="0"/>
              <a:t> </a:t>
            </a:r>
            <a:r>
              <a:rPr lang="sv-SE" dirty="0" err="1" smtClean="0"/>
              <a:t>does</a:t>
            </a:r>
            <a:r>
              <a:rPr lang="sv-SE" dirty="0" smtClean="0"/>
              <a:t> not </a:t>
            </a:r>
            <a:r>
              <a:rPr lang="sv-SE" dirty="0" err="1" smtClean="0"/>
              <a:t>lower</a:t>
            </a:r>
            <a:r>
              <a:rPr lang="sv-SE" dirty="0" smtClean="0"/>
              <a:t> the </a:t>
            </a:r>
            <a:r>
              <a:rPr lang="sv-SE" dirty="0" err="1" smtClean="0"/>
              <a:t>costs</a:t>
            </a: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Closed</a:t>
            </a:r>
            <a:r>
              <a:rPr lang="sv-SE" dirty="0" smtClean="0"/>
              <a:t> access publishing </a:t>
            </a:r>
            <a:r>
              <a:rPr lang="sv-SE" dirty="0" err="1" smtClean="0"/>
              <a:t>restricts</a:t>
            </a:r>
            <a:r>
              <a:rPr lang="sv-SE" dirty="0" smtClean="0"/>
              <a:t> </a:t>
            </a:r>
            <a:r>
              <a:rPr lang="sv-SE" dirty="0" err="1" smtClean="0"/>
              <a:t>knowledge</a:t>
            </a:r>
            <a:r>
              <a:rPr lang="sv-SE" dirty="0"/>
              <a:t> </a:t>
            </a:r>
            <a:r>
              <a:rPr lang="sv-SE" dirty="0" smtClean="0"/>
              <a:t>access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Media </a:t>
            </a:r>
            <a:r>
              <a:rPr lang="sv-SE" dirty="0" err="1" smtClean="0"/>
              <a:t>costs</a:t>
            </a:r>
            <a:r>
              <a:rPr lang="sv-SE" dirty="0" smtClean="0"/>
              <a:t> </a:t>
            </a:r>
            <a:r>
              <a:rPr lang="sv-SE" dirty="0" err="1" smtClean="0"/>
              <a:t>increase</a:t>
            </a: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Increased</a:t>
            </a:r>
            <a:r>
              <a:rPr lang="sv-SE" dirty="0" smtClean="0"/>
              <a:t> </a:t>
            </a:r>
            <a:r>
              <a:rPr lang="sv-SE" dirty="0" err="1" smtClean="0"/>
              <a:t>need</a:t>
            </a:r>
            <a:r>
              <a:rPr lang="sv-SE" dirty="0" smtClean="0"/>
              <a:t> for national </a:t>
            </a:r>
            <a:r>
              <a:rPr lang="sv-SE" dirty="0" err="1" smtClean="0"/>
              <a:t>repositories</a:t>
            </a:r>
            <a:r>
              <a:rPr lang="sv-SE" dirty="0" smtClean="0"/>
              <a:t> /archives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The </a:t>
            </a:r>
            <a:r>
              <a:rPr lang="sv-SE" dirty="0" err="1" smtClean="0"/>
              <a:t>physical</a:t>
            </a:r>
            <a:r>
              <a:rPr lang="sv-SE" dirty="0" smtClean="0"/>
              <a:t> </a:t>
            </a:r>
            <a:r>
              <a:rPr lang="sv-SE" dirty="0" err="1" smtClean="0"/>
              <a:t>library’s</a:t>
            </a:r>
            <a:r>
              <a:rPr lang="sv-SE" dirty="0" smtClean="0"/>
              <a:t> </a:t>
            </a:r>
            <a:r>
              <a:rPr lang="sv-SE" dirty="0" err="1" smtClean="0"/>
              <a:t>worth</a:t>
            </a:r>
            <a:r>
              <a:rPr lang="sv-SE" dirty="0" smtClean="0"/>
              <a:t> for studies and research </a:t>
            </a:r>
            <a:r>
              <a:rPr lang="sv-SE" dirty="0" err="1" smtClean="0"/>
              <a:t>may</a:t>
            </a:r>
            <a:r>
              <a:rPr lang="sv-SE" dirty="0" smtClean="0"/>
              <a:t> be underestimated</a:t>
            </a:r>
          </a:p>
          <a:p>
            <a:pPr marL="457200" indent="-457200">
              <a:buFont typeface="+mj-lt"/>
              <a:buAutoNum type="arabicPeriod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437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7</a:t>
            </a:r>
            <a:r>
              <a:rPr lang="sv-SE" dirty="0" smtClean="0"/>
              <a:t> visions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dirty="0" smtClean="0"/>
              <a:t>The </a:t>
            </a:r>
            <a:r>
              <a:rPr lang="sv-SE" dirty="0" err="1" smtClean="0"/>
              <a:t>library</a:t>
            </a:r>
            <a:r>
              <a:rPr lang="sv-SE" dirty="0" smtClean="0"/>
              <a:t> as a </a:t>
            </a:r>
            <a:r>
              <a:rPr lang="sv-SE" dirty="0" err="1" smtClean="0"/>
              <a:t>lab</a:t>
            </a: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The research support </a:t>
            </a:r>
            <a:r>
              <a:rPr lang="sv-SE" dirty="0" err="1" smtClean="0"/>
              <a:t>unit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be </a:t>
            </a:r>
            <a:r>
              <a:rPr lang="sv-SE" dirty="0" err="1" smtClean="0"/>
              <a:t>converted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”</a:t>
            </a:r>
            <a:r>
              <a:rPr lang="sv-SE" dirty="0" err="1" smtClean="0"/>
              <a:t>Publication</a:t>
            </a:r>
            <a:r>
              <a:rPr lang="sv-SE" dirty="0" smtClean="0"/>
              <a:t> process </a:t>
            </a:r>
            <a:r>
              <a:rPr lang="sv-SE" dirty="0" err="1" smtClean="0"/>
              <a:t>unit</a:t>
            </a:r>
            <a:r>
              <a:rPr lang="sv-SE" dirty="0" smtClean="0"/>
              <a:t> support”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Building</a:t>
            </a:r>
            <a:r>
              <a:rPr lang="sv-SE" dirty="0" smtClean="0"/>
              <a:t> an ”e-Research </a:t>
            </a:r>
            <a:r>
              <a:rPr lang="sv-SE" dirty="0" err="1" smtClean="0"/>
              <a:t>alliance</a:t>
            </a:r>
            <a:r>
              <a:rPr lang="sv-SE" dirty="0" smtClean="0"/>
              <a:t>”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Archive</a:t>
            </a:r>
            <a:r>
              <a:rPr lang="sv-SE" dirty="0" smtClean="0"/>
              <a:t>, </a:t>
            </a:r>
            <a:r>
              <a:rPr lang="sv-SE" dirty="0" err="1" smtClean="0"/>
              <a:t>Registrar</a:t>
            </a:r>
            <a:r>
              <a:rPr lang="sv-SE" dirty="0" smtClean="0"/>
              <a:t>, IT-</a:t>
            </a:r>
            <a:r>
              <a:rPr lang="sv-SE" dirty="0" err="1" smtClean="0"/>
              <a:t>staff</a:t>
            </a:r>
            <a:r>
              <a:rPr lang="sv-SE" dirty="0"/>
              <a:t>, etc. http://www.eresearch.uni-goettingen.de/</a:t>
            </a: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Networking</a:t>
            </a:r>
            <a:r>
              <a:rPr lang="sv-SE" dirty="0" smtClean="0"/>
              <a:t> </a:t>
            </a:r>
            <a:r>
              <a:rPr lang="sv-SE" dirty="0" err="1"/>
              <a:t>with</a:t>
            </a:r>
            <a:r>
              <a:rPr lang="sv-SE" dirty="0"/>
              <a:t> regional (innovation) </a:t>
            </a:r>
            <a:r>
              <a:rPr lang="sv-SE" dirty="0" err="1"/>
              <a:t>environments</a:t>
            </a:r>
            <a:endParaRPr lang="sv-SE" dirty="0"/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Support and </a:t>
            </a:r>
            <a:r>
              <a:rPr lang="sv-SE" dirty="0" err="1"/>
              <a:t>promote</a:t>
            </a:r>
            <a:r>
              <a:rPr lang="sv-SE" dirty="0"/>
              <a:t> junior researchers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/>
              <a:t>Increased</a:t>
            </a:r>
            <a:r>
              <a:rPr lang="sv-SE" dirty="0"/>
              <a:t> </a:t>
            </a:r>
            <a:r>
              <a:rPr lang="sv-SE" dirty="0" err="1"/>
              <a:t>cooperation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other</a:t>
            </a:r>
            <a:r>
              <a:rPr lang="sv-SE" dirty="0"/>
              <a:t> support </a:t>
            </a:r>
            <a:r>
              <a:rPr lang="sv-SE" dirty="0" err="1" smtClean="0"/>
              <a:t>functions</a:t>
            </a:r>
            <a:r>
              <a:rPr lang="sv-SE" dirty="0" smtClean="0"/>
              <a:t> at the </a:t>
            </a:r>
            <a:r>
              <a:rPr lang="sv-SE" dirty="0" err="1" smtClean="0"/>
              <a:t>universities</a:t>
            </a: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G </a:t>
            </a:r>
            <a:r>
              <a:rPr lang="sv-SE" dirty="0" err="1" smtClean="0"/>
              <a:t>Library</a:t>
            </a:r>
            <a:r>
              <a:rPr lang="sv-SE" dirty="0" smtClean="0"/>
              <a:t> 2.0</a:t>
            </a:r>
          </a:p>
          <a:p>
            <a:pPr marL="457200" indent="-457200">
              <a:buFont typeface="+mj-lt"/>
              <a:buAutoNum type="arabicPeriod"/>
            </a:pPr>
            <a:endParaRPr lang="sv-SE" dirty="0"/>
          </a:p>
          <a:p>
            <a:pPr marL="457200" indent="-457200">
              <a:buFont typeface="+mj-lt"/>
              <a:buAutoNum type="arabicPeriod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028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KTH </a:t>
            </a:r>
            <a:r>
              <a:rPr lang="sv-SE" dirty="0" err="1" smtClean="0"/>
              <a:t>Library</a:t>
            </a:r>
            <a:r>
              <a:rPr lang="sv-SE" dirty="0" smtClean="0"/>
              <a:t> in the </a:t>
            </a:r>
            <a:r>
              <a:rPr lang="sv-SE" dirty="0" err="1" smtClean="0"/>
              <a:t>future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97" y="1541795"/>
            <a:ext cx="6935788" cy="407828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dirty="0" smtClean="0"/>
              <a:t>”The KTH </a:t>
            </a:r>
            <a:r>
              <a:rPr lang="sv-SE" dirty="0" err="1" smtClean="0"/>
              <a:t>Library</a:t>
            </a:r>
            <a:r>
              <a:rPr lang="sv-SE" dirty="0" smtClean="0"/>
              <a:t> </a:t>
            </a:r>
            <a:r>
              <a:rPr lang="sv-SE" dirty="0"/>
              <a:t>Lab”: </a:t>
            </a:r>
            <a:r>
              <a:rPr lang="sv-SE" dirty="0">
                <a:hlinkClick r:id="rId2"/>
              </a:rPr>
              <a:t>https://christianlauersen.net</a:t>
            </a:r>
            <a:r>
              <a:rPr lang="sv-SE" dirty="0" smtClean="0">
                <a:hlinkClick r:id="rId2"/>
              </a:rPr>
              <a:t>/</a:t>
            </a: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The KTH </a:t>
            </a:r>
            <a:r>
              <a:rPr lang="sv-SE" dirty="0" err="1" smtClean="0"/>
              <a:t>Library</a:t>
            </a:r>
            <a:r>
              <a:rPr lang="sv-SE" dirty="0" smtClean="0"/>
              <a:t> as a </a:t>
            </a:r>
            <a:r>
              <a:rPr lang="sv-SE" dirty="0" err="1" smtClean="0"/>
              <a:t>tool</a:t>
            </a:r>
            <a:r>
              <a:rPr lang="sv-SE" dirty="0" smtClean="0"/>
              <a:t> for </a:t>
            </a:r>
            <a:r>
              <a:rPr lang="sv-SE" dirty="0" err="1" smtClean="0"/>
              <a:t>democracy</a:t>
            </a: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The </a:t>
            </a:r>
            <a:r>
              <a:rPr lang="sv-SE" dirty="0" err="1" smtClean="0"/>
              <a:t>Library</a:t>
            </a:r>
            <a:r>
              <a:rPr lang="sv-SE" dirty="0" smtClean="0"/>
              <a:t> as a multi-</a:t>
            </a:r>
            <a:r>
              <a:rPr lang="sv-SE" dirty="0" err="1" smtClean="0"/>
              <a:t>functional</a:t>
            </a:r>
            <a:r>
              <a:rPr lang="sv-SE" dirty="0" smtClean="0"/>
              <a:t> space for </a:t>
            </a:r>
            <a:r>
              <a:rPr lang="sv-SE" dirty="0" err="1" smtClean="0"/>
              <a:t>learning</a:t>
            </a: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The KTH </a:t>
            </a:r>
            <a:r>
              <a:rPr lang="sv-SE" dirty="0" err="1" smtClean="0"/>
              <a:t>Library</a:t>
            </a:r>
            <a:r>
              <a:rPr lang="sv-SE" dirty="0" smtClean="0"/>
              <a:t> </a:t>
            </a:r>
            <a:r>
              <a:rPr lang="sv-SE" dirty="0" err="1" smtClean="0"/>
              <a:t>being</a:t>
            </a:r>
            <a:r>
              <a:rPr lang="sv-SE" dirty="0" smtClean="0"/>
              <a:t> </a:t>
            </a:r>
            <a:r>
              <a:rPr lang="sv-SE" dirty="0" err="1" smtClean="0"/>
              <a:t>besides</a:t>
            </a:r>
            <a:r>
              <a:rPr lang="sv-SE" dirty="0" smtClean="0"/>
              <a:t> the researcher from </a:t>
            </a:r>
            <a:r>
              <a:rPr lang="sv-SE" dirty="0" err="1" smtClean="0"/>
              <a:t>day</a:t>
            </a:r>
            <a:r>
              <a:rPr lang="sv-SE" dirty="0" smtClean="0"/>
              <a:t> 1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The diverse KTH </a:t>
            </a:r>
            <a:r>
              <a:rPr lang="sv-SE" dirty="0" err="1" smtClean="0"/>
              <a:t>Library</a:t>
            </a:r>
            <a:endParaRPr lang="sv-SE" dirty="0"/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The KTH </a:t>
            </a:r>
            <a:r>
              <a:rPr lang="sv-SE" dirty="0" err="1" smtClean="0"/>
              <a:t>Library</a:t>
            </a:r>
            <a:r>
              <a:rPr lang="sv-SE" dirty="0" smtClean="0"/>
              <a:t> </a:t>
            </a:r>
            <a:r>
              <a:rPr lang="sv-SE" dirty="0" err="1" smtClean="0"/>
              <a:t>follow</a:t>
            </a:r>
            <a:r>
              <a:rPr lang="sv-SE" dirty="0" smtClean="0"/>
              <a:t> the steps </a:t>
            </a:r>
            <a:r>
              <a:rPr lang="sv-SE" dirty="0" err="1" smtClean="0"/>
              <a:t>of</a:t>
            </a:r>
            <a:r>
              <a:rPr lang="sv-SE" dirty="0" smtClean="0"/>
              <a:t> the</a:t>
            </a:r>
            <a:r>
              <a:rPr lang="sv-SE" b="1" dirty="0" smtClean="0"/>
              <a:t> best </a:t>
            </a:r>
            <a:r>
              <a:rPr lang="sv-SE" dirty="0" smtClean="0"/>
              <a:t>researchers (as </a:t>
            </a:r>
            <a:r>
              <a:rPr lang="sv-SE" dirty="0" err="1" smtClean="0"/>
              <a:t>said</a:t>
            </a:r>
            <a:r>
              <a:rPr lang="sv-SE" dirty="0" smtClean="0"/>
              <a:t> at </a:t>
            </a:r>
            <a:r>
              <a:rPr lang="sv-SE" dirty="0" err="1" smtClean="0"/>
              <a:t>Caltech</a:t>
            </a:r>
            <a:r>
              <a:rPr lang="sv-SE" dirty="0" smtClean="0"/>
              <a:t>), not all researchers. (</a:t>
            </a:r>
            <a:r>
              <a:rPr lang="sv-SE" dirty="0" err="1" smtClean="0"/>
              <a:t>Hence</a:t>
            </a:r>
            <a:r>
              <a:rPr lang="sv-SE" dirty="0" smtClean="0"/>
              <a:t>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need</a:t>
            </a:r>
            <a:r>
              <a:rPr lang="sv-SE" dirty="0"/>
              <a:t> </a:t>
            </a:r>
            <a:r>
              <a:rPr lang="sv-SE" dirty="0" err="1"/>
              <a:t>more</a:t>
            </a:r>
            <a:r>
              <a:rPr lang="sv-SE" dirty="0"/>
              <a:t> researchers at the </a:t>
            </a:r>
            <a:r>
              <a:rPr lang="sv-SE" dirty="0" smtClean="0"/>
              <a:t>KTH </a:t>
            </a:r>
            <a:r>
              <a:rPr lang="sv-SE" dirty="0" err="1" smtClean="0"/>
              <a:t>Library</a:t>
            </a:r>
            <a:r>
              <a:rPr lang="sv-SE" dirty="0" smtClean="0"/>
              <a:t>!)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KTH </a:t>
            </a:r>
            <a:r>
              <a:rPr lang="sv-SE" dirty="0" err="1" smtClean="0"/>
              <a:t>Library</a:t>
            </a:r>
            <a:r>
              <a:rPr lang="sv-SE" dirty="0" smtClean="0"/>
              <a:t> </a:t>
            </a:r>
            <a:r>
              <a:rPr lang="sv-SE" dirty="0" err="1" smtClean="0"/>
              <a:t>skills</a:t>
            </a:r>
            <a:r>
              <a:rPr lang="sv-SE" dirty="0" smtClean="0"/>
              <a:t> </a:t>
            </a:r>
            <a:r>
              <a:rPr lang="sv-SE" dirty="0" err="1" smtClean="0"/>
              <a:t>needed</a:t>
            </a:r>
            <a:r>
              <a:rPr lang="sv-SE" dirty="0" smtClean="0"/>
              <a:t>? </a:t>
            </a:r>
            <a:r>
              <a:rPr lang="sv-SE" dirty="0" err="1"/>
              <a:t>Coding</a:t>
            </a:r>
            <a:r>
              <a:rPr lang="sv-SE" dirty="0"/>
              <a:t> and </a:t>
            </a:r>
            <a:r>
              <a:rPr lang="sv-SE" dirty="0" err="1" smtClean="0"/>
              <a:t>communication</a:t>
            </a:r>
            <a:r>
              <a:rPr lang="sv-SE" dirty="0" smtClean="0"/>
              <a:t>. </a:t>
            </a:r>
            <a:r>
              <a:rPr lang="sv-SE" dirty="0"/>
              <a:t>Disseminating and </a:t>
            </a:r>
            <a:r>
              <a:rPr lang="sv-SE" dirty="0" err="1"/>
              <a:t>discussing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09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Librarians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future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Three general </a:t>
            </a:r>
            <a:r>
              <a:rPr lang="sv-SE" dirty="0" err="1" smtClean="0"/>
              <a:t>competency</a:t>
            </a:r>
            <a:r>
              <a:rPr lang="sv-SE" dirty="0" smtClean="0"/>
              <a:t> </a:t>
            </a:r>
            <a:r>
              <a:rPr lang="sv-SE" dirty="0" err="1" smtClean="0"/>
              <a:t>profiles</a:t>
            </a:r>
            <a:r>
              <a:rPr lang="sv-SE" dirty="0" smtClean="0"/>
              <a:t> (as </a:t>
            </a:r>
            <a:r>
              <a:rPr lang="sv-SE" dirty="0" err="1" smtClean="0"/>
              <a:t>described</a:t>
            </a:r>
            <a:r>
              <a:rPr lang="sv-SE" dirty="0" smtClean="0"/>
              <a:t> by the KTH </a:t>
            </a:r>
            <a:r>
              <a:rPr lang="sv-SE" dirty="0" err="1" smtClean="0"/>
              <a:t>Library</a:t>
            </a:r>
            <a:r>
              <a:rPr lang="sv-SE" dirty="0" smtClean="0"/>
              <a:t> Director Maria Haglund):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The </a:t>
            </a:r>
            <a:r>
              <a:rPr lang="sv-SE" dirty="0" err="1" smtClean="0"/>
              <a:t>Doer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The </a:t>
            </a:r>
            <a:r>
              <a:rPr lang="sv-SE" dirty="0" err="1" smtClean="0"/>
              <a:t>Nerd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The Communicator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918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Me</a:t>
            </a:r>
            <a:r>
              <a:rPr lang="sv-SE" dirty="0" smtClean="0"/>
              <a:t> in the </a:t>
            </a:r>
            <a:r>
              <a:rPr lang="sv-SE" dirty="0" err="1" smtClean="0"/>
              <a:t>future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No </a:t>
            </a:r>
            <a:r>
              <a:rPr lang="sv-SE" dirty="0" err="1" smtClean="0"/>
              <a:t>classroom</a:t>
            </a:r>
            <a:r>
              <a:rPr lang="sv-SE" dirty="0" smtClean="0"/>
              <a:t> </a:t>
            </a:r>
            <a:r>
              <a:rPr lang="sv-SE" dirty="0" err="1" smtClean="0"/>
              <a:t>teaching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Incorporating</a:t>
            </a:r>
            <a:r>
              <a:rPr lang="sv-SE" dirty="0" smtClean="0"/>
              <a:t> video support </a:t>
            </a:r>
            <a:r>
              <a:rPr lang="sv-SE" dirty="0" err="1" smtClean="0"/>
              <a:t>everywhere</a:t>
            </a:r>
            <a:r>
              <a:rPr lang="sv-SE" dirty="0" smtClean="0"/>
              <a:t> at KTHB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Researching</a:t>
            </a:r>
            <a:r>
              <a:rPr lang="sv-SE" dirty="0" smtClean="0"/>
              <a:t> information literacy and neural </a:t>
            </a:r>
            <a:r>
              <a:rPr lang="sv-SE" dirty="0" err="1" smtClean="0"/>
              <a:t>networks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Applying</a:t>
            </a:r>
            <a:r>
              <a:rPr lang="sv-SE" dirty="0" smtClean="0"/>
              <a:t> </a:t>
            </a:r>
            <a:r>
              <a:rPr lang="sv-SE" dirty="0" err="1" smtClean="0"/>
              <a:t>Mathematical</a:t>
            </a:r>
            <a:r>
              <a:rPr lang="sv-SE" dirty="0" smtClean="0"/>
              <a:t> </a:t>
            </a:r>
            <a:r>
              <a:rPr lang="sv-SE" dirty="0" err="1" smtClean="0"/>
              <a:t>logic</a:t>
            </a:r>
            <a:r>
              <a:rPr lang="sv-SE" dirty="0" smtClean="0"/>
              <a:t> on information </a:t>
            </a:r>
            <a:r>
              <a:rPr lang="sv-SE" dirty="0" err="1" smtClean="0"/>
              <a:t>structures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Leading the e-Research </a:t>
            </a:r>
            <a:r>
              <a:rPr lang="sv-SE" dirty="0" err="1" smtClean="0"/>
              <a:t>alliance</a:t>
            </a:r>
            <a:r>
              <a:rPr lang="sv-SE" dirty="0" smtClean="0"/>
              <a:t> (Research Data Access </a:t>
            </a:r>
            <a:r>
              <a:rPr lang="sv-SE" dirty="0" err="1" smtClean="0"/>
              <a:t>unit</a:t>
            </a:r>
            <a:r>
              <a:rPr lang="sv-SE" dirty="0" smtClean="0"/>
              <a:t> support) at KTH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Is a KTHB information literacy MOOC </a:t>
            </a:r>
            <a:r>
              <a:rPr lang="sv-SE" dirty="0" err="1" smtClean="0"/>
              <a:t>worth</a:t>
            </a:r>
            <a:r>
              <a:rPr lang="sv-SE" dirty="0" smtClean="0"/>
              <a:t> the </a:t>
            </a:r>
            <a:r>
              <a:rPr lang="sv-SE" dirty="0" err="1" smtClean="0"/>
              <a:t>time</a:t>
            </a:r>
            <a:r>
              <a:rPr lang="sv-SE" dirty="0"/>
              <a:t> </a:t>
            </a:r>
            <a:r>
              <a:rPr lang="sv-SE" dirty="0" smtClean="0"/>
              <a:t>and </a:t>
            </a:r>
            <a:r>
              <a:rPr lang="sv-SE" dirty="0" err="1" smtClean="0"/>
              <a:t>effort</a:t>
            </a:r>
            <a:r>
              <a:rPr lang="sv-SE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?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491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Time</a:t>
            </a:r>
            <a:r>
              <a:rPr lang="sv-SE" dirty="0" smtClean="0"/>
              <a:t> for </a:t>
            </a:r>
            <a:r>
              <a:rPr lang="sv-SE" dirty="0" err="1" smtClean="0"/>
              <a:t>discussion</a:t>
            </a:r>
            <a:r>
              <a:rPr lang="sv-SE" dirty="0" smtClean="0"/>
              <a:t>! </a:t>
            </a:r>
            <a:endParaRPr lang="sv-S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590" y="2511425"/>
            <a:ext cx="1938696" cy="2066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102" y="2511425"/>
            <a:ext cx="1828800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511425"/>
            <a:ext cx="2806614" cy="186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31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ISPRING_RESOURCE_PATHS_HASH" val="fcb025ba9a6ccf8fed139b5222f2a63b17a479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KTH_PPT template 2014 red">
  <a:themeElements>
    <a:clrScheme name="Anpassat 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893E5"/>
      </a:accent2>
      <a:accent3>
        <a:srgbClr val="62922E"/>
      </a:accent3>
      <a:accent4>
        <a:srgbClr val="A1D16D"/>
      </a:accent4>
      <a:accent5>
        <a:srgbClr val="9D102D"/>
      </a:accent5>
      <a:accent6>
        <a:srgbClr val="EC4769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2014 red</Template>
  <TotalTime>5131</TotalTime>
  <Words>302</Words>
  <Application>Microsoft Office PowerPoint</Application>
  <PresentationFormat>Předvádění na obrazovce (4:3)</PresentationFormat>
  <Paragraphs>47</Paragraphs>
  <Slides>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KTH_PPT template 2014 red</vt:lpstr>
      <vt:lpstr>think-cell Slide</vt:lpstr>
      <vt:lpstr>KTH Library in the future</vt:lpstr>
      <vt:lpstr>7 perspectives and 7 visions w/ 3 personas and 1 ego trip</vt:lpstr>
      <vt:lpstr>7 perspectives</vt:lpstr>
      <vt:lpstr>7 visions</vt:lpstr>
      <vt:lpstr>KTH Library in the future</vt:lpstr>
      <vt:lpstr>Librarians of the future</vt:lpstr>
      <vt:lpstr>Me in the future</vt:lpstr>
      <vt:lpstr> Time for discussion! </vt:lpstr>
    </vt:vector>
  </TitlesOfParts>
  <Company>Kungliga Tekniska Högskolan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Göran Hamrin</dc:creator>
  <cp:lastModifiedBy>Stephanie Krueger</cp:lastModifiedBy>
  <cp:revision>109</cp:revision>
  <cp:lastPrinted>2017-11-13T15:27:01Z</cp:lastPrinted>
  <dcterms:created xsi:type="dcterms:W3CDTF">2017-10-16T10:57:12Z</dcterms:created>
  <dcterms:modified xsi:type="dcterms:W3CDTF">2017-11-16T14:02:58Z</dcterms:modified>
</cp:coreProperties>
</file>