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93" r:id="rId3"/>
    <p:sldId id="528" r:id="rId4"/>
    <p:sldId id="503" r:id="rId5"/>
    <p:sldId id="506" r:id="rId6"/>
    <p:sldId id="508" r:id="rId7"/>
    <p:sldId id="529" r:id="rId8"/>
    <p:sldId id="530" r:id="rId9"/>
    <p:sldId id="531" r:id="rId10"/>
    <p:sldId id="517" r:id="rId11"/>
    <p:sldId id="504" r:id="rId12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158">
          <p15:clr>
            <a:srgbClr val="A4A3A4"/>
          </p15:clr>
        </p15:guide>
        <p15:guide id="6" pos="4694">
          <p15:clr>
            <a:srgbClr val="A4A3A4"/>
          </p15:clr>
        </p15:guide>
        <p15:guide id="7" pos="5738">
          <p15:clr>
            <a:srgbClr val="A4A3A4"/>
          </p15:clr>
        </p15:guide>
        <p15:guide id="8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806"/>
    <a:srgbClr val="F7F410"/>
    <a:srgbClr val="9FC938"/>
    <a:srgbClr val="36A7E9"/>
    <a:srgbClr val="F60000"/>
    <a:srgbClr val="DB9C22"/>
    <a:srgbClr val="C43A39"/>
    <a:srgbClr val="CE3736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" autoAdjust="0"/>
    <p:restoredTop sz="94620" autoAdjust="0"/>
  </p:normalViewPr>
  <p:slideViewPr>
    <p:cSldViewPr>
      <p:cViewPr varScale="1">
        <p:scale>
          <a:sx n="102" d="100"/>
          <a:sy n="102" d="100"/>
        </p:scale>
        <p:origin x="1435" y="67"/>
      </p:cViewPr>
      <p:guideLst>
        <p:guide orient="horz" pos="1706"/>
        <p:guide orient="horz" pos="210"/>
        <p:guide orient="horz" pos="709"/>
        <p:guide orient="horz" pos="890"/>
        <p:guide pos="158"/>
        <p:guide pos="4694"/>
        <p:guide pos="5738"/>
        <p:guide pos="5692"/>
      </p:guideLst>
    </p:cSldViewPr>
  </p:slideViewPr>
  <p:outlineViewPr>
    <p:cViewPr>
      <p:scale>
        <a:sx n="33" d="100"/>
        <a:sy n="33" d="100"/>
      </p:scale>
      <p:origin x="0" y="24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AFE70-BCF3-4492-929F-441BC024AB82}" type="datetimeFigureOut">
              <a:rPr lang="cs-CZ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8D01C-991B-4F20-A499-77B15262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0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2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7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3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5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4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5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8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7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419A2-6748-4B4C-B9E3-CCF8F57F829B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4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DC5-D9D1-4C98-96D7-781F7BD971E9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4800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F8EE-D0A1-45F5-A5DF-662DF806B421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2CE-39E9-4F04-8999-B8701D24218A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DD82-2883-4642-BE0E-AE46DD93DFB9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3"/>
            <a:ext cx="9155112" cy="454857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2240" y="643584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dirty="0" smtClean="0"/>
              <a:t> z 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DC4-C926-4B25-9E82-6020551B423A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428-55B7-4AA5-9B07-23776F2FDA4B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28B-61D7-4FF8-90BE-42B2B93C53AC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2581-2E23-4870-B657-F63E4EF884ED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47A6-2EBA-431C-AE82-CAECDABB60DB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4062-E208-4112-86BE-2806A6CE848C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8DAF-F828-491D-AAFA-3136D557DC6D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6CC4-51D5-4C19-B42E-8AC799938CA7}" type="datetime1">
              <a:rPr lang="cs-CZ" smtClean="0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techlib.cz/en/83319-stephanie-kruege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://www.oegp.cz/?lang=c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tkcz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reference@techlib.cz" TargetMode="External"/><Relationship Id="rId4" Type="http://schemas.openxmlformats.org/officeDocument/2006/relationships/hyperlink" Target="https://twitter.com/ntk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lementinum#/media/File:Klementinum,_v%C3%BDchodn%C3%AD_vchod.jp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ommons.wikimedia.org/wiki/User:Daniel_Bar%C3%A1ne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lib.cz/en/2726-rare-books-and-special-collections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lib.cz/files/download/id/85434/priloha-i-cenik-poplatku-a-sluzeb-ntk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844"/>
            <a:ext cx="899852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136904" cy="1470025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48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 Most from NTK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8191" y="4061508"/>
            <a:ext cx="6440074" cy="1752600"/>
          </a:xfrm>
        </p:spPr>
        <p:txBody>
          <a:bodyPr lIns="0" tIns="0" rIns="0" bIns="0"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College 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Prague</a:t>
            </a:r>
            <a:endParaRPr lang="cs-C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508191" y="5935052"/>
            <a:ext cx="3672408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18.11.2016, Dr.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Stephanie Krueger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10.10-11.10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" y="195619"/>
            <a:ext cx="1495628" cy="96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7272807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 staying organized, referencing, literature review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52" y="3896898"/>
            <a:ext cx="2658951" cy="1773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21" y="1715436"/>
            <a:ext cx="2122762" cy="468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96" y="2393431"/>
            <a:ext cx="2300288" cy="5762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75" y="3072592"/>
            <a:ext cx="1152915" cy="916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79512" y="3212976"/>
            <a:ext cx="310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Harvest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itations, PDFs from open internet, online library resources using: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69801" y="4055391"/>
            <a:ext cx="15997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Reference Management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Citations &amp; PDFs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628387" y="1865872"/>
            <a:ext cx="16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E088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Free</a:t>
            </a:r>
            <a:endParaRPr lang="en-US" sz="1400" i="1" dirty="0">
              <a:solidFill>
                <a:srgbClr val="E088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82118" y="2602721"/>
            <a:ext cx="280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E088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NTK subscription</a:t>
            </a:r>
            <a:endParaRPr lang="en-US" sz="1400" i="1" dirty="0">
              <a:solidFill>
                <a:srgbClr val="E088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648735" y="3356617"/>
            <a:ext cx="324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E088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Free, if registered; mobile support</a:t>
            </a:r>
            <a:endParaRPr lang="en-US" sz="1400" i="1" dirty="0">
              <a:solidFill>
                <a:srgbClr val="E088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49" y="5723784"/>
            <a:ext cx="1542576" cy="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84" y="5574229"/>
            <a:ext cx="808246" cy="80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TextovéPole 21"/>
          <p:cNvSpPr txBox="1"/>
          <p:nvPr/>
        </p:nvSpPr>
        <p:spPr>
          <a:xfrm>
            <a:off x="4383802" y="4812415"/>
            <a:ext cx="17447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Word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Bibliography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V="1">
            <a:off x="3055361" y="5998928"/>
            <a:ext cx="1428622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22497" y="4221088"/>
            <a:ext cx="2232249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77357" y="6395630"/>
            <a:ext cx="2981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Austrian School in Prague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357" y="177281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techlib.cz/en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(CZ and EN)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Twitte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 (CZ)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We’re here for you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Mike Hubbell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reference@techlib.cz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(+420) 232 002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NTK service desk: M-F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8:00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- 20:00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177721"/>
            <a:ext cx="5312985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8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(10:10-11:10)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309726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context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resources from home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Exercise: Login and explore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search box, all resources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Exercise: Search for peer-review articles, eBooks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gems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in pairs: Explore and discuss a database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services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Interlibrary loan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workshops, beyond library content: </a:t>
            </a:r>
          </a:p>
          <a:p>
            <a:pPr lvl="2">
              <a:spcBef>
                <a:spcPts val="1200"/>
              </a:spcBef>
              <a:buClr>
                <a:srgbClr val="C00000"/>
              </a:buClr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integrity</a:t>
            </a:r>
          </a:p>
          <a:p>
            <a:pPr lvl="2">
              <a:spcBef>
                <a:spcPts val="1200"/>
              </a:spcBef>
              <a:buClr>
                <a:srgbClr val="C00000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ools for staying organized, managing references, and making a literature review/bibliography 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</a:t>
            </a:r>
            <a:endParaRPr lang="cs-CZ" sz="3200" b="1" dirty="0" smtClean="0">
              <a:solidFill>
                <a:srgbClr val="CE3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92098" y="1556792"/>
            <a:ext cx="5952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1718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Czech Estates Decree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Professorship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teaching "military skills" (i.e., construction of fortifications)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5708" y="2676668"/>
            <a:ext cx="422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1935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Renovated wing,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Clementinum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74" y="2636912"/>
            <a:ext cx="4501332" cy="3000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ovéPole 9"/>
          <p:cNvSpPr txBox="1"/>
          <p:nvPr/>
        </p:nvSpPr>
        <p:spPr>
          <a:xfrm>
            <a:off x="535089" y="3288450"/>
            <a:ext cx="422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Current building opens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9270" y="3851343"/>
            <a:ext cx="422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More info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historical materials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03377" y="5942772"/>
            <a:ext cx="422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 tooltip="User:Daniel Baránek"/>
              </a:rPr>
              <a:t>Daniel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User:Daniel Baránek"/>
              </a:rPr>
              <a:t>Baránek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Klementinum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východní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vstup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z 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Mariánského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náměstí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2008.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Wikipedia Commons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access to resources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2196244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Wherever, whenever: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techlib.cz/en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Crucial: login with username and password</a:t>
            </a:r>
          </a:p>
          <a:p>
            <a:pPr marL="457200" lvl="1" indent="0">
              <a:spcBef>
                <a:spcPts val="1200"/>
              </a:spcBef>
              <a:buClr>
                <a:srgbClr val="C00000"/>
              </a:buClr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20219" t="7251" r="56364" b="37850"/>
          <a:stretch/>
        </p:blipFill>
        <p:spPr>
          <a:xfrm>
            <a:off x="3036175" y="1051441"/>
            <a:ext cx="4344137" cy="576070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5" name="Ovál 4"/>
          <p:cNvSpPr/>
          <p:nvPr/>
        </p:nvSpPr>
        <p:spPr>
          <a:xfrm>
            <a:off x="6372200" y="836712"/>
            <a:ext cx="1362135" cy="532177"/>
          </a:xfrm>
          <a:prstGeom prst="ellipse">
            <a:avLst/>
          </a:prstGeom>
          <a:noFill/>
          <a:ln>
            <a:solidFill>
              <a:srgbClr val="36A7E9"/>
            </a:solidFill>
          </a:ln>
          <a:scene3d>
            <a:camera prst="orthographicFront"/>
            <a:lightRig rig="threePt" dir="t"/>
          </a:scene3d>
          <a:sp3d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 scholarly materials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techlib.cz/en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search box to rule them all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eBooks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eJournals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“Catalog”: print materials in the library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0037" t="7251" r="54327" b="73399"/>
          <a:stretch/>
        </p:blipFill>
        <p:spPr>
          <a:xfrm>
            <a:off x="467545" y="3073708"/>
            <a:ext cx="7508825" cy="2306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Ovál 11"/>
          <p:cNvSpPr/>
          <p:nvPr/>
        </p:nvSpPr>
        <p:spPr>
          <a:xfrm>
            <a:off x="5652122" y="3742495"/>
            <a:ext cx="1776199" cy="1488697"/>
          </a:xfrm>
          <a:prstGeom prst="ellipse">
            <a:avLst/>
          </a:prstGeom>
          <a:noFill/>
          <a:ln>
            <a:solidFill>
              <a:srgbClr val="36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gems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1540" y="980728"/>
            <a:ext cx="8568952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issues 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span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STEM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Britannica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Academic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citable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biographies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EmeraldInsight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SpringerLink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Library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10802" t="10851" r="46435" b="32000"/>
          <a:stretch/>
        </p:blipFill>
        <p:spPr>
          <a:xfrm>
            <a:off x="3184606" y="2636912"/>
            <a:ext cx="5295819" cy="4003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35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Interlibrary loan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3753" y="1204585"/>
            <a:ext cx="4538287" cy="334341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Order materials not in Czech libraries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partner: British Library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 via reference team</a:t>
            </a: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Fees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depending on lending library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250 CZK/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500 CZK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Pick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drop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off at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C00000"/>
              </a:buClr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Mike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Hubbell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35" y="1340768"/>
            <a:ext cx="4052605" cy="4487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4813235" y="5964582"/>
            <a:ext cx="429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Image: British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Library: Reading Room. Image. Britannica Academic,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Encyclopædia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Britannica, 19 Sep. 2016. media1.academic.eb.com/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-media/98/2098-050-94B148D6.jpg. Accessed 16 Nov. 2016.</a:t>
            </a:r>
          </a:p>
        </p:txBody>
      </p:sp>
    </p:spTree>
    <p:extLst>
      <p:ext uri="{BB962C8B-B14F-4D97-AF65-F5344CB8AC3E}">
        <p14:creationId xmlns:p14="http://schemas.microsoft.com/office/powerpoint/2010/main" val="20712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workshops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080944"/>
            <a:ext cx="7359866" cy="5529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70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7545" y="418787"/>
            <a:ext cx="8012880" cy="561942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3200" b="1" dirty="0" smtClean="0">
                <a:solidFill>
                  <a:srgbClr val="CE3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 academic integrity</a:t>
            </a:r>
            <a:endParaRPr lang="cs-CZ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91" y="194931"/>
            <a:ext cx="886314" cy="5697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22" y="1340768"/>
            <a:ext cx="8369983" cy="4827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55576" y="6163475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Slide authors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Mgr.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Pavlína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Tvrdá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Mgr.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Razím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6086</TotalTime>
  <Words>446</Words>
  <Application>Microsoft Office PowerPoint</Application>
  <PresentationFormat>Předvádění na obrazovce (4:3)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Univers Com 55</vt:lpstr>
      <vt:lpstr>Univers Com 65 Bold</vt:lpstr>
      <vt:lpstr>Wingdings</vt:lpstr>
      <vt:lpstr>Motiv systému Office</vt:lpstr>
      <vt:lpstr>Getting the Most from NTK</vt:lpstr>
      <vt:lpstr>Today (10:10-11:10)</vt:lpstr>
      <vt:lpstr>Historical context</vt:lpstr>
      <vt:lpstr>Remote access to resources</vt:lpstr>
      <vt:lpstr>Discovering scholarly materials</vt:lpstr>
      <vt:lpstr>Content gems</vt:lpstr>
      <vt:lpstr>Interlibrary loan</vt:lpstr>
      <vt:lpstr>Student workshops</vt:lpstr>
      <vt:lpstr>Content: academic integrity</vt:lpstr>
      <vt:lpstr>Content: staying organized, referencing, literature review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NTKalivoda</dc:creator>
  <cp:lastModifiedBy>Stephanie Krueger</cp:lastModifiedBy>
  <cp:revision>543</cp:revision>
  <cp:lastPrinted>2015-03-04T14:08:35Z</cp:lastPrinted>
  <dcterms:created xsi:type="dcterms:W3CDTF">2013-02-27T09:44:13Z</dcterms:created>
  <dcterms:modified xsi:type="dcterms:W3CDTF">2016-11-18T08:22:12Z</dcterms:modified>
</cp:coreProperties>
</file>