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493" r:id="rId3"/>
    <p:sldId id="503" r:id="rId4"/>
    <p:sldId id="505" r:id="rId5"/>
    <p:sldId id="494" r:id="rId6"/>
    <p:sldId id="495" r:id="rId7"/>
    <p:sldId id="499" r:id="rId8"/>
    <p:sldId id="500" r:id="rId9"/>
    <p:sldId id="504" r:id="rId10"/>
  </p:sldIdLst>
  <p:sldSz cx="9144000" cy="6858000" type="screen4x3"/>
  <p:notesSz cx="6797675" cy="987425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Univers Com 55" pitchFamily="34" charset="-18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Univers Com 55" pitchFamily="34" charset="-18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Univers Com 55" pitchFamily="34" charset="-18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Univers Com 55" pitchFamily="34" charset="-18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Univers Com 55" pitchFamily="34" charset="-18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Univers Com 55" pitchFamily="34" charset="-18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Univers Com 55" pitchFamily="34" charset="-18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Univers Com 55" pitchFamily="34" charset="-18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Univers Com 55" pitchFamily="34" charset="-18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706">
          <p15:clr>
            <a:srgbClr val="A4A3A4"/>
          </p15:clr>
        </p15:guide>
        <p15:guide id="2" orient="horz" pos="210">
          <p15:clr>
            <a:srgbClr val="A4A3A4"/>
          </p15:clr>
        </p15:guide>
        <p15:guide id="3" orient="horz" pos="709">
          <p15:clr>
            <a:srgbClr val="A4A3A4"/>
          </p15:clr>
        </p15:guide>
        <p15:guide id="4" orient="horz" pos="890">
          <p15:clr>
            <a:srgbClr val="A4A3A4"/>
          </p15:clr>
        </p15:guide>
        <p15:guide id="5" pos="158">
          <p15:clr>
            <a:srgbClr val="A4A3A4"/>
          </p15:clr>
        </p15:guide>
        <p15:guide id="6" pos="4694">
          <p15:clr>
            <a:srgbClr val="A4A3A4"/>
          </p15:clr>
        </p15:guide>
        <p15:guide id="7" pos="5738">
          <p15:clr>
            <a:srgbClr val="A4A3A4"/>
          </p15:clr>
        </p15:guide>
        <p15:guide id="8" pos="569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0000"/>
    <a:srgbClr val="E08806"/>
    <a:srgbClr val="DB9C22"/>
    <a:srgbClr val="C43A39"/>
    <a:srgbClr val="CE3736"/>
    <a:srgbClr val="9FC938"/>
    <a:srgbClr val="36A7E9"/>
    <a:srgbClr val="F7F410"/>
    <a:srgbClr val="333333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657" autoAdjust="0"/>
    <p:restoredTop sz="94620" autoAdjust="0"/>
  </p:normalViewPr>
  <p:slideViewPr>
    <p:cSldViewPr>
      <p:cViewPr varScale="1">
        <p:scale>
          <a:sx n="112" d="100"/>
          <a:sy n="112" d="100"/>
        </p:scale>
        <p:origin x="1578" y="108"/>
      </p:cViewPr>
      <p:guideLst>
        <p:guide orient="horz" pos="1706"/>
        <p:guide orient="horz" pos="210"/>
        <p:guide orient="horz" pos="709"/>
        <p:guide orient="horz" pos="890"/>
        <p:guide pos="158"/>
        <p:guide pos="4694"/>
        <p:guide pos="5738"/>
        <p:guide pos="5692"/>
      </p:guideLst>
    </p:cSldViewPr>
  </p:slideViewPr>
  <p:outlineViewPr>
    <p:cViewPr>
      <p:scale>
        <a:sx n="33" d="100"/>
        <a:sy n="33" d="100"/>
      </p:scale>
      <p:origin x="0" y="2434"/>
    </p:cViewPr>
  </p:outlineViewPr>
  <p:notesTextViewPr>
    <p:cViewPr>
      <p:scale>
        <a:sx n="200" d="100"/>
        <a:sy n="200" d="100"/>
      </p:scale>
      <p:origin x="0" y="0"/>
    </p:cViewPr>
  </p:notesTextViewPr>
  <p:sorterViewPr>
    <p:cViewPr>
      <p:scale>
        <a:sx n="100" d="100"/>
        <a:sy n="100" d="100"/>
      </p:scale>
      <p:origin x="0" y="2252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C97FD8C-12BE-4A9A-8F81-BE75326C1235}" type="datetimeFigureOut">
              <a:rPr lang="cs-CZ"/>
              <a:pPr>
                <a:defRPr/>
              </a:pPr>
              <a:t>22.3.2018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357A45D-7D52-417A-B7EF-CB60EFCF727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3051530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3AAFE70-BCF3-4492-929F-441BC024AB82}" type="datetimeFigureOut">
              <a:rPr lang="cs-CZ"/>
              <a:pPr>
                <a:defRPr/>
              </a:pPr>
              <a:t>22.3.2018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 smtClean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noProof="0" smtClean="0"/>
              <a:t>Kliknutím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C48D01C-991B-4F20-A499-77B15262E34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7058983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smtClean="0"/>
          </a:p>
        </p:txBody>
      </p:sp>
      <p:sp>
        <p:nvSpPr>
          <p:cNvPr id="7172" name="Zástupný symbol pro datum 6"/>
          <p:cNvSpPr>
            <a:spLocks noGrp="1"/>
          </p:cNvSpPr>
          <p:nvPr>
            <p:ph type="dt" sz="quarter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Univers Com 55" pitchFamily="34" charset="-18"/>
              </a:defRPr>
            </a:lvl1pPr>
            <a:lvl2pPr marL="742950" indent="-285750">
              <a:defRPr>
                <a:solidFill>
                  <a:schemeClr val="tx1"/>
                </a:solidFill>
                <a:latin typeface="Univers Com 55" pitchFamily="34" charset="-18"/>
              </a:defRPr>
            </a:lvl2pPr>
            <a:lvl3pPr marL="11430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3pPr>
            <a:lvl4pPr marL="16002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4pPr>
            <a:lvl5pPr marL="20574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519B69C-DE6D-471F-B881-DD5A24304337}" type="datetime1">
              <a:rPr lang="cs-CZ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22.3.2018</a:t>
            </a:fld>
            <a:endParaRPr lang="cs-CZ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0680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smtClean="0"/>
          </a:p>
        </p:txBody>
      </p:sp>
      <p:sp>
        <p:nvSpPr>
          <p:cNvPr id="8196" name="Zástupný symbol pro datum 6"/>
          <p:cNvSpPr>
            <a:spLocks noGrp="1"/>
          </p:cNvSpPr>
          <p:nvPr>
            <p:ph type="dt" sz="quarter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Univers Com 55" pitchFamily="34" charset="-18"/>
              </a:defRPr>
            </a:lvl1pPr>
            <a:lvl2pPr marL="742950" indent="-285750">
              <a:defRPr>
                <a:solidFill>
                  <a:schemeClr val="tx1"/>
                </a:solidFill>
                <a:latin typeface="Univers Com 55" pitchFamily="34" charset="-18"/>
              </a:defRPr>
            </a:lvl2pPr>
            <a:lvl3pPr marL="11430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3pPr>
            <a:lvl4pPr marL="16002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4pPr>
            <a:lvl5pPr marL="20574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23419A2-6748-4B4C-B9E3-CCF8F57F829B}" type="datetime1">
              <a:rPr lang="cs-CZ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22.3.2018</a:t>
            </a:fld>
            <a:endParaRPr lang="cs-CZ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6754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smtClean="0"/>
          </a:p>
        </p:txBody>
      </p:sp>
      <p:sp>
        <p:nvSpPr>
          <p:cNvPr id="8196" name="Zástupný symbol pro datum 6"/>
          <p:cNvSpPr>
            <a:spLocks noGrp="1"/>
          </p:cNvSpPr>
          <p:nvPr>
            <p:ph type="dt" sz="quarter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Univers Com 55" pitchFamily="34" charset="-18"/>
              </a:defRPr>
            </a:lvl1pPr>
            <a:lvl2pPr marL="742950" indent="-285750">
              <a:defRPr>
                <a:solidFill>
                  <a:schemeClr val="tx1"/>
                </a:solidFill>
                <a:latin typeface="Univers Com 55" pitchFamily="34" charset="-18"/>
              </a:defRPr>
            </a:lvl2pPr>
            <a:lvl3pPr marL="11430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3pPr>
            <a:lvl4pPr marL="16002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4pPr>
            <a:lvl5pPr marL="20574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23419A2-6748-4B4C-B9E3-CCF8F57F829B}" type="datetime1">
              <a:rPr lang="cs-CZ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22.3.2018</a:t>
            </a:fld>
            <a:endParaRPr lang="cs-CZ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54637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smtClean="0"/>
          </a:p>
        </p:txBody>
      </p:sp>
      <p:sp>
        <p:nvSpPr>
          <p:cNvPr id="8196" name="Zástupný symbol pro datum 6"/>
          <p:cNvSpPr>
            <a:spLocks noGrp="1"/>
          </p:cNvSpPr>
          <p:nvPr>
            <p:ph type="dt" sz="quarter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Univers Com 55" pitchFamily="34" charset="-18"/>
              </a:defRPr>
            </a:lvl1pPr>
            <a:lvl2pPr marL="742950" indent="-285750">
              <a:defRPr>
                <a:solidFill>
                  <a:schemeClr val="tx1"/>
                </a:solidFill>
                <a:latin typeface="Univers Com 55" pitchFamily="34" charset="-18"/>
              </a:defRPr>
            </a:lvl2pPr>
            <a:lvl3pPr marL="11430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3pPr>
            <a:lvl4pPr marL="16002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4pPr>
            <a:lvl5pPr marL="20574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23419A2-6748-4B4C-B9E3-CCF8F57F829B}" type="datetime1">
              <a:rPr lang="cs-CZ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22.3.2018</a:t>
            </a:fld>
            <a:endParaRPr lang="cs-CZ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23266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smtClean="0"/>
          </a:p>
        </p:txBody>
      </p:sp>
      <p:sp>
        <p:nvSpPr>
          <p:cNvPr id="8196" name="Zástupný symbol pro datum 6"/>
          <p:cNvSpPr>
            <a:spLocks noGrp="1"/>
          </p:cNvSpPr>
          <p:nvPr>
            <p:ph type="dt" sz="quarter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Univers Com 55" pitchFamily="34" charset="-18"/>
              </a:defRPr>
            </a:lvl1pPr>
            <a:lvl2pPr marL="742950" indent="-285750">
              <a:defRPr>
                <a:solidFill>
                  <a:schemeClr val="tx1"/>
                </a:solidFill>
                <a:latin typeface="Univers Com 55" pitchFamily="34" charset="-18"/>
              </a:defRPr>
            </a:lvl2pPr>
            <a:lvl3pPr marL="11430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3pPr>
            <a:lvl4pPr marL="16002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4pPr>
            <a:lvl5pPr marL="20574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23419A2-6748-4B4C-B9E3-CCF8F57F829B}" type="datetime1">
              <a:rPr lang="cs-CZ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22.3.2018</a:t>
            </a:fld>
            <a:endParaRPr lang="cs-CZ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23659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smtClean="0"/>
          </a:p>
        </p:txBody>
      </p:sp>
      <p:sp>
        <p:nvSpPr>
          <p:cNvPr id="8196" name="Zástupný symbol pro datum 6"/>
          <p:cNvSpPr>
            <a:spLocks noGrp="1"/>
          </p:cNvSpPr>
          <p:nvPr>
            <p:ph type="dt" sz="quarter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Univers Com 55" pitchFamily="34" charset="-18"/>
              </a:defRPr>
            </a:lvl1pPr>
            <a:lvl2pPr marL="742950" indent="-285750">
              <a:defRPr>
                <a:solidFill>
                  <a:schemeClr val="tx1"/>
                </a:solidFill>
                <a:latin typeface="Univers Com 55" pitchFamily="34" charset="-18"/>
              </a:defRPr>
            </a:lvl2pPr>
            <a:lvl3pPr marL="11430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3pPr>
            <a:lvl4pPr marL="16002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4pPr>
            <a:lvl5pPr marL="20574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23419A2-6748-4B4C-B9E3-CCF8F57F829B}" type="datetime1">
              <a:rPr lang="cs-CZ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22.3.2018</a:t>
            </a:fld>
            <a:endParaRPr lang="cs-CZ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30971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smtClean="0"/>
          </a:p>
        </p:txBody>
      </p:sp>
      <p:sp>
        <p:nvSpPr>
          <p:cNvPr id="8196" name="Zástupný symbol pro datum 6"/>
          <p:cNvSpPr>
            <a:spLocks noGrp="1"/>
          </p:cNvSpPr>
          <p:nvPr>
            <p:ph type="dt" sz="quarter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Univers Com 55" pitchFamily="34" charset="-18"/>
              </a:defRPr>
            </a:lvl1pPr>
            <a:lvl2pPr marL="742950" indent="-285750">
              <a:defRPr>
                <a:solidFill>
                  <a:schemeClr val="tx1"/>
                </a:solidFill>
                <a:latin typeface="Univers Com 55" pitchFamily="34" charset="-18"/>
              </a:defRPr>
            </a:lvl2pPr>
            <a:lvl3pPr marL="11430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3pPr>
            <a:lvl4pPr marL="16002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4pPr>
            <a:lvl5pPr marL="20574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23419A2-6748-4B4C-B9E3-CCF8F57F829B}" type="datetime1">
              <a:rPr lang="cs-CZ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22.3.2018</a:t>
            </a:fld>
            <a:endParaRPr lang="cs-CZ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9600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smtClean="0"/>
          </a:p>
        </p:txBody>
      </p:sp>
      <p:sp>
        <p:nvSpPr>
          <p:cNvPr id="8196" name="Zástupný symbol pro datum 6"/>
          <p:cNvSpPr>
            <a:spLocks noGrp="1"/>
          </p:cNvSpPr>
          <p:nvPr>
            <p:ph type="dt" sz="quarter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Univers Com 55" pitchFamily="34" charset="-18"/>
              </a:defRPr>
            </a:lvl1pPr>
            <a:lvl2pPr marL="742950" indent="-285750">
              <a:defRPr>
                <a:solidFill>
                  <a:schemeClr val="tx1"/>
                </a:solidFill>
                <a:latin typeface="Univers Com 55" pitchFamily="34" charset="-18"/>
              </a:defRPr>
            </a:lvl2pPr>
            <a:lvl3pPr marL="11430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3pPr>
            <a:lvl4pPr marL="16002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4pPr>
            <a:lvl5pPr marL="20574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23419A2-6748-4B4C-B9E3-CCF8F57F829B}" type="datetime1">
              <a:rPr lang="cs-CZ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22.3.2018</a:t>
            </a:fld>
            <a:endParaRPr lang="cs-CZ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42393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smtClean="0"/>
          </a:p>
        </p:txBody>
      </p:sp>
      <p:sp>
        <p:nvSpPr>
          <p:cNvPr id="8196" name="Zástupný symbol pro datum 6"/>
          <p:cNvSpPr>
            <a:spLocks noGrp="1"/>
          </p:cNvSpPr>
          <p:nvPr>
            <p:ph type="dt" sz="quarter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Univers Com 55" pitchFamily="34" charset="-18"/>
              </a:defRPr>
            </a:lvl1pPr>
            <a:lvl2pPr marL="742950" indent="-285750">
              <a:defRPr>
                <a:solidFill>
                  <a:schemeClr val="tx1"/>
                </a:solidFill>
                <a:latin typeface="Univers Com 55" pitchFamily="34" charset="-18"/>
              </a:defRPr>
            </a:lvl2pPr>
            <a:lvl3pPr marL="11430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3pPr>
            <a:lvl4pPr marL="16002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4pPr>
            <a:lvl5pPr marL="20574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23419A2-6748-4B4C-B9E3-CCF8F57F829B}" type="datetime1">
              <a:rPr lang="cs-CZ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22.3.2018</a:t>
            </a:fld>
            <a:endParaRPr lang="cs-CZ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91117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6BDDC5-D9D1-4C98-96D7-781F7BD971E9}" type="datetime1">
              <a:rPr lang="cs-CZ" smtClean="0"/>
              <a:pPr>
                <a:defRPr/>
              </a:pPr>
              <a:t>22.3.2018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Strategie NTK 2013–2019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88224" y="6448008"/>
            <a:ext cx="2133600" cy="365125"/>
          </a:xfr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C0D97083-9A32-4753-BC49-8869E2A0E43D}" type="slidenum">
              <a:rPr lang="cs-CZ" smtClean="0"/>
              <a:pPr>
                <a:defRPr/>
              </a:pPr>
              <a:t>‹#›</a:t>
            </a:fld>
            <a:r>
              <a:rPr lang="cs-CZ" dirty="0" smtClean="0"/>
              <a:t> z 90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07194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03F8EE-D0A1-45F5-A5DF-662DF806B421}" type="datetime1">
              <a:rPr lang="cs-CZ" smtClean="0"/>
              <a:pPr>
                <a:defRPr/>
              </a:pPr>
              <a:t>22.3.2018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Strategie NTK 2013–2019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045A43-5CD0-4104-8C29-83A1A1E8B3A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3140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81B2CE-39E9-4F04-8999-B8701D24218A}" type="datetime1">
              <a:rPr lang="cs-CZ" smtClean="0"/>
              <a:pPr>
                <a:defRPr/>
              </a:pPr>
              <a:t>22.3.2018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Strategie NTK 2013–2019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8A34B7-0473-4800-8A8F-3C13F54DCB9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9318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4FDD82-2883-4642-BE0E-AE46DD93DFB9}" type="datetime1">
              <a:rPr lang="cs-CZ" smtClean="0"/>
              <a:pPr>
                <a:defRPr/>
              </a:pPr>
              <a:t>22.3.2018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Strategie NTK 2013–2019</a:t>
            </a:r>
          </a:p>
        </p:txBody>
      </p:sp>
      <p:pic>
        <p:nvPicPr>
          <p:cNvPr id="7" name="Obrázek 15"/>
          <p:cNvPicPr>
            <a:picLocks noChangeAspect="1"/>
          </p:cNvPicPr>
          <p:nvPr userDrawn="1"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03143"/>
            <a:ext cx="9155112" cy="454857"/>
          </a:xfrm>
          <a:prstGeom prst="rect">
            <a:avLst/>
          </a:prstGeom>
        </p:spPr>
      </p:pic>
      <p:sp>
        <p:nvSpPr>
          <p:cNvPr id="8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732240" y="6435841"/>
            <a:ext cx="2133600" cy="365125"/>
          </a:xfr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C0D97083-9A32-4753-BC49-8869E2A0E43D}" type="slidenum">
              <a:rPr lang="cs-CZ" smtClean="0"/>
              <a:pPr>
                <a:defRPr/>
              </a:pPr>
              <a:t>‹#›</a:t>
            </a:fld>
            <a:r>
              <a:rPr lang="cs-CZ" dirty="0" smtClean="0"/>
              <a:t> z 90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521181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167DC4-C926-4B25-9E82-6020551B423A}" type="datetime1">
              <a:rPr lang="cs-CZ" smtClean="0"/>
              <a:pPr>
                <a:defRPr/>
              </a:pPr>
              <a:t>22.3.2018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Strategie NTK 2013–2019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F3E453-A4AF-4C86-A019-95A22F6BE67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89536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83C428-55B7-4AA5-9B07-23776F2FDA4B}" type="datetime1">
              <a:rPr lang="cs-CZ" smtClean="0"/>
              <a:pPr>
                <a:defRPr/>
              </a:pPr>
              <a:t>22.3.2018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Strategie NTK 2013–2019</a:t>
            </a:r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F61E22-BE04-4743-8B98-044C68E93B9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3295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8DD28B-61D7-4FF8-90BE-42B2B93C53AC}" type="datetime1">
              <a:rPr lang="cs-CZ" smtClean="0"/>
              <a:pPr>
                <a:defRPr/>
              </a:pPr>
              <a:t>22.3.2018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Strategie NTK 2013–2019</a:t>
            </a:r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B2BC43-4804-4F6A-A212-822268ABB63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28683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7B2581-2E23-4870-B657-F63E4EF884ED}" type="datetime1">
              <a:rPr lang="cs-CZ" smtClean="0"/>
              <a:pPr>
                <a:defRPr/>
              </a:pPr>
              <a:t>22.3.2018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Strategie NTK 2013–2019</a:t>
            </a:r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04B1F8-4D74-42EF-AF07-6C14A856702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42238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CD47A6-2EBA-431C-AE82-CAECDABB60DB}" type="datetime1">
              <a:rPr lang="cs-CZ" smtClean="0"/>
              <a:pPr>
                <a:defRPr/>
              </a:pPr>
              <a:t>22.3.2018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Strategie NTK 2013–2019</a:t>
            </a:r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882AB4-CD3E-4404-89D2-402FAE7BCDF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72843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C04062-E208-4112-86BE-2806A6CE848C}" type="datetime1">
              <a:rPr lang="cs-CZ" smtClean="0"/>
              <a:pPr>
                <a:defRPr/>
              </a:pPr>
              <a:t>22.3.2018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Strategie NTK 2013–2019</a:t>
            </a:r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1AB6B3-02B5-4C4E-8B42-0945B3649F6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8988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B28DAF-F828-491D-AAFA-3136D557DC6D}" type="datetime1">
              <a:rPr lang="cs-CZ" smtClean="0"/>
              <a:pPr>
                <a:defRPr/>
              </a:pPr>
              <a:t>22.3.2018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Strategie NTK 2013–2019</a:t>
            </a:r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33C454-2F49-4C8E-A865-1B6F758CBF05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226914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Kliknutím lze upravit styl.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7656CC4-51D5-4C19-B42E-8AC799938CA7}" type="datetime1">
              <a:rPr lang="cs-CZ" smtClean="0"/>
              <a:pPr>
                <a:defRPr/>
              </a:pPr>
              <a:t>22.3.2018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cs-CZ"/>
              <a:t>Strategie NTK 2013–2019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B655FA3-D33B-4F65-BCE7-73E259FF190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Univers Com 65 Bold" pitchFamily="34" charset="-1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Univers Com 65 Bold" pitchFamily="34" charset="-1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Univers Com 65 Bold" pitchFamily="34" charset="-1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Univers Com 65 Bold" pitchFamily="34" charset="-1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Univers Com 65 Bold" pitchFamily="34" charset="-1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Univers Com 65 Bold" pitchFamily="34" charset="-1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Univers Com 65 Bold" pitchFamily="34" charset="-1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Univers Com 65 Bold" pitchFamily="34" charset="-1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echlib.cz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http://www.techlib.cz/en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udis-online.de/Studieren/Wissenschaftliche_Texte/literaturverzeichnis.php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hyperlink" Target="https://www.youtube.com/watch?v=jVtE8nAdP1Q" TargetMode="External"/><Relationship Id="rId4" Type="http://schemas.openxmlformats.org/officeDocument/2006/relationships/hyperlink" Target="http://www.uni-ak.ac.at/culture/culth_LV/Rein-EkwA/Literaturverzeichnis.pdf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zotero.org/download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resources.mendeley.com/" TargetMode="External"/><Relationship Id="rId5" Type="http://schemas.openxmlformats.org/officeDocument/2006/relationships/hyperlink" Target="http://www.mendeley.com/videos-tutorials/" TargetMode="External"/><Relationship Id="rId4" Type="http://schemas.openxmlformats.org/officeDocument/2006/relationships/hyperlink" Target="http://www.mendeley.com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/>
          <p:cNvPicPr>
            <a:picLocks noChangeAspect="1" noChangeArrowheads="1"/>
          </p:cNvPicPr>
          <p:nvPr/>
        </p:nvPicPr>
        <p:blipFill>
          <a:blip r:embed="rId3" cstate="print">
            <a:lum bright="9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" y="1268413"/>
            <a:ext cx="8421688" cy="442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51" name="Nadpis 1"/>
          <p:cNvSpPr>
            <a:spLocks noGrp="1"/>
          </p:cNvSpPr>
          <p:nvPr>
            <p:ph type="ctrTitle"/>
          </p:nvPr>
        </p:nvSpPr>
        <p:spPr/>
        <p:txBody>
          <a:bodyPr lIns="0" tIns="0" rIns="0" bIns="0" anchor="t"/>
          <a:lstStyle/>
          <a:p>
            <a:pPr algn="l" eaLnBrk="1" hangingPunct="1"/>
            <a:r>
              <a:rPr lang="en-US" sz="4800" b="1" dirty="0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en-US" sz="4800" b="1" dirty="0" err="1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Bibliothek</a:t>
            </a:r>
            <a:r>
              <a:rPr lang="en-US" sz="4800" b="1" dirty="0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und </a:t>
            </a:r>
            <a:r>
              <a:rPr lang="en-US" sz="4800" b="1" dirty="0" err="1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Ihre</a:t>
            </a:r>
            <a:r>
              <a:rPr lang="en-US" sz="4800" b="1" dirty="0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Vorwissenschaftliche</a:t>
            </a:r>
            <a:r>
              <a:rPr lang="en-US" sz="4800" b="1" dirty="0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Arbeit</a:t>
            </a:r>
            <a:endParaRPr lang="cs-CZ" sz="3200" b="1" dirty="0" smtClean="0">
              <a:solidFill>
                <a:srgbClr val="CE373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827584" y="4077072"/>
            <a:ext cx="7088187" cy="1752600"/>
          </a:xfrm>
        </p:spPr>
        <p:txBody>
          <a:bodyPr lIns="0" tIns="0" rIns="0" bIns="0"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Vereinfachung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der </a:t>
            </a:r>
            <a:r>
              <a:rPr lang="en-US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Recherche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und </a:t>
            </a:r>
            <a:r>
              <a:rPr lang="en-US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Erstellung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des </a:t>
            </a:r>
            <a:r>
              <a:rPr lang="en-US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Inhaltsverzeichnises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cs-CZ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Subtitle 4"/>
          <p:cNvSpPr txBox="1">
            <a:spLocks/>
          </p:cNvSpPr>
          <p:nvPr/>
        </p:nvSpPr>
        <p:spPr bwMode="auto">
          <a:xfrm>
            <a:off x="611559" y="6094983"/>
            <a:ext cx="2448273" cy="358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S. Krueger, 6.10.2015</a:t>
            </a: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061" y="195619"/>
            <a:ext cx="1495628" cy="961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Nadpis 1"/>
          <p:cNvSpPr>
            <a:spLocks noGrp="1"/>
          </p:cNvSpPr>
          <p:nvPr>
            <p:ph type="title"/>
          </p:nvPr>
        </p:nvSpPr>
        <p:spPr>
          <a:xfrm>
            <a:off x="467545" y="418787"/>
            <a:ext cx="8012880" cy="561942"/>
          </a:xfrm>
        </p:spPr>
        <p:txBody>
          <a:bodyPr lIns="0" tIns="0" rIns="0" bIns="0" anchor="t"/>
          <a:lstStyle/>
          <a:p>
            <a:pPr algn="l" eaLnBrk="1" hangingPunct="1"/>
            <a:r>
              <a:rPr lang="en-US" sz="3200" b="1" dirty="0" err="1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Heute</a:t>
            </a:r>
            <a:r>
              <a:rPr lang="en-US" sz="3200" b="1" dirty="0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(9:00-13:00)</a:t>
            </a:r>
            <a:endParaRPr lang="cs-CZ" sz="3200" b="1" dirty="0" smtClean="0">
              <a:solidFill>
                <a:srgbClr val="CE373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67544" y="1309726"/>
            <a:ext cx="8568952" cy="3343410"/>
          </a:xfrm>
        </p:spPr>
        <p:txBody>
          <a:bodyPr/>
          <a:lstStyle/>
          <a:p>
            <a:pPr marL="0" indent="0">
              <a:spcBef>
                <a:spcPts val="1200"/>
              </a:spcBef>
              <a:buClr>
                <a:srgbClr val="C00000"/>
              </a:buClr>
              <a:buNone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Workshop: NTK und VWA</a:t>
            </a: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Wiederholung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 Was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kann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ich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von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zu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Hause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machen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Quellen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Literaturverzeichnis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zitiert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man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richtig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Wiederholung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Zitierungsdetails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Verwaltung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von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Daten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Begegnung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Praxis</a:t>
            </a: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Präsentationsmöglichkeiten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cs-C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D97083-9A32-4753-BC49-8869E2A0E43D}" type="slidenum">
              <a:rPr lang="cs-CZ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2</a:t>
            </a:fld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6391" y="194931"/>
            <a:ext cx="886314" cy="56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227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Nadpis 1"/>
          <p:cNvSpPr>
            <a:spLocks noGrp="1"/>
          </p:cNvSpPr>
          <p:nvPr>
            <p:ph type="title"/>
          </p:nvPr>
        </p:nvSpPr>
        <p:spPr>
          <a:xfrm>
            <a:off x="467545" y="418787"/>
            <a:ext cx="8012880" cy="561942"/>
          </a:xfrm>
        </p:spPr>
        <p:txBody>
          <a:bodyPr lIns="0" tIns="0" rIns="0" bIns="0" anchor="t"/>
          <a:lstStyle/>
          <a:p>
            <a:pPr algn="l" eaLnBrk="1" hangingPunct="1"/>
            <a:r>
              <a:rPr lang="en-US" sz="2800" b="1" dirty="0" err="1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Wiederholung</a:t>
            </a:r>
            <a:r>
              <a:rPr lang="en-US" sz="2800" b="1" dirty="0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techlib.cz</a:t>
            </a:r>
            <a:endParaRPr lang="cs-CZ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67544" y="1309726"/>
            <a:ext cx="8568952" cy="3343410"/>
          </a:xfrm>
        </p:spPr>
        <p:txBody>
          <a:bodyPr/>
          <a:lstStyle/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Arbeit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von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zu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Hause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wenn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wollen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Wichtig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Benutzername und 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Passwort (von der Registrierung)</a:t>
            </a: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Bitte erinnern Sie: erstens </a:t>
            </a:r>
            <a:r>
              <a:rPr lang="de-DE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Login @ </a:t>
            </a:r>
            <a:r>
              <a:rPr lang="de-DE" sz="2000" b="1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www.techlib.cz</a:t>
            </a:r>
            <a:r>
              <a:rPr lang="de-DE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oder </a:t>
            </a:r>
            <a:r>
              <a:rPr lang="de-DE" sz="2000" b="1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www.techlib.cz/en</a:t>
            </a:r>
            <a:r>
              <a:rPr lang="de-DE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de-DE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dann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Datenbanken usw. suchen</a:t>
            </a:r>
          </a:p>
          <a:p>
            <a:pPr>
              <a:spcBef>
                <a:spcPts val="1200"/>
              </a:spcBef>
              <a:buClr>
                <a:srgbClr val="C00000"/>
              </a:buClr>
            </a:pP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buClr>
                <a:srgbClr val="C00000"/>
              </a:buClr>
            </a:pP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buClr>
                <a:srgbClr val="C00000"/>
              </a:buClr>
            </a:pP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buClr>
                <a:srgbClr val="C00000"/>
              </a:buClr>
            </a:pP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buClr>
                <a:srgbClr val="C00000"/>
              </a:buClr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D97083-9A32-4753-BC49-8869E2A0E43D}" type="slidenum">
              <a:rPr lang="cs-CZ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3</a:t>
            </a:fld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6391" y="194931"/>
            <a:ext cx="886314" cy="569773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11" t="5599" r="16101" b="4444"/>
          <a:stretch/>
        </p:blipFill>
        <p:spPr bwMode="auto">
          <a:xfrm>
            <a:off x="4858249" y="2955012"/>
            <a:ext cx="4104456" cy="332082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Obdélník 1"/>
          <p:cNvSpPr/>
          <p:nvPr/>
        </p:nvSpPr>
        <p:spPr>
          <a:xfrm>
            <a:off x="8268024" y="3129096"/>
            <a:ext cx="694681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cs-CZ" sz="28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7306521" y="3216623"/>
            <a:ext cx="694681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cs-CZ" sz="28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3647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Nadpis 1"/>
          <p:cNvSpPr>
            <a:spLocks noGrp="1"/>
          </p:cNvSpPr>
          <p:nvPr>
            <p:ph type="title"/>
          </p:nvPr>
        </p:nvSpPr>
        <p:spPr>
          <a:xfrm>
            <a:off x="467545" y="418787"/>
            <a:ext cx="8012880" cy="561942"/>
          </a:xfrm>
        </p:spPr>
        <p:txBody>
          <a:bodyPr lIns="0" tIns="0" rIns="0" bIns="0" anchor="t"/>
          <a:lstStyle/>
          <a:p>
            <a:pPr algn="l" eaLnBrk="1" hangingPunct="1"/>
            <a:r>
              <a:rPr lang="en-US" sz="2800" b="1" dirty="0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NTK-Menu</a:t>
            </a:r>
            <a:endParaRPr lang="cs-CZ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D97083-9A32-4753-BC49-8869E2A0E43D}" type="slidenum">
              <a:rPr lang="cs-CZ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4</a:t>
            </a:fld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6391" y="194931"/>
            <a:ext cx="886314" cy="569773"/>
          </a:xfrm>
          <a:prstGeom prst="rect">
            <a:avLst/>
          </a:prstGeom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44" t="6784" r="48726" b="31750"/>
          <a:stretch/>
        </p:blipFill>
        <p:spPr bwMode="auto">
          <a:xfrm>
            <a:off x="1115616" y="1052736"/>
            <a:ext cx="5850320" cy="5185105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Ovál 4"/>
          <p:cNvSpPr/>
          <p:nvPr/>
        </p:nvSpPr>
        <p:spPr>
          <a:xfrm>
            <a:off x="5364088" y="1916832"/>
            <a:ext cx="1800200" cy="1872208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Šipka doleva 6"/>
          <p:cNvSpPr/>
          <p:nvPr/>
        </p:nvSpPr>
        <p:spPr>
          <a:xfrm>
            <a:off x="6696236" y="5949280"/>
            <a:ext cx="1332148" cy="432048"/>
          </a:xfrm>
          <a:prstGeom prst="left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Šipka doleva 12"/>
          <p:cNvSpPr/>
          <p:nvPr/>
        </p:nvSpPr>
        <p:spPr>
          <a:xfrm>
            <a:off x="6068794" y="4221088"/>
            <a:ext cx="1239509" cy="432048"/>
          </a:xfrm>
          <a:prstGeom prst="left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bdélník 13"/>
          <p:cNvSpPr/>
          <p:nvPr/>
        </p:nvSpPr>
        <p:spPr>
          <a:xfrm>
            <a:off x="7164288" y="4175502"/>
            <a:ext cx="694681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cs-CZ" sz="28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délník 14"/>
          <p:cNvSpPr/>
          <p:nvPr/>
        </p:nvSpPr>
        <p:spPr>
          <a:xfrm>
            <a:off x="7858969" y="5858108"/>
            <a:ext cx="694681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cs-CZ" sz="28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délník 15"/>
          <p:cNvSpPr/>
          <p:nvPr/>
        </p:nvSpPr>
        <p:spPr>
          <a:xfrm>
            <a:off x="7014969" y="2492896"/>
            <a:ext cx="694681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cs-CZ" sz="28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Symbol „Zákaz“ 9"/>
          <p:cNvSpPr/>
          <p:nvPr/>
        </p:nvSpPr>
        <p:spPr>
          <a:xfrm>
            <a:off x="5724128" y="1268760"/>
            <a:ext cx="648072" cy="576064"/>
          </a:xfrm>
          <a:prstGeom prst="noSmoking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Symbol „Zákaz“ 17"/>
          <p:cNvSpPr/>
          <p:nvPr/>
        </p:nvSpPr>
        <p:spPr>
          <a:xfrm>
            <a:off x="6068795" y="3016116"/>
            <a:ext cx="195394" cy="177696"/>
          </a:xfrm>
          <a:prstGeom prst="noSmoking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3147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Nadpis 1"/>
          <p:cNvSpPr>
            <a:spLocks noGrp="1"/>
          </p:cNvSpPr>
          <p:nvPr>
            <p:ph type="title"/>
          </p:nvPr>
        </p:nvSpPr>
        <p:spPr>
          <a:xfrm>
            <a:off x="467545" y="418787"/>
            <a:ext cx="8012880" cy="561942"/>
          </a:xfrm>
        </p:spPr>
        <p:txBody>
          <a:bodyPr lIns="0" tIns="0" rIns="0" bIns="0" anchor="t"/>
          <a:lstStyle/>
          <a:p>
            <a:pPr algn="l" eaLnBrk="1" hangingPunct="1"/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Überblick</a:t>
            </a:r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Bedeutung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für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Ihre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Arbeit</a:t>
            </a:r>
            <a:endParaRPr lang="cs-CZ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99592" y="1052736"/>
            <a:ext cx="8568952" cy="3343410"/>
          </a:xfrm>
        </p:spPr>
        <p:txBody>
          <a:bodyPr/>
          <a:lstStyle/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Recherche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der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relevanten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Literatur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ist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der </a:t>
            </a:r>
            <a:r>
              <a:rPr lang="en-US" sz="20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erste</a:t>
            </a:r>
            <a:r>
              <a:rPr lang="en-US" sz="2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Schritt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jeder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wissenschaftlichen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Arbeit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Gezielte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Informationen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Internet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zu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suchen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ist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nicht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so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einfach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müssen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en-US" sz="20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Glaubw</a:t>
            </a:r>
            <a:r>
              <a:rPr lang="en-US" sz="20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ü</a:t>
            </a:r>
            <a:r>
              <a:rPr lang="en-US" sz="20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rdigkeit</a:t>
            </a:r>
            <a:r>
              <a:rPr lang="en-US" sz="2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dieser</a:t>
            </a:r>
            <a:r>
              <a:rPr lang="en-US" sz="2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Infos</a:t>
            </a:r>
            <a:r>
              <a:rPr lang="en-US" sz="2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auswerten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Benutzung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der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elektronischen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Quellen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der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Bibliothek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erleichtert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diesen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Bewertungsprozess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– die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meisten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Quellen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sind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schon</a:t>
            </a:r>
            <a:r>
              <a:rPr lang="en-US" sz="2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von </a:t>
            </a:r>
            <a:r>
              <a:rPr lang="en-US" sz="20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Experten</a:t>
            </a:r>
            <a:r>
              <a:rPr lang="en-US" sz="2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0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begutachtet</a:t>
            </a:r>
            <a:r>
              <a:rPr lang="en-US" sz="2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0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worden</a:t>
            </a:r>
            <a:endParaRPr lang="en-US" sz="2000" b="1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Bef>
                <a:spcPts val="1200"/>
              </a:spcBef>
              <a:buClr>
                <a:srgbClr val="C00000"/>
              </a:buClr>
            </a:pP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GoogleScholar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ist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o.k.,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aber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sollten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Linking </a:t>
            </a:r>
            <a:r>
              <a:rPr lang="en-US" sz="14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zu</a:t>
            </a:r>
            <a:r>
              <a:rPr lang="en-US" sz="14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Bibliotheksquellen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GoogleScholar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ermöglichen</a:t>
            </a:r>
            <a:endParaRPr lang="en-U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können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wenn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unserer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Bibliothek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registriert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sind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fast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alle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Recherchen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von </a:t>
            </a:r>
            <a:r>
              <a:rPr lang="en-US" sz="20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zu</a:t>
            </a:r>
            <a:r>
              <a:rPr lang="en-US" sz="2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Hause</a:t>
            </a:r>
            <a:r>
              <a:rPr lang="en-US" sz="2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aus</a:t>
            </a:r>
            <a:r>
              <a:rPr lang="en-US" sz="2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machen</a:t>
            </a:r>
            <a:r>
              <a:rPr lang="en-US" sz="2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und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Ihr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Literaturverzeichnis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viel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einfacher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aufbauen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wenn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einfach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normale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Internetquellen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benutzen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würden</a:t>
            </a:r>
            <a:endParaRPr lang="en-US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Alles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was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heute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lernen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werden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können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später</a:t>
            </a:r>
            <a:r>
              <a:rPr lang="en-US" sz="2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an der </a:t>
            </a:r>
            <a:r>
              <a:rPr lang="en-US" sz="20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2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anwenden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D97083-9A32-4753-BC49-8869E2A0E43D}" type="slidenum">
              <a:rPr lang="cs-CZ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5</a:t>
            </a:fld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6391" y="194931"/>
            <a:ext cx="886314" cy="56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852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Nadpis 1"/>
          <p:cNvSpPr>
            <a:spLocks noGrp="1"/>
          </p:cNvSpPr>
          <p:nvPr>
            <p:ph type="title"/>
          </p:nvPr>
        </p:nvSpPr>
        <p:spPr>
          <a:xfrm>
            <a:off x="467545" y="418787"/>
            <a:ext cx="8012880" cy="561942"/>
          </a:xfrm>
        </p:spPr>
        <p:txBody>
          <a:bodyPr lIns="0" tIns="0" rIns="0" bIns="0" anchor="t"/>
          <a:lstStyle/>
          <a:p>
            <a:pPr algn="l" eaLnBrk="1" hangingPunct="1"/>
            <a:r>
              <a:rPr lang="en-US" sz="3200" b="1" dirty="0" err="1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Akademische</a:t>
            </a:r>
            <a:r>
              <a:rPr lang="en-US" sz="3200" b="1" dirty="0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Quellen</a:t>
            </a:r>
            <a:r>
              <a:rPr lang="en-US" sz="3200" b="1" dirty="0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b="1" dirty="0" err="1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Kennzeichen</a:t>
            </a:r>
            <a:endParaRPr lang="cs-CZ" sz="3200" b="1" dirty="0" smtClean="0">
              <a:solidFill>
                <a:srgbClr val="CE373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67544" y="1309726"/>
            <a:ext cx="8568952" cy="3343410"/>
          </a:xfrm>
        </p:spPr>
        <p:txBody>
          <a:bodyPr/>
          <a:lstStyle/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Ernsthaftes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Aussehen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Akademische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Autoren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Professoren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und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andere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Uni-Mitarbeiter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Fast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keine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kommerzielle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Werbung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1200"/>
              </a:spcBef>
              <a:buClr>
                <a:srgbClr val="C00000"/>
              </a:buClr>
              <a:buNone/>
            </a:pPr>
            <a:endParaRPr lang="cs-C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D97083-9A32-4753-BC49-8869E2A0E43D}" type="slidenum">
              <a:rPr lang="cs-CZ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6</a:t>
            </a:fld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6391" y="194931"/>
            <a:ext cx="886314" cy="569773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36" t="19917" r="30751" b="5626"/>
          <a:stretch/>
        </p:blipFill>
        <p:spPr bwMode="auto">
          <a:xfrm>
            <a:off x="522676" y="2740933"/>
            <a:ext cx="3080479" cy="35826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3563888" y="4315579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v.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51" t="14502" r="18879" b="7410"/>
          <a:stretch/>
        </p:blipFill>
        <p:spPr bwMode="auto">
          <a:xfrm>
            <a:off x="4266320" y="2740933"/>
            <a:ext cx="4696385" cy="357742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590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Nadpis 1"/>
          <p:cNvSpPr>
            <a:spLocks noGrp="1"/>
          </p:cNvSpPr>
          <p:nvPr>
            <p:ph type="title"/>
          </p:nvPr>
        </p:nvSpPr>
        <p:spPr>
          <a:xfrm>
            <a:off x="467545" y="418787"/>
            <a:ext cx="8012880" cy="561942"/>
          </a:xfrm>
        </p:spPr>
        <p:txBody>
          <a:bodyPr lIns="0" tIns="0" rIns="0" bIns="0" anchor="t"/>
          <a:lstStyle/>
          <a:p>
            <a:pPr algn="l" eaLnBrk="1" hangingPunct="1"/>
            <a:r>
              <a:rPr lang="en-US" sz="2800" b="1" dirty="0" err="1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</a:t>
            </a:r>
            <a:r>
              <a:rPr lang="en-US" sz="2800" b="1" dirty="0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schreibe</a:t>
            </a:r>
            <a:r>
              <a:rPr lang="en-US" sz="2800" b="1" dirty="0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</a:t>
            </a:r>
            <a:r>
              <a:rPr lang="en-US" sz="2800" b="1" dirty="0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</a:t>
            </a:r>
            <a:r>
              <a:rPr lang="en-US" sz="2800" b="1" dirty="0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Quellenverzeichnis</a:t>
            </a:r>
            <a:r>
              <a:rPr lang="en-US" sz="2800" b="1" dirty="0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cs-CZ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67544" y="1309726"/>
            <a:ext cx="8568952" cy="3343410"/>
          </a:xfrm>
        </p:spPr>
        <p:txBody>
          <a:bodyPr/>
          <a:lstStyle/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Viele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Infos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online,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zB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1200"/>
              </a:spcBef>
              <a:buClr>
                <a:srgbClr val="C00000"/>
              </a:buClr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://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www.studis-online.de/Studieren/Wissenschaftliche_Texte/literaturverzeichnis.php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1200"/>
              </a:spcBef>
              <a:buClr>
                <a:srgbClr val="C00000"/>
              </a:buClr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http://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www.uni-ak.ac.at/culture/culth_LV/Rein-EkwA/Literaturverzeichnis.pdf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spcBef>
                <a:spcPts val="1200"/>
              </a:spcBef>
              <a:buClr>
                <a:srgbClr val="C00000"/>
              </a:buClr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https://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www.youtube.com/watch?v=jVtE8nAdP1Q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Verwendung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von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Bibliotheksquellen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erleichtet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das Erstellen eines Quellenverzeichnisses. Warum?</a:t>
            </a:r>
          </a:p>
          <a:p>
            <a:pPr lvl="1">
              <a:spcBef>
                <a:spcPts val="1200"/>
              </a:spcBef>
              <a:buClr>
                <a:srgbClr val="C00000"/>
              </a:buClr>
            </a:pP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Sie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können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Zitate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aus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der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Bibliotheksdatenbank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exportieren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” und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müssen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nicht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alles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noch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einmal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tippen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(!)</a:t>
            </a:r>
          </a:p>
          <a:p>
            <a:pPr lvl="1">
              <a:spcBef>
                <a:spcPts val="1200"/>
              </a:spcBef>
              <a:buClr>
                <a:srgbClr val="C00000"/>
              </a:buClr>
            </a:pP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können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Zitate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auch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einer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Zitierungsdatenbank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speichern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Das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erleichtet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: 1: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Einsetzen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der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Zitate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in Word,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während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die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Arbeit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schreiben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und 2.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Wenn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fertig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sind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mit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schreiben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können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das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Quellenverzeichnis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automatisch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erzeugen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D97083-9A32-4753-BC49-8869E2A0E43D}" type="slidenum">
              <a:rPr lang="cs-CZ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7</a:t>
            </a:fld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6391" y="194931"/>
            <a:ext cx="886314" cy="56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190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Nadpis 1"/>
          <p:cNvSpPr>
            <a:spLocks noGrp="1"/>
          </p:cNvSpPr>
          <p:nvPr>
            <p:ph type="title"/>
          </p:nvPr>
        </p:nvSpPr>
        <p:spPr>
          <a:xfrm>
            <a:off x="467545" y="418787"/>
            <a:ext cx="8012880" cy="561942"/>
          </a:xfrm>
        </p:spPr>
        <p:txBody>
          <a:bodyPr lIns="0" tIns="0" rIns="0" bIns="0" anchor="t"/>
          <a:lstStyle/>
          <a:p>
            <a:pPr algn="l" eaLnBrk="1" hangingPunct="1"/>
            <a:r>
              <a:rPr lang="en-US" sz="2400" b="1" dirty="0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 </a:t>
            </a:r>
            <a:r>
              <a:rPr lang="en-US" sz="2400" b="1" dirty="0" err="1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kann</a:t>
            </a:r>
            <a:r>
              <a:rPr lang="en-US" sz="2400" b="1" dirty="0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</a:t>
            </a:r>
            <a:r>
              <a:rPr lang="en-US" sz="2400" b="1" dirty="0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Zitierungdatenbanksoftware</a:t>
            </a:r>
            <a:r>
              <a:rPr lang="en-US" sz="2400" b="1" dirty="0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finden</a:t>
            </a:r>
            <a:r>
              <a:rPr lang="en-US" sz="2400" b="1" dirty="0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cs-CZ" sz="24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67544" y="1309726"/>
            <a:ext cx="8568952" cy="3343410"/>
          </a:xfrm>
        </p:spPr>
        <p:txBody>
          <a:bodyPr/>
          <a:lstStyle/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Zotero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ist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kostenlos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und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benutzerfreundlich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haben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nicht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genug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Zeit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heute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aber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zu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Hause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können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lvl="1">
              <a:spcBef>
                <a:spcPts val="1200"/>
              </a:spcBef>
              <a:buClr>
                <a:srgbClr val="C00000"/>
              </a:buClr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Download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Zotero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https://www.zotero.org/download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/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Bef>
                <a:spcPts val="1200"/>
              </a:spcBef>
              <a:buClr>
                <a:srgbClr val="C00000"/>
              </a:buClr>
            </a:pP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Lesen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Dokumente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auf Deutsch (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oder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Englisch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oder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Tschechisch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 –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gibt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auch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Videos</a:t>
            </a: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Eine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Alternative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ist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Mendeley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wenn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Ihr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Handy oft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benutzen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hat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eine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bessere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Handyintegration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Bef>
                <a:spcPts val="1200"/>
              </a:spcBef>
              <a:buClr>
                <a:srgbClr val="C00000"/>
              </a:buClr>
            </a:pP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Benutzerkonto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erstellen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http://www.mendeley.com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1">
              <a:spcBef>
                <a:spcPts val="1200"/>
              </a:spcBef>
              <a:buClr>
                <a:srgbClr val="C00000"/>
              </a:buClr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Download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Mendeley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Free und app</a:t>
            </a:r>
          </a:p>
          <a:p>
            <a:pPr lvl="1">
              <a:spcBef>
                <a:spcPts val="1200"/>
              </a:spcBef>
              <a:buClr>
                <a:srgbClr val="C00000"/>
              </a:buClr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Video-tutorials: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http://www.mendeley.com/videos-tutorials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/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Bef>
                <a:spcPts val="1200"/>
              </a:spcBef>
              <a:buClr>
                <a:srgbClr val="C00000"/>
              </a:buClr>
            </a:pP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Weitere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Anleitungen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http://resources.mendeley.com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/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spcBef>
                <a:spcPts val="1200"/>
              </a:spcBef>
              <a:buClr>
                <a:srgbClr val="C00000"/>
              </a:buClr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D97083-9A32-4753-BC49-8869E2A0E43D}" type="slidenum">
              <a:rPr lang="cs-CZ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8</a:t>
            </a:fld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6391" y="194931"/>
            <a:ext cx="886314" cy="56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512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Nadpis 1"/>
          <p:cNvSpPr>
            <a:spLocks noGrp="1"/>
          </p:cNvSpPr>
          <p:nvPr>
            <p:ph type="title"/>
          </p:nvPr>
        </p:nvSpPr>
        <p:spPr>
          <a:xfrm>
            <a:off x="467545" y="418787"/>
            <a:ext cx="8012880" cy="561942"/>
          </a:xfrm>
        </p:spPr>
        <p:txBody>
          <a:bodyPr lIns="0" tIns="0" rIns="0" bIns="0" anchor="t"/>
          <a:lstStyle/>
          <a:p>
            <a:pPr algn="l" eaLnBrk="1" hangingPunct="1"/>
            <a:r>
              <a:rPr lang="en-US" sz="2800" b="1" dirty="0" err="1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Danke</a:t>
            </a:r>
            <a:r>
              <a:rPr lang="en-US" sz="2800" b="1" dirty="0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2800" b="1" dirty="0" err="1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Wichtige</a:t>
            </a:r>
            <a:r>
              <a:rPr lang="en-US" sz="2800" b="1" dirty="0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Infos</a:t>
            </a:r>
            <a:endParaRPr lang="cs-CZ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67544" y="1309726"/>
            <a:ext cx="8568952" cy="3343410"/>
          </a:xfrm>
        </p:spPr>
        <p:txBody>
          <a:bodyPr/>
          <a:lstStyle/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techlib.cz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oder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techlib.cz/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FB: https://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www.facebook.com/ntkcz (CZ und EN)</a:t>
            </a: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Twitter: https://twitter.com/ntkcz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CZ-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Hilfe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Info auf der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ersten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Seite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EN-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Hilfe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Ideen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usw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 stephanie.krueger@techlib.cz – Email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ist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am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besten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weil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ich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nicht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immer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B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üro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bin</a:t>
            </a: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Diskussion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D97083-9A32-4753-BC49-8869E2A0E43D}" type="slidenum">
              <a:rPr lang="cs-CZ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9</a:t>
            </a:fld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6391" y="194931"/>
            <a:ext cx="886314" cy="56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777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NTK">
      <a:dk1>
        <a:sysClr val="windowText" lastClr="000000"/>
      </a:dk1>
      <a:lt1>
        <a:sysClr val="window" lastClr="FFFFFF"/>
      </a:lt1>
      <a:dk2>
        <a:srgbClr val="CE3736"/>
      </a:dk2>
      <a:lt2>
        <a:srgbClr val="E8E8E8"/>
      </a:lt2>
      <a:accent1>
        <a:srgbClr val="CE3736"/>
      </a:accent1>
      <a:accent2>
        <a:srgbClr val="000000"/>
      </a:accent2>
      <a:accent3>
        <a:srgbClr val="7F7F7F"/>
      </a:accent3>
      <a:accent4>
        <a:srgbClr val="F2F2F2"/>
      </a:accent4>
      <a:accent5>
        <a:srgbClr val="595959"/>
      </a:accent5>
      <a:accent6>
        <a:srgbClr val="BFBFBF"/>
      </a:accent6>
      <a:hlink>
        <a:srgbClr val="CE3736"/>
      </a:hlink>
      <a:folHlink>
        <a:srgbClr val="595959"/>
      </a:folHlink>
    </a:clrScheme>
    <a:fontScheme name="NTK">
      <a:majorFont>
        <a:latin typeface="Univers Com 65 Bold"/>
        <a:ea typeface=""/>
        <a:cs typeface=""/>
      </a:majorFont>
      <a:minorFont>
        <a:latin typeface="Univers Com 55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4100</TotalTime>
  <Words>492</Words>
  <Application>Microsoft Office PowerPoint</Application>
  <PresentationFormat>Předvádění na obrazovce (4:3)</PresentationFormat>
  <Paragraphs>82</Paragraphs>
  <Slides>9</Slides>
  <Notes>9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4" baseType="lpstr">
      <vt:lpstr>Arial</vt:lpstr>
      <vt:lpstr>Calibri</vt:lpstr>
      <vt:lpstr>Univers Com 55</vt:lpstr>
      <vt:lpstr>Univers Com 65 Bold</vt:lpstr>
      <vt:lpstr>Motiv systému Office</vt:lpstr>
      <vt:lpstr>Die Bibliothek und Ihre Vorwissenschaftliche Arbeit</vt:lpstr>
      <vt:lpstr>Heute (9:00-13:00)</vt:lpstr>
      <vt:lpstr>Wiederholung: techlib.cz</vt:lpstr>
      <vt:lpstr>NTK-Menu</vt:lpstr>
      <vt:lpstr>Überblick und Bedeutung für Ihre Arbeit</vt:lpstr>
      <vt:lpstr>Akademische Quellen: Kennzeichen</vt:lpstr>
      <vt:lpstr>Wie schreibe ich ein Quellenverzeichnis?</vt:lpstr>
      <vt:lpstr>Wo kann ich Zitierungdatenbanksoftware finden?</vt:lpstr>
      <vt:lpstr>Danke/Wichtige Infos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NTKalivoda</dc:creator>
  <cp:lastModifiedBy>Olga Martinová</cp:lastModifiedBy>
  <cp:revision>435</cp:revision>
  <cp:lastPrinted>2014-12-10T09:16:37Z</cp:lastPrinted>
  <dcterms:created xsi:type="dcterms:W3CDTF">2013-02-27T09:44:13Z</dcterms:created>
  <dcterms:modified xsi:type="dcterms:W3CDTF">2018-03-22T08:57:28Z</dcterms:modified>
</cp:coreProperties>
</file>