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493" r:id="rId3"/>
    <p:sldId id="494" r:id="rId4"/>
    <p:sldId id="495" r:id="rId5"/>
    <p:sldId id="496" r:id="rId6"/>
    <p:sldId id="497" r:id="rId7"/>
    <p:sldId id="498" r:id="rId8"/>
    <p:sldId id="499" r:id="rId9"/>
    <p:sldId id="500" r:id="rId10"/>
    <p:sldId id="501" r:id="rId11"/>
    <p:sldId id="502" r:id="rId12"/>
    <p:sldId id="503" r:id="rId13"/>
    <p:sldId id="504" r:id="rId14"/>
  </p:sldIdLst>
  <p:sldSz cx="9144000" cy="6858000" type="screen4x3"/>
  <p:notesSz cx="6797675" cy="987425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06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890">
          <p15:clr>
            <a:srgbClr val="A4A3A4"/>
          </p15:clr>
        </p15:guide>
        <p15:guide id="5" pos="158">
          <p15:clr>
            <a:srgbClr val="A4A3A4"/>
          </p15:clr>
        </p15:guide>
        <p15:guide id="6" pos="4694">
          <p15:clr>
            <a:srgbClr val="A4A3A4"/>
          </p15:clr>
        </p15:guide>
        <p15:guide id="7" pos="5738">
          <p15:clr>
            <a:srgbClr val="A4A3A4"/>
          </p15:clr>
        </p15:guide>
        <p15:guide id="8" pos="56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0000"/>
    <a:srgbClr val="E08806"/>
    <a:srgbClr val="DB9C22"/>
    <a:srgbClr val="C43A39"/>
    <a:srgbClr val="CE3736"/>
    <a:srgbClr val="9FC938"/>
    <a:srgbClr val="36A7E9"/>
    <a:srgbClr val="F7F410"/>
    <a:srgbClr val="333333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57" autoAdjust="0"/>
    <p:restoredTop sz="94620" autoAdjust="0"/>
  </p:normalViewPr>
  <p:slideViewPr>
    <p:cSldViewPr>
      <p:cViewPr varScale="1">
        <p:scale>
          <a:sx n="112" d="100"/>
          <a:sy n="112" d="100"/>
        </p:scale>
        <p:origin x="1578" y="108"/>
      </p:cViewPr>
      <p:guideLst>
        <p:guide orient="horz" pos="1706"/>
        <p:guide orient="horz" pos="210"/>
        <p:guide orient="horz" pos="709"/>
        <p:guide orient="horz" pos="890"/>
        <p:guide pos="158"/>
        <p:guide pos="4694"/>
        <p:guide pos="5738"/>
        <p:guide pos="5692"/>
      </p:guideLst>
    </p:cSldViewPr>
  </p:slideViewPr>
  <p:outlineViewPr>
    <p:cViewPr>
      <p:scale>
        <a:sx n="33" d="100"/>
        <a:sy n="33" d="100"/>
      </p:scale>
      <p:origin x="0" y="2434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225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C97FD8C-12BE-4A9A-8F81-BE75326C1235}" type="datetimeFigureOut">
              <a:rPr lang="cs-CZ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57A45D-7D52-417A-B7EF-CB60EFCF72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051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AAFE70-BCF3-4492-929F-441BC024AB82}" type="datetimeFigureOut">
              <a:rPr lang="cs-CZ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48D01C-991B-4F20-A499-77B15262E3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05898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7172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19B69C-DE6D-471F-B881-DD5A24304337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52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774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590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357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218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605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178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543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098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94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323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898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419A2-6748-4B4C-B9E3-CCF8F57F829B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22.3.2018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283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BDDC5-D9D1-4C98-96D7-781F7BD971E9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88224" y="6448008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‹#›</a:t>
            </a:fld>
            <a:r>
              <a:rPr lang="cs-CZ" dirty="0" smtClean="0"/>
              <a:t> z 90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194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3F8EE-D0A1-45F5-A5DF-662DF806B421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45A43-5CD0-4104-8C29-83A1A1E8B3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14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1B2CE-39E9-4F04-8999-B8701D24218A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A34B7-0473-4800-8A8F-3C13F54DCB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318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FDD82-2883-4642-BE0E-AE46DD93DFB9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pic>
        <p:nvPicPr>
          <p:cNvPr id="7" name="Obrázek 15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3143"/>
            <a:ext cx="9155112" cy="454857"/>
          </a:xfrm>
          <a:prstGeom prst="rect">
            <a:avLst/>
          </a:prstGeom>
        </p:spPr>
      </p:pic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2240" y="6435841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‹#›</a:t>
            </a:fld>
            <a:r>
              <a:rPr lang="cs-CZ" dirty="0" smtClean="0"/>
              <a:t> z 90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2118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67DC4-C926-4B25-9E82-6020551B423A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3E453-A4AF-4C86-A019-95A22F6BE6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953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C428-55B7-4AA5-9B07-23776F2FDA4B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61E22-BE04-4743-8B98-044C68E93B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295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DD28B-61D7-4FF8-90BE-42B2B93C53AC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2BC43-4804-4F6A-A212-822268ABB6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868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B2581-2E23-4870-B657-F63E4EF884ED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4B1F8-4D74-42EF-AF07-6C14A856702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4223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D47A6-2EBA-431C-AE82-CAECDABB60DB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82AB4-CD3E-4404-89D2-402FAE7BCD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284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04062-E208-4112-86BE-2806A6CE848C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AB6B3-02B5-4C4E-8B42-0945B3649F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98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28DAF-F828-491D-AAFA-3136D557DC6D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3C454-2F49-4C8E-A865-1B6F758CBF0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2691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656CC4-51D5-4C19-B42E-8AC799938CA7}" type="datetime1">
              <a:rPr lang="cs-CZ" smtClean="0"/>
              <a:pPr>
                <a:defRPr/>
              </a:pPr>
              <a:t>22.3.2018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655FA3-D33B-4F65-BCE7-73E259FF19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chlib.cz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www.techlib.cz/e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s-online.de/Studieren/Wissenschaftliche_Texte/literaturverzeichnis.ph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jVtE8nAdP1Q" TargetMode="External"/><Relationship Id="rId4" Type="http://schemas.openxmlformats.org/officeDocument/2006/relationships/hyperlink" Target="http://www.uni-ak.ac.at/culture/culth_LV/Rein-EkwA/Literaturverzeichnis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tero.org/download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sources.mendeley.com/" TargetMode="External"/><Relationship Id="rId5" Type="http://schemas.openxmlformats.org/officeDocument/2006/relationships/hyperlink" Target="http://www.mendeley.com/videos-tutorials/" TargetMode="External"/><Relationship Id="rId4" Type="http://schemas.openxmlformats.org/officeDocument/2006/relationships/hyperlink" Target="http://www.mendeley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>
            <a:lum bright="9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268413"/>
            <a:ext cx="8421688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/>
        <p:txBody>
          <a:bodyPr lIns="0" tIns="0" rIns="0" bIns="0" anchor="t"/>
          <a:lstStyle/>
          <a:p>
            <a:pPr algn="l" eaLnBrk="1" hangingPunct="1"/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4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Bibliothek</a:t>
            </a:r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4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</a:t>
            </a:r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Vorwissenschaftliche</a:t>
            </a:r>
            <a:r>
              <a:rPr lang="en-US" sz="4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cs-CZ" sz="3200" b="1" dirty="0" smtClean="0">
              <a:solidFill>
                <a:srgbClr val="CE37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4077072"/>
            <a:ext cx="7088187" cy="1752600"/>
          </a:xfrm>
        </p:spPr>
        <p:txBody>
          <a:bodyPr lIns="0" tIns="0" rIns="0" bIns="0"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Vereinfachung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Recherche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Erstellung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Inhaltsverzeichnises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itle 4"/>
          <p:cNvSpPr txBox="1">
            <a:spLocks/>
          </p:cNvSpPr>
          <p:nvPr/>
        </p:nvSpPr>
        <p:spPr bwMode="auto">
          <a:xfrm>
            <a:off x="611559" y="6094983"/>
            <a:ext cx="2448273" cy="35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 Krueger, 11.12.201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1" y="195619"/>
            <a:ext cx="1495628" cy="961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Zitate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exportieren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Hands On…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www.techlib.cz/en 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beer brewing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czech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republic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Items with full text online, Limit to scholarly publications, journal articles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“Beer branding in British and Czech companies: a comparative review”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Full Text Online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Blauer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Toolbar: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Mauszeiger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über Export/Save, PDF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Wenn Sie das PDF in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oder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importieren, werden die Zitierungsdaten automatisch gespeichert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Verschiedene Bibliotheksdatenbanken haben verschiedene M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öglichkeiten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10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0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Zitate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exportieren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Hands On…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Zurück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zu den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Suchergebnissen (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beer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brewing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czech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republic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“Determination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ochratoxin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 in brewing materials and beer by ultra performance liquid chromatography with fluorescence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detection”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Full Text Online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Neue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Datenbank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ScienceDirect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Export Directly to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11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Registrierung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wollen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Wichtig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Benutzername und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Passwort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Bitte erinnern Sie: erstens 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Login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Datenbanken usw. suchen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12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1" t="5599" r="16101" b="4444"/>
          <a:stretch/>
        </p:blipFill>
        <p:spPr bwMode="auto">
          <a:xfrm>
            <a:off x="2267744" y="3084478"/>
            <a:ext cx="4104456" cy="33208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156176" y="2996952"/>
            <a:ext cx="6946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4716016" y="3346089"/>
            <a:ext cx="6946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64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Wichtige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Infos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techlib.cz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techlib.cz/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FB: https://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www.facebook.com/ntkcz (CZ und EN)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Twitter: https://twitter.com/ntkcz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CZ-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Hilfe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Info auf der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Seite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Hilfe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usw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stephanie.krueger@techlib.cz – Email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immer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üro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bin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Diskussion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13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7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(15-16.00)</a:t>
            </a:r>
            <a:endParaRPr lang="cs-CZ" sz="3200" b="1" dirty="0" smtClean="0">
              <a:solidFill>
                <a:srgbClr val="CE37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Recherche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Überblick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Bedeutung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akademische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Zeitschrift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akademische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Artikel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Bücher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muss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Bibliothek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schreibe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Quellenverzeichnis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 Was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Software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hilft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dabei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“Hands on”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zwischendurch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NTK-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Registrierung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wichtig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sodass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2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Überblick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Bedeutung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99592" y="105273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Recherche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relevanten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erste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Schritt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wissenschaftlichen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Gezielte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Informationen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einfach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müssen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Glaubw</a:t>
            </a: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rdigkeit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dieser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Infos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auswerten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elektronischen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Bibliothek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erleichtert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diesen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Bewertungsprozess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die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meisten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schon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Experten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begutachtet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worden</a:t>
            </a:r>
            <a:endParaRPr lang="en-US" sz="20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GoogleScholar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o.k.,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aber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sollten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Linking </a:t>
            </a:r>
            <a:r>
              <a:rPr lang="en-US" sz="14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Bibliotheksquellen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GoogleScholar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ermöglichen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unserer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Bibliothek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registriert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fast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Recherchen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von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Literaturverzeichnis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einfacher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aufbauen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einfach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normale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Internetquellen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würden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was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später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an der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anwenden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Akademische</a:t>
            </a:r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Quellen</a:t>
            </a:r>
            <a:r>
              <a:rPr lang="en-US" sz="32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Kennzeichen</a:t>
            </a:r>
            <a:endParaRPr lang="cs-CZ" sz="3200" b="1" dirty="0" smtClean="0">
              <a:solidFill>
                <a:srgbClr val="CE37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Ernsthaftes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Aussehen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Akademische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Professoren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andere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Uni-Mitarbeiter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Fast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kommerzielle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Werbung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6" t="19917" r="30751" b="5626"/>
          <a:stretch/>
        </p:blipFill>
        <p:spPr bwMode="auto">
          <a:xfrm>
            <a:off x="522676" y="2740933"/>
            <a:ext cx="3080479" cy="3582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563888" y="431557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1" t="14502" r="18879" b="7410"/>
          <a:stretch/>
        </p:blipFill>
        <p:spPr bwMode="auto">
          <a:xfrm>
            <a:off x="4266320" y="2740933"/>
            <a:ext cx="4696385" cy="35774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Akademische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Zeitschriften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Hands On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</a:t>
            </a:r>
            <a:endParaRPr lang="cs-CZ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Besuchen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www.techlib.cz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www.techlib.cz/en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Login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rechts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Suchfeld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railways in central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Refine Your Search: 1. Items with full-text online 2. Limit to articles from scholarly publications, including peer-review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“Extreme weather impacts on freight railways in Europe” 1.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Klicken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auf Full Text Online 2.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Klicken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auf  View Article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Beachten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typische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besonders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hilfreich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um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weitere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Artikel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Beachten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ferner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einige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Sprachen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auswählen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5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0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Akademische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eBooks 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GoogleScholar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Vergleich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Hands On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cs-CZ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Suchfeld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elbe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ecology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Refine Your Search: 1. Items with full-text online 2. Limit to books/eBooks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“Rivers of Europe” 1.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Klicken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auf: Full Text Online 2.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Klicken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auf:  Elsevier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ScienceDirect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Books 3.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Inhaltsverzeichnis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Volltext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Kapitel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ffnen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Sie ein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neues Browserfenster oder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Tab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Die gleiche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Suche in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GoogleScholar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erstens, Bibliothekssettings speichern: 1. scholar.google.com 2. Settings 3. Library links 4. NTK 5. Save; zweitens, die Suche: 1. Im Suchfeld: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elbe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ecology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Zizkat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 NTK (SFX) 3.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Elsevier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ScienceDirect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Complete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Beachten Sie: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GoogleScholar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ist gut f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Artikel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eBücher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NTK hat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eBook-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Sammlung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6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Akademische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ücher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der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Bibliothek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Gehen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Sie zurück zu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Summon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(die NTK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Suchmaschine)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Suchfeld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dictionary of engineering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Refine Your Search: 1. Limit to books/eBooks 2. Language: German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1.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Suchergebnisse: zweite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Seite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Elsevier’s dictionary of automation technics: English, German, French, and Russian 3.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Bemerken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Etage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Regal,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ausleihen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Echte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Bücher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vertrauenswert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Wikipedia) 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besonders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Wörterbücher, die spezifische technische Begriffe enthalten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Fragen?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7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Quellenverzeichnis</a:t>
            </a:r>
            <a:r>
              <a:rPr lang="en-US" sz="28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cs-CZ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online,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www.studis-online.de/Studieren/Wissenschaftliche_Texte/literaturverzeichnis.php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www.uni-ak.ac.at/culture/culth_LV/Rein-EkwA/Literaturverzeichnis.pdf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www.youtube.com/watch?v=jVtE8nAdP1Q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Verwendung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Bibliotheksquellen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erleichtet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das Erstellen eines Quellenverzeichnisses. Warum?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Zitate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Bibliotheksdatenbank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exportieren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und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müssen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einmal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tippen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(!)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Zitate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Zitierungsdatenbank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speichern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Das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erleichtet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1: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Einsetzen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Zitate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Word,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während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schreiben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und 2.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fertig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schreiben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Quellenverzeichnis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automatisch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erzeugen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8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19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Nadpis 1"/>
          <p:cNvSpPr>
            <a:spLocks noGrp="1"/>
          </p:cNvSpPr>
          <p:nvPr>
            <p:ph type="title"/>
          </p:nvPr>
        </p:nvSpPr>
        <p:spPr>
          <a:xfrm>
            <a:off x="467545" y="418787"/>
            <a:ext cx="8012880" cy="561942"/>
          </a:xfrm>
        </p:spPr>
        <p:txBody>
          <a:bodyPr lIns="0" tIns="0" rIns="0" bIns="0" anchor="t"/>
          <a:lstStyle/>
          <a:p>
            <a:pPr algn="l" eaLnBrk="1" hangingPunct="1"/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</a:t>
            </a:r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Zitierungdatenbanksoftware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r>
              <a:rPr lang="en-US" sz="2400" b="1" dirty="0" smtClean="0">
                <a:solidFill>
                  <a:srgbClr val="CE37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cs-CZ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309726"/>
            <a:ext cx="8568952" cy="3343410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kostenlos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benutzerfreundlich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genug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Zeit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Download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https://www.zotero.org/download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Lesen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auf Deutsch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Englisch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Tschechisch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Videos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Alternative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Handy oft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bessere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Handyintegration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Benutzerkonto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erstellen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http://www.mendeley.com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Download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Free und app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Video-tutorials: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http://www.mendeley.com/videos-tutorials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Weitere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Anleitungen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http://resources.mendeley.com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200"/>
              </a:spcBef>
              <a:buClr>
                <a:srgbClr val="C00000"/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9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91" y="194931"/>
            <a:ext cx="886314" cy="5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1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NTK">
      <a:dk1>
        <a:sysClr val="windowText" lastClr="000000"/>
      </a:dk1>
      <a:lt1>
        <a:sysClr val="window" lastClr="FFFFFF"/>
      </a:lt1>
      <a:dk2>
        <a:srgbClr val="CE3736"/>
      </a:dk2>
      <a:lt2>
        <a:srgbClr val="E8E8E8"/>
      </a:lt2>
      <a:accent1>
        <a:srgbClr val="CE3736"/>
      </a:accent1>
      <a:accent2>
        <a:srgbClr val="000000"/>
      </a:accent2>
      <a:accent3>
        <a:srgbClr val="7F7F7F"/>
      </a:accent3>
      <a:accent4>
        <a:srgbClr val="F2F2F2"/>
      </a:accent4>
      <a:accent5>
        <a:srgbClr val="595959"/>
      </a:accent5>
      <a:accent6>
        <a:srgbClr val="BFBFBF"/>
      </a:accent6>
      <a:hlink>
        <a:srgbClr val="CE3736"/>
      </a:hlink>
      <a:folHlink>
        <a:srgbClr val="595959"/>
      </a:folHlink>
    </a:clrScheme>
    <a:fontScheme name="NTK">
      <a:majorFont>
        <a:latin typeface="Univers Com 65 Bold"/>
        <a:ea typeface=""/>
        <a:cs typeface=""/>
      </a:majorFont>
      <a:minorFont>
        <a:latin typeface="Univers Com 55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3897</TotalTime>
  <Words>993</Words>
  <Application>Microsoft Office PowerPoint</Application>
  <PresentationFormat>Předvádění na obrazovce (4:3)</PresentationFormat>
  <Paragraphs>126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Univers Com 55</vt:lpstr>
      <vt:lpstr>Univers Com 65 Bold</vt:lpstr>
      <vt:lpstr>Motiv systému Office</vt:lpstr>
      <vt:lpstr>Die Bibliothek und Ihre Vorwissenschaftliche Arbeit</vt:lpstr>
      <vt:lpstr>Heute (15-16.00)</vt:lpstr>
      <vt:lpstr>Überblick und Bedeutung für Ihre Arbeit</vt:lpstr>
      <vt:lpstr>Akademische Quellen: Kennzeichen</vt:lpstr>
      <vt:lpstr>Akademische Zeitschriften: Hands On Übung</vt:lpstr>
      <vt:lpstr>Akademische eBooks und GoogleScholar  Vergleich: Hands On Übungen</vt:lpstr>
      <vt:lpstr>Akademische Bücher in der Bibliothek:  Hands On Übung</vt:lpstr>
      <vt:lpstr>Wie schreibe ich ein Quellenverzeichnis?</vt:lpstr>
      <vt:lpstr>Wo kann ich Zitierungdatenbanksoftware finden?</vt:lpstr>
      <vt:lpstr>Zitate exportieren! Hands On…</vt:lpstr>
      <vt:lpstr>Zitate exportieren! Hands On…</vt:lpstr>
      <vt:lpstr>Registrierung</vt:lpstr>
      <vt:lpstr>Danke/Wichtige Infos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NTKalivoda</dc:creator>
  <cp:lastModifiedBy>Olga Martinová</cp:lastModifiedBy>
  <cp:revision>428</cp:revision>
  <cp:lastPrinted>2014-12-10T09:16:37Z</cp:lastPrinted>
  <dcterms:created xsi:type="dcterms:W3CDTF">2013-02-27T09:44:13Z</dcterms:created>
  <dcterms:modified xsi:type="dcterms:W3CDTF">2018-03-22T08:51:00Z</dcterms:modified>
</cp:coreProperties>
</file>