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29"/>
  </p:handoutMasterIdLst>
  <p:sldIdLst>
    <p:sldId id="256" r:id="rId2"/>
    <p:sldId id="298" r:id="rId3"/>
    <p:sldId id="260" r:id="rId4"/>
    <p:sldId id="296" r:id="rId5"/>
    <p:sldId id="295" r:id="rId6"/>
    <p:sldId id="261" r:id="rId7"/>
    <p:sldId id="262" r:id="rId8"/>
    <p:sldId id="263" r:id="rId9"/>
    <p:sldId id="266" r:id="rId10"/>
    <p:sldId id="267" r:id="rId11"/>
    <p:sldId id="305" r:id="rId12"/>
    <p:sldId id="297" r:id="rId13"/>
    <p:sldId id="306" r:id="rId14"/>
    <p:sldId id="307" r:id="rId15"/>
    <p:sldId id="299" r:id="rId16"/>
    <p:sldId id="303" r:id="rId17"/>
    <p:sldId id="304" r:id="rId18"/>
    <p:sldId id="301" r:id="rId19"/>
    <p:sldId id="302" r:id="rId20"/>
    <p:sldId id="278" r:id="rId21"/>
    <p:sldId id="294" r:id="rId22"/>
    <p:sldId id="285" r:id="rId23"/>
    <p:sldId id="287" r:id="rId24"/>
    <p:sldId id="288" r:id="rId25"/>
    <p:sldId id="290" r:id="rId26"/>
    <p:sldId id="276" r:id="rId27"/>
    <p:sldId id="308" r:id="rId28"/>
  </p:sldIdLst>
  <p:sldSz cx="12192000" cy="6858000"/>
  <p:notesSz cx="9928225" cy="6797675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Filip Strych" initials="FS" lastIdx="2" clrIdx="0">
    <p:extLst/>
  </p:cmAuthor>
  <p:cmAuthor id="2" name="Pavlína Tvrdá" initials="PT" lastIdx="6" clrIdx="1">
    <p:extLst>
      <p:ext uri="{19B8F6BF-5375-455C-9EA6-DF929625EA0E}">
        <p15:presenceInfo xmlns:p15="http://schemas.microsoft.com/office/powerpoint/2012/main" userId="S-1-5-21-1015203311-753015318-831944688-15099" providerId="AD"/>
      </p:ext>
    </p:extLst>
  </p:cmAuthor>
  <p:cmAuthor id="3" name="Olga Martinová" initials="OM" lastIdx="1" clrIdx="2">
    <p:extLst>
      <p:ext uri="{19B8F6BF-5375-455C-9EA6-DF929625EA0E}">
        <p15:presenceInfo xmlns:p15="http://schemas.microsoft.com/office/powerpoint/2012/main" userId="S-1-5-21-1015203311-753015318-831944688-15254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014" autoAdjust="0"/>
    <p:restoredTop sz="94660"/>
  </p:normalViewPr>
  <p:slideViewPr>
    <p:cSldViewPr snapToGrid="0" showGuides="1">
      <p:cViewPr varScale="1">
        <p:scale>
          <a:sx n="89" d="100"/>
          <a:sy n="89" d="100"/>
        </p:scale>
        <p:origin x="278" y="77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commentAuthors" Target="commentAuthors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3313" cy="34129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5622594" y="0"/>
            <a:ext cx="4303313" cy="34129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7205557-AA0A-4BB0-BD8D-389B95C67D04}" type="datetimeFigureOut">
              <a:rPr lang="cs-CZ" smtClean="0"/>
              <a:t>10.6.2018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6456378"/>
            <a:ext cx="4303313" cy="34129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5622594" y="6456378"/>
            <a:ext cx="4303313" cy="34129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E8DEADC-CC76-4E11-8D6F-65A01592161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4519060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FDB34F-1F0F-437C-BCCF-C55503AF02A9}" type="datetimeFigureOut">
              <a:rPr lang="cs-CZ" smtClean="0"/>
              <a:t>10.6.2018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D07A8B-312D-4381-A892-1C9826BAE31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761026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FDB34F-1F0F-437C-BCCF-C55503AF02A9}" type="datetimeFigureOut">
              <a:rPr lang="cs-CZ" smtClean="0"/>
              <a:t>10.6.2018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D07A8B-312D-4381-A892-1C9826BAE31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471443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FDB34F-1F0F-437C-BCCF-C55503AF02A9}" type="datetimeFigureOut">
              <a:rPr lang="cs-CZ" smtClean="0"/>
              <a:t>10.6.2018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D07A8B-312D-4381-A892-1C9826BAE31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478133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FDB34F-1F0F-437C-BCCF-C55503AF02A9}" type="datetimeFigureOut">
              <a:rPr lang="cs-CZ" smtClean="0"/>
              <a:t>10.6.2018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D07A8B-312D-4381-A892-1C9826BAE31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64185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FDB34F-1F0F-437C-BCCF-C55503AF02A9}" type="datetimeFigureOut">
              <a:rPr lang="cs-CZ" smtClean="0"/>
              <a:t>10.6.2018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D07A8B-312D-4381-A892-1C9826BAE31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782863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FDB34F-1F0F-437C-BCCF-C55503AF02A9}" type="datetimeFigureOut">
              <a:rPr lang="cs-CZ" smtClean="0"/>
              <a:t>10.6.2018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D07A8B-312D-4381-A892-1C9826BAE31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330103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FDB34F-1F0F-437C-BCCF-C55503AF02A9}" type="datetimeFigureOut">
              <a:rPr lang="cs-CZ" smtClean="0"/>
              <a:t>10.6.2018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D07A8B-312D-4381-A892-1C9826BAE31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741767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FDB34F-1F0F-437C-BCCF-C55503AF02A9}" type="datetimeFigureOut">
              <a:rPr lang="cs-CZ" smtClean="0"/>
              <a:t>10.6.2018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D07A8B-312D-4381-A892-1C9826BAE31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5382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FDB34F-1F0F-437C-BCCF-C55503AF02A9}" type="datetimeFigureOut">
              <a:rPr lang="cs-CZ" smtClean="0"/>
              <a:t>10.6.2018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D07A8B-312D-4381-A892-1C9826BAE31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471290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FDB34F-1F0F-437C-BCCF-C55503AF02A9}" type="datetimeFigureOut">
              <a:rPr lang="cs-CZ" smtClean="0"/>
              <a:t>10.6.2018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D07A8B-312D-4381-A892-1C9826BAE31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384075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FDB34F-1F0F-437C-BCCF-C55503AF02A9}" type="datetimeFigureOut">
              <a:rPr lang="cs-CZ" smtClean="0"/>
              <a:t>10.6.2018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D07A8B-312D-4381-A892-1C9826BAE31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440408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FDB34F-1F0F-437C-BCCF-C55503AF02A9}" type="datetimeFigureOut">
              <a:rPr lang="cs-CZ" smtClean="0"/>
              <a:t>10.6.2018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D07A8B-312D-4381-A892-1C9826BAE31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44115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academic.eb.com/levels/collegiate/assembly/view/225285" TargetMode="External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hyperlink" Target="https://academic.eb.com/levels/collegiate/assembly/view/72138" TargetMode="Externa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arj7oStGLkU" TargetMode="Externa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oo.gl/forms/hGuNLwf5B8RYzuzn2" TargetMode="Externa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hyperlink" Target="https://academic.eb.com/levels/collegiate/assembly/view/92072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hyperlink" Target="https://academic.eb.com/levels/collegiate/assembly/view/228985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academic.eb.com/levels/collegiate/assembly/view/202245" TargetMode="Externa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hyperlink" Target="https://academic.eb.com/levels/collegiate/assembly/view/148392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217251"/>
            <a:ext cx="9144000" cy="2387600"/>
          </a:xfrm>
        </p:spPr>
        <p:txBody>
          <a:bodyPr/>
          <a:lstStyle/>
          <a:p>
            <a:r>
              <a:rPr lang="en-US" dirty="0" smtClean="0">
                <a:solidFill>
                  <a:srgbClr val="C00000"/>
                </a:solidFill>
                <a:latin typeface="Univers Com 55" panose="020B0603020202020204" pitchFamily="34" charset="-18"/>
              </a:rPr>
              <a:t>How to formulate your research question?</a:t>
            </a:r>
            <a:endParaRPr lang="en-US" dirty="0">
              <a:solidFill>
                <a:srgbClr val="C00000"/>
              </a:solidFill>
              <a:latin typeface="Univers Com 55" panose="020B0603020202020204" pitchFamily="34" charset="-18"/>
            </a:endParaRP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800436"/>
            <a:ext cx="9144000" cy="1655762"/>
          </a:xfrm>
        </p:spPr>
        <p:txBody>
          <a:bodyPr/>
          <a:lstStyle/>
          <a:p>
            <a:r>
              <a:rPr lang="en-US" dirty="0" smtClean="0">
                <a:latin typeface="Univers Com 55" panose="020B0603020202020204" pitchFamily="34" charset="-18"/>
              </a:rPr>
              <a:t>And how to plan your research activities</a:t>
            </a:r>
            <a:endParaRPr lang="en-US" dirty="0">
              <a:latin typeface="Univers Com 55" panose="020B0603020202020204" pitchFamily="34" charset="-18"/>
            </a:endParaRPr>
          </a:p>
        </p:txBody>
      </p:sp>
      <p:sp>
        <p:nvSpPr>
          <p:cNvPr id="4" name="TextovéPole 3"/>
          <p:cNvSpPr txBox="1"/>
          <p:nvPr/>
        </p:nvSpPr>
        <p:spPr>
          <a:xfrm>
            <a:off x="6236784" y="5677678"/>
            <a:ext cx="51021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>
                <a:latin typeface="Univers Com 55" panose="020B0603020202020204" pitchFamily="34" charset="-18"/>
              </a:rPr>
              <a:t>Pavlína</a:t>
            </a:r>
            <a:r>
              <a:rPr lang="en-US" dirty="0" smtClean="0">
                <a:latin typeface="Univers Com 55" panose="020B0603020202020204" pitchFamily="34" charset="-18"/>
              </a:rPr>
              <a:t> </a:t>
            </a:r>
            <a:r>
              <a:rPr lang="en-US" dirty="0" err="1" smtClean="0">
                <a:latin typeface="Univers Com 55" panose="020B0603020202020204" pitchFamily="34" charset="-18"/>
              </a:rPr>
              <a:t>Tassanyi</a:t>
            </a:r>
            <a:r>
              <a:rPr lang="en-US" dirty="0" smtClean="0">
                <a:latin typeface="Univers Com 55" panose="020B0603020202020204" pitchFamily="34" charset="-18"/>
              </a:rPr>
              <a:t>, Filip Strych, June 14th, 2018</a:t>
            </a:r>
            <a:endParaRPr lang="en-US" dirty="0">
              <a:latin typeface="Univers Com 55" panose="020B0603020202020204" pitchFamily="34" charset="-18"/>
            </a:endParaRPr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221" y="53506"/>
            <a:ext cx="1754777" cy="11279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595419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5830957" cy="1325563"/>
          </a:xfrm>
        </p:spPr>
        <p:txBody>
          <a:bodyPr>
            <a:normAutofit/>
          </a:bodyPr>
          <a:lstStyle/>
          <a:p>
            <a:r>
              <a:rPr lang="en-US" sz="4000" dirty="0" smtClean="0">
                <a:solidFill>
                  <a:srgbClr val="C00000"/>
                </a:solidFill>
                <a:latin typeface="Univers Com 55" panose="020B0603020202020204" pitchFamily="34" charset="-18"/>
              </a:rPr>
              <a:t>Arguable RQ</a:t>
            </a:r>
            <a:endParaRPr lang="en-US" sz="4000" dirty="0">
              <a:solidFill>
                <a:srgbClr val="C00000"/>
              </a:solidFill>
              <a:latin typeface="Univers Com 55" panose="020B0603020202020204" pitchFamily="34" charset="-18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825625"/>
            <a:ext cx="6788972" cy="4351338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dirty="0" smtClean="0">
                <a:latin typeface="Univers Com 55" panose="020B0603020202020204" pitchFamily="34" charset="-18"/>
              </a:rPr>
              <a:t>Consider the supporting arguments and logic</a:t>
            </a:r>
          </a:p>
          <a:p>
            <a:endParaRPr lang="en-US" dirty="0" smtClean="0">
              <a:latin typeface="Univers Com 55" panose="020B0603020202020204" pitchFamily="34" charset="-18"/>
            </a:endParaRPr>
          </a:p>
          <a:p>
            <a:pPr marL="0" indent="0">
              <a:buNone/>
            </a:pPr>
            <a:r>
              <a:rPr lang="en-US" dirty="0" smtClean="0">
                <a:latin typeface="Univers Com 55" panose="020B0603020202020204" pitchFamily="34" charset="-18"/>
              </a:rPr>
              <a:t>Think about possible limitations and obstacles</a:t>
            </a:r>
          </a:p>
          <a:p>
            <a:endParaRPr lang="en-US" dirty="0" smtClean="0">
              <a:latin typeface="Univers Com 55" panose="020B0603020202020204" pitchFamily="34" charset="-18"/>
            </a:endParaRPr>
          </a:p>
          <a:p>
            <a:pPr marL="0" indent="0">
              <a:buNone/>
            </a:pPr>
            <a:r>
              <a:rPr lang="en-US" dirty="0" smtClean="0">
                <a:latin typeface="Univers Com 55" panose="020B0603020202020204" pitchFamily="34" charset="-18"/>
              </a:rPr>
              <a:t>Take into account counterarguments</a:t>
            </a:r>
          </a:p>
          <a:p>
            <a:pPr marL="0" indent="0">
              <a:buNone/>
            </a:pPr>
            <a:endParaRPr lang="en-US" dirty="0" smtClean="0">
              <a:latin typeface="Univers Com 55" panose="020B0603020202020204" pitchFamily="34" charset="-18"/>
            </a:endParaRPr>
          </a:p>
          <a:p>
            <a:pPr>
              <a:buClr>
                <a:srgbClr val="C00000"/>
              </a:buClr>
            </a:pPr>
            <a:r>
              <a:rPr lang="en-US" i="1" dirty="0" smtClean="0">
                <a:latin typeface="Univers Com 55" panose="020B0603020202020204" pitchFamily="34" charset="-18"/>
              </a:rPr>
              <a:t>Is Africa an underdeveloped region?</a:t>
            </a:r>
            <a:endParaRPr lang="en-US" dirty="0" smtClean="0">
              <a:latin typeface="Univers Com 55" panose="020B0603020202020204" pitchFamily="34" charset="-18"/>
            </a:endParaRPr>
          </a:p>
          <a:p>
            <a:pPr>
              <a:buClr>
                <a:srgbClr val="C00000"/>
              </a:buClr>
            </a:pPr>
            <a:r>
              <a:rPr lang="en-US" i="1" dirty="0" smtClean="0">
                <a:latin typeface="Univers Com 55" panose="020B0603020202020204" pitchFamily="34" charset="-18"/>
              </a:rPr>
              <a:t>How can Nigeria benefit from global trade and become a more developed country?</a:t>
            </a:r>
          </a:p>
          <a:p>
            <a:endParaRPr lang="en-US" dirty="0">
              <a:latin typeface="Univers Com 55" panose="020B0603020202020204" pitchFamily="34" charset="-18"/>
            </a:endParaRPr>
          </a:p>
        </p:txBody>
      </p:sp>
      <p:pic>
        <p:nvPicPr>
          <p:cNvPr id="2050" name="Picture 2" descr="Loading...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08671" y="1312433"/>
            <a:ext cx="4192873" cy="4014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Obdélník 3"/>
          <p:cNvSpPr/>
          <p:nvPr/>
        </p:nvSpPr>
        <p:spPr>
          <a:xfrm>
            <a:off x="7708670" y="5443420"/>
            <a:ext cx="313594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 smtClean="0">
                <a:latin typeface="Univers Com 55" panose="020B0603020202020204" pitchFamily="34" charset="-18"/>
              </a:rPr>
              <a:t>Nigeria [Image]. </a:t>
            </a:r>
            <a:r>
              <a:rPr lang="en-US" sz="1200" i="1" dirty="0" err="1" smtClean="0">
                <a:latin typeface="Univers Com 55" panose="020B0603020202020204" pitchFamily="34" charset="-18"/>
              </a:rPr>
              <a:t>Encyclopædia</a:t>
            </a:r>
            <a:r>
              <a:rPr lang="en-US" sz="1200" i="1" dirty="0" smtClean="0">
                <a:latin typeface="Univers Com 55" panose="020B0603020202020204" pitchFamily="34" charset="-18"/>
              </a:rPr>
              <a:t> Britannica.</a:t>
            </a:r>
            <a:r>
              <a:rPr lang="en-US" sz="1200" dirty="0" smtClean="0">
                <a:latin typeface="Univers Com 55" panose="020B0603020202020204" pitchFamily="34" charset="-18"/>
              </a:rPr>
              <a:t> Retrieved 4 June 2018, from </a:t>
            </a:r>
            <a:r>
              <a:rPr lang="en-US" sz="1200" dirty="0" smtClean="0">
                <a:latin typeface="Univers Com 55" panose="020B0603020202020204" pitchFamily="34" charset="-18"/>
                <a:hlinkClick r:id="rId3"/>
              </a:rPr>
              <a:t>https://academic.eb.com/levels/collegiate/assembly/view/225285</a:t>
            </a:r>
            <a:endParaRPr lang="en-US" sz="1200" dirty="0">
              <a:latin typeface="Univers Com 55" panose="020B0603020202020204" pitchFamily="34" charset="-18"/>
            </a:endParaRPr>
          </a:p>
        </p:txBody>
      </p:sp>
    </p:spTree>
    <p:extLst>
      <p:ext uri="{BB962C8B-B14F-4D97-AF65-F5344CB8AC3E}">
        <p14:creationId xmlns:p14="http://schemas.microsoft.com/office/powerpoint/2010/main" val="1064139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 smtClean="0">
                <a:solidFill>
                  <a:srgbClr val="C00000"/>
                </a:solidFill>
                <a:latin typeface="Univers Com 55" panose="020B0603020202020204" pitchFamily="34" charset="-18"/>
              </a:rPr>
              <a:t>A good RQ is:</a:t>
            </a:r>
            <a:endParaRPr lang="en-US" sz="4000" dirty="0">
              <a:solidFill>
                <a:srgbClr val="C00000"/>
              </a:solidFill>
              <a:latin typeface="Univers Com 55" panose="020B0603020202020204" pitchFamily="34" charset="-18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825625"/>
            <a:ext cx="4893297" cy="4351338"/>
          </a:xfrm>
        </p:spPr>
        <p:txBody>
          <a:bodyPr>
            <a:normAutofit/>
          </a:bodyPr>
          <a:lstStyle/>
          <a:p>
            <a:pPr marL="0" indent="0">
              <a:buClr>
                <a:srgbClr val="C00000"/>
              </a:buClr>
              <a:buNone/>
            </a:pPr>
            <a:r>
              <a:rPr lang="en-US" sz="2600" dirty="0" smtClean="0">
                <a:latin typeface="Univers Com 55" panose="020B0603020202020204" pitchFamily="34" charset="-18"/>
              </a:rPr>
              <a:t>Relevant</a:t>
            </a:r>
          </a:p>
          <a:p>
            <a:pPr marL="0" indent="0">
              <a:buClr>
                <a:srgbClr val="C00000"/>
              </a:buClr>
              <a:buNone/>
            </a:pPr>
            <a:r>
              <a:rPr lang="en-US" sz="2600" dirty="0" smtClean="0">
                <a:latin typeface="Univers Com 55" panose="020B0603020202020204" pitchFamily="34" charset="-18"/>
              </a:rPr>
              <a:t>Manageable</a:t>
            </a:r>
          </a:p>
          <a:p>
            <a:pPr marL="0" indent="0">
              <a:buClr>
                <a:srgbClr val="C00000"/>
              </a:buClr>
              <a:buNone/>
            </a:pPr>
            <a:r>
              <a:rPr lang="en-US" sz="2600" dirty="0" smtClean="0">
                <a:latin typeface="Univers Com 55" panose="020B0603020202020204" pitchFamily="34" charset="-18"/>
              </a:rPr>
              <a:t>Substantial and original</a:t>
            </a:r>
          </a:p>
          <a:p>
            <a:pPr marL="0" indent="0">
              <a:buClr>
                <a:srgbClr val="C00000"/>
              </a:buClr>
              <a:buNone/>
            </a:pPr>
            <a:r>
              <a:rPr lang="en-US" sz="2600" dirty="0" smtClean="0">
                <a:latin typeface="Univers Com 55" panose="020B0603020202020204" pitchFamily="34" charset="-18"/>
              </a:rPr>
              <a:t>Interesting</a:t>
            </a:r>
          </a:p>
          <a:p>
            <a:pPr marL="0" indent="0">
              <a:buClr>
                <a:srgbClr val="C00000"/>
              </a:buClr>
              <a:buNone/>
            </a:pPr>
            <a:r>
              <a:rPr lang="en-US" sz="2600" dirty="0" smtClean="0">
                <a:latin typeface="Univers Com 55" panose="020B0603020202020204" pitchFamily="34" charset="-18"/>
              </a:rPr>
              <a:t>Arguable</a:t>
            </a:r>
          </a:p>
          <a:p>
            <a:pPr marL="0" indent="0">
              <a:buNone/>
            </a:pPr>
            <a:endParaRPr lang="en-US" sz="2600" dirty="0" smtClean="0">
              <a:latin typeface="Univers Com 55" panose="020B0603020202020204" pitchFamily="34" charset="-18"/>
            </a:endParaRPr>
          </a:p>
          <a:p>
            <a:pPr marL="0" indent="0">
              <a:buNone/>
            </a:pPr>
            <a:endParaRPr lang="en-US" sz="2600" dirty="0">
              <a:latin typeface="Univers Com 55" panose="020B0603020202020204" pitchFamily="34" charset="-18"/>
            </a:endParaRPr>
          </a:p>
        </p:txBody>
      </p:sp>
      <p:sp>
        <p:nvSpPr>
          <p:cNvPr id="4" name="Obdélník 3"/>
          <p:cNvSpPr/>
          <p:nvPr/>
        </p:nvSpPr>
        <p:spPr>
          <a:xfrm>
            <a:off x="3195686" y="5259438"/>
            <a:ext cx="765456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>
                <a:srgbClr val="C00000"/>
              </a:buClr>
            </a:pPr>
            <a:r>
              <a:rPr lang="en-US" sz="2400" dirty="0">
                <a:latin typeface="Univers Com 55" panose="020B0603020202020204" pitchFamily="34" charset="-18"/>
              </a:rPr>
              <a:t>Remember, if you don’t ask a good question, you cannot expect a good answer, or any answer.</a:t>
            </a:r>
          </a:p>
        </p:txBody>
      </p:sp>
    </p:spTree>
    <p:extLst>
      <p:ext uri="{BB962C8B-B14F-4D97-AF65-F5344CB8AC3E}">
        <p14:creationId xmlns:p14="http://schemas.microsoft.com/office/powerpoint/2010/main" val="17797157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888744" cy="1325563"/>
          </a:xfrm>
        </p:spPr>
        <p:txBody>
          <a:bodyPr>
            <a:normAutofit/>
          </a:bodyPr>
          <a:lstStyle/>
          <a:p>
            <a:r>
              <a:rPr lang="en-US" sz="4000" dirty="0" smtClean="0">
                <a:solidFill>
                  <a:srgbClr val="C00000"/>
                </a:solidFill>
                <a:latin typeface="Univers Com 55" panose="020B0603020202020204" pitchFamily="34" charset="-18"/>
              </a:rPr>
              <a:t>Research question  vs   Thesis statement </a:t>
            </a:r>
            <a:endParaRPr lang="en-US" sz="4000" dirty="0">
              <a:solidFill>
                <a:srgbClr val="C00000"/>
              </a:solidFill>
              <a:latin typeface="Univers Com 55" panose="020B0603020202020204" pitchFamily="34" charset="-18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609150" y="2051403"/>
            <a:ext cx="5185528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 smtClean="0">
                <a:latin typeface="Univers Com 55" panose="020B0603020202020204" pitchFamily="34" charset="-18"/>
              </a:rPr>
              <a:t>Claiming  something </a:t>
            </a:r>
            <a:r>
              <a:rPr lang="en-US" dirty="0" smtClean="0">
                <a:latin typeface="Univers Com 55" panose="020B0603020202020204" pitchFamily="34" charset="-18"/>
              </a:rPr>
              <a:t>– statement</a:t>
            </a:r>
          </a:p>
          <a:p>
            <a:pPr marL="0" indent="0">
              <a:buNone/>
            </a:pPr>
            <a:endParaRPr lang="en-US" dirty="0" smtClean="0">
              <a:latin typeface="Univers Com 55" panose="020B0603020202020204" pitchFamily="34" charset="-18"/>
            </a:endParaRPr>
          </a:p>
          <a:p>
            <a:pPr marL="0" indent="0">
              <a:buNone/>
            </a:pPr>
            <a:endParaRPr lang="en-US" dirty="0" smtClean="0">
              <a:latin typeface="Univers Com 55" panose="020B0603020202020204" pitchFamily="34" charset="-18"/>
            </a:endParaRPr>
          </a:p>
          <a:p>
            <a:pPr marL="0" indent="0">
              <a:buNone/>
            </a:pPr>
            <a:r>
              <a:rPr lang="en-US" dirty="0" smtClean="0">
                <a:latin typeface="Univers Com 55" panose="020B0603020202020204" pitchFamily="34" charset="-18"/>
              </a:rPr>
              <a:t>I think I have the answer </a:t>
            </a:r>
          </a:p>
          <a:p>
            <a:pPr marL="0" indent="0">
              <a:buNone/>
            </a:pPr>
            <a:r>
              <a:rPr lang="en-US" dirty="0" smtClean="0">
                <a:latin typeface="Univers Com 55" panose="020B0603020202020204" pitchFamily="34" charset="-18"/>
              </a:rPr>
              <a:t>I‘m </a:t>
            </a:r>
            <a:r>
              <a:rPr lang="en-US" b="1" dirty="0" smtClean="0">
                <a:latin typeface="Univers Com 55" panose="020B0603020202020204" pitchFamily="34" charset="-18"/>
              </a:rPr>
              <a:t>working on proving it</a:t>
            </a:r>
            <a:endParaRPr lang="en-US" b="1" dirty="0">
              <a:latin typeface="Univers Com 55" panose="020B0603020202020204" pitchFamily="34" charset="-18"/>
            </a:endParaRPr>
          </a:p>
        </p:txBody>
      </p:sp>
      <p:sp>
        <p:nvSpPr>
          <p:cNvPr id="6" name="Zástupný symbol pro obsah 2"/>
          <p:cNvSpPr txBox="1">
            <a:spLocks/>
          </p:cNvSpPr>
          <p:nvPr/>
        </p:nvSpPr>
        <p:spPr>
          <a:xfrm>
            <a:off x="838200" y="2051403"/>
            <a:ext cx="5052767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dirty="0" smtClean="0">
                <a:latin typeface="Univers Com 55" panose="020B0603020202020204" pitchFamily="34" charset="-18"/>
              </a:rPr>
              <a:t>Asking </a:t>
            </a:r>
            <a:r>
              <a:rPr lang="en-US" b="1" dirty="0" smtClean="0">
                <a:latin typeface="Univers Com 55" panose="020B0603020202020204" pitchFamily="34" charset="-18"/>
              </a:rPr>
              <a:t>something </a:t>
            </a:r>
            <a:r>
              <a:rPr lang="en-US" dirty="0" smtClean="0">
                <a:latin typeface="Univers Com 55" panose="020B0603020202020204" pitchFamily="34" charset="-18"/>
              </a:rPr>
              <a:t>– question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US" dirty="0" smtClean="0">
              <a:latin typeface="Univers Com 55" panose="020B0603020202020204" pitchFamily="34" charset="-18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en-US" dirty="0" smtClean="0">
              <a:latin typeface="Univers Com 55" panose="020B0603020202020204" pitchFamily="34" charset="-18"/>
            </a:endParaRPr>
          </a:p>
          <a:p>
            <a:pPr marL="0" indent="0">
              <a:buFont typeface="Arial" panose="020B0604020202020204" pitchFamily="34" charset="0"/>
              <a:buNone/>
            </a:pPr>
            <a:r>
              <a:rPr lang="en-US" dirty="0" smtClean="0">
                <a:latin typeface="Univers Com 55" panose="020B0603020202020204" pitchFamily="34" charset="-18"/>
              </a:rPr>
              <a:t>I have question 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dirty="0" smtClean="0">
                <a:latin typeface="Univers Com 55" panose="020B0603020202020204" pitchFamily="34" charset="-18"/>
              </a:rPr>
              <a:t>I‘m working on answering it</a:t>
            </a:r>
            <a:endParaRPr lang="en-US" dirty="0">
              <a:latin typeface="Univers Com 55" panose="020B0603020202020204" pitchFamily="34" charset="-18"/>
            </a:endParaRPr>
          </a:p>
        </p:txBody>
      </p:sp>
    </p:spTree>
    <p:extLst>
      <p:ext uri="{BB962C8B-B14F-4D97-AF65-F5344CB8AC3E}">
        <p14:creationId xmlns:p14="http://schemas.microsoft.com/office/powerpoint/2010/main" val="28193093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C00000"/>
                </a:solidFill>
                <a:latin typeface="Univers Com 55" panose="020B0603020202020204" pitchFamily="34" charset="-18"/>
              </a:rPr>
              <a:t>Thesis statement: Examples</a:t>
            </a:r>
            <a:endParaRPr lang="en-US" dirty="0">
              <a:solidFill>
                <a:srgbClr val="C00000"/>
              </a:solidFill>
              <a:latin typeface="Univers Com 55" panose="020B0603020202020204" pitchFamily="34" charset="-18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dirty="0" smtClean="0">
                <a:latin typeface="Univers Com 55" panose="020B0603020202020204" pitchFamily="34" charset="-18"/>
              </a:rPr>
              <a:t>The Second World War did not change the world.</a:t>
            </a:r>
          </a:p>
          <a:p>
            <a:pPr marL="0" indent="0">
              <a:buNone/>
            </a:pPr>
            <a:endParaRPr lang="en-US" dirty="0" smtClean="0">
              <a:latin typeface="Univers Com 55" panose="020B0603020202020204" pitchFamily="34" charset="-18"/>
            </a:endParaRPr>
          </a:p>
          <a:p>
            <a:pPr marL="0" indent="0">
              <a:buNone/>
            </a:pPr>
            <a:r>
              <a:rPr lang="en-US" dirty="0" smtClean="0">
                <a:latin typeface="Univers Com 55" panose="020B0603020202020204" pitchFamily="34" charset="-18"/>
              </a:rPr>
              <a:t>People in Eastern Europe started being skeptical of the right wing parties after the Second World War.</a:t>
            </a:r>
          </a:p>
          <a:p>
            <a:pPr marL="0" indent="0">
              <a:buNone/>
            </a:pPr>
            <a:endParaRPr lang="en-US" dirty="0" smtClean="0">
              <a:latin typeface="Univers Com 55" panose="020B0603020202020204" pitchFamily="34" charset="-18"/>
            </a:endParaRPr>
          </a:p>
          <a:p>
            <a:pPr marL="0" indent="0">
              <a:buNone/>
            </a:pPr>
            <a:r>
              <a:rPr lang="en-US" dirty="0" smtClean="0">
                <a:latin typeface="Univers Com 55" panose="020B0603020202020204" pitchFamily="34" charset="-18"/>
              </a:rPr>
              <a:t>There are effects of global warming.</a:t>
            </a:r>
          </a:p>
          <a:p>
            <a:pPr marL="0" indent="0">
              <a:buNone/>
            </a:pPr>
            <a:endParaRPr lang="en-US" dirty="0" smtClean="0">
              <a:latin typeface="Univers Com 55" panose="020B0603020202020204" pitchFamily="34" charset="-18"/>
            </a:endParaRPr>
          </a:p>
          <a:p>
            <a:pPr marL="0" indent="0">
              <a:buNone/>
            </a:pPr>
            <a:r>
              <a:rPr lang="en-US" dirty="0" smtClean="0">
                <a:latin typeface="Univers Com 55" panose="020B0603020202020204" pitchFamily="34" charset="-18"/>
              </a:rPr>
              <a:t>Producing single-used plastics has caused severe damages to the world environment in recent years.</a:t>
            </a:r>
          </a:p>
          <a:p>
            <a:pPr marL="0" indent="0">
              <a:buNone/>
            </a:pPr>
            <a:r>
              <a:rPr lang="en-US" dirty="0" smtClean="0">
                <a:latin typeface="Univers Com 55" panose="020B0603020202020204" pitchFamily="34" charset="-18"/>
              </a:rPr>
              <a:t> </a:t>
            </a:r>
            <a:endParaRPr lang="en-US" dirty="0">
              <a:latin typeface="Univers Com 55" panose="020B0603020202020204" pitchFamily="34" charset="-18"/>
            </a:endParaRPr>
          </a:p>
        </p:txBody>
      </p:sp>
    </p:spTree>
    <p:extLst>
      <p:ext uri="{BB962C8B-B14F-4D97-AF65-F5344CB8AC3E}">
        <p14:creationId xmlns:p14="http://schemas.microsoft.com/office/powerpoint/2010/main" val="219854358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C00000"/>
                </a:solidFill>
                <a:latin typeface="Univers Com 55" panose="020B0603020202020204" pitchFamily="34" charset="-18"/>
              </a:rPr>
              <a:t>Thesis statement: Examples</a:t>
            </a:r>
            <a:endParaRPr lang="en-US" dirty="0">
              <a:solidFill>
                <a:srgbClr val="C00000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>
                <a:latin typeface="Univers Com 55" panose="020B0603020202020204" pitchFamily="34" charset="-18"/>
              </a:rPr>
              <a:t>Social media is addictive.</a:t>
            </a:r>
          </a:p>
          <a:p>
            <a:pPr marL="0" indent="0">
              <a:buNone/>
            </a:pPr>
            <a:endParaRPr lang="en-US" dirty="0" smtClean="0">
              <a:latin typeface="Univers Com 55" panose="020B0603020202020204" pitchFamily="34" charset="-18"/>
            </a:endParaRPr>
          </a:p>
          <a:p>
            <a:pPr marL="0" indent="0">
              <a:buNone/>
            </a:pPr>
            <a:r>
              <a:rPr lang="en-US" dirty="0" smtClean="0">
                <a:latin typeface="Univers Com 55" panose="020B0603020202020204" pitchFamily="34" charset="-18"/>
              </a:rPr>
              <a:t>Facebook is built to steal its user‘s attention.</a:t>
            </a:r>
            <a:endParaRPr lang="en-US" dirty="0">
              <a:latin typeface="Univers Com 55" panose="020B0603020202020204" pitchFamily="34" charset="-18"/>
            </a:endParaRPr>
          </a:p>
        </p:txBody>
      </p:sp>
    </p:spTree>
    <p:extLst>
      <p:ext uri="{BB962C8B-B14F-4D97-AF65-F5344CB8AC3E}">
        <p14:creationId xmlns:p14="http://schemas.microsoft.com/office/powerpoint/2010/main" val="379478811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912097" y="2495583"/>
            <a:ext cx="6627829" cy="1325563"/>
          </a:xfrm>
        </p:spPr>
        <p:txBody>
          <a:bodyPr>
            <a:normAutofit/>
          </a:bodyPr>
          <a:lstStyle/>
          <a:p>
            <a:r>
              <a:rPr lang="en-US" sz="4000" dirty="0" smtClean="0">
                <a:solidFill>
                  <a:srgbClr val="C00000"/>
                </a:solidFill>
                <a:latin typeface="Univers Com 55" panose="020B0603020202020204" pitchFamily="34" charset="-18"/>
              </a:rPr>
              <a:t>Preliminary research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203675263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 smtClean="0">
                <a:solidFill>
                  <a:srgbClr val="C00000"/>
                </a:solidFill>
                <a:latin typeface="Univers Com 55" panose="020B0603020202020204" pitchFamily="34" charset="-18"/>
              </a:rPr>
              <a:t>General topic			specific RQ</a:t>
            </a:r>
            <a:endParaRPr lang="en-US" sz="4000" dirty="0">
              <a:solidFill>
                <a:srgbClr val="C00000"/>
              </a:solidFill>
              <a:latin typeface="Univers Com 55" panose="020B0603020202020204" pitchFamily="34" charset="-18"/>
            </a:endParaRPr>
          </a:p>
        </p:txBody>
      </p:sp>
      <p:sp>
        <p:nvSpPr>
          <p:cNvPr id="4" name="Zástupný symbol pro obsah 2"/>
          <p:cNvSpPr txBox="1">
            <a:spLocks/>
          </p:cNvSpPr>
          <p:nvPr/>
        </p:nvSpPr>
        <p:spPr>
          <a:xfrm>
            <a:off x="838200" y="2709780"/>
            <a:ext cx="11049000" cy="27766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b="1" dirty="0" smtClean="0">
                <a:latin typeface="Univers Com 55" panose="020B0603020202020204" pitchFamily="34" charset="-18"/>
              </a:rPr>
              <a:t>Search</a:t>
            </a:r>
            <a:r>
              <a:rPr lang="en-US" dirty="0" smtClean="0">
                <a:latin typeface="Univers Com 55" panose="020B0603020202020204" pitchFamily="34" charset="-18"/>
              </a:rPr>
              <a:t> in current books, periodicals, journals:</a:t>
            </a:r>
          </a:p>
          <a:p>
            <a:endParaRPr lang="en-US" sz="2400" dirty="0" smtClean="0">
              <a:latin typeface="Univers Com 55" panose="020B0603020202020204" pitchFamily="34" charset="-18"/>
            </a:endParaRPr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2400" dirty="0" smtClean="0">
                <a:solidFill>
                  <a:schemeClr val="bg1">
                    <a:lumMod val="50000"/>
                  </a:schemeClr>
                </a:solidFill>
                <a:latin typeface="Univers Com 55" panose="020B0603020202020204" pitchFamily="34" charset="-18"/>
              </a:rPr>
              <a:t>What has been already written, described? 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2400" dirty="0" smtClean="0">
                <a:solidFill>
                  <a:schemeClr val="bg1">
                    <a:lumMod val="50000"/>
                  </a:schemeClr>
                </a:solidFill>
                <a:latin typeface="Univers Com 55" panose="020B0603020202020204" pitchFamily="34" charset="-18"/>
              </a:rPr>
              <a:t>How did the previous authors make their inquiry more specific?</a:t>
            </a:r>
          </a:p>
          <a:p>
            <a:endParaRPr lang="en-US" sz="2600" dirty="0" smtClean="0">
              <a:latin typeface="Univers Com 55" panose="020B0603020202020204" pitchFamily="34" charset="-18"/>
            </a:endParaRPr>
          </a:p>
        </p:txBody>
      </p:sp>
      <p:sp>
        <p:nvSpPr>
          <p:cNvPr id="5" name="Šipka doprava 4"/>
          <p:cNvSpPr/>
          <p:nvPr/>
        </p:nvSpPr>
        <p:spPr>
          <a:xfrm>
            <a:off x="4996076" y="862806"/>
            <a:ext cx="863600" cy="330200"/>
          </a:xfrm>
          <a:prstGeom prst="rightArrow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ln>
                <a:solidFill>
                  <a:srgbClr val="C00000"/>
                </a:solidFill>
              </a:ln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310905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 smtClean="0">
                <a:solidFill>
                  <a:srgbClr val="C00000"/>
                </a:solidFill>
                <a:latin typeface="Univers Com 55" panose="020B0603020202020204" pitchFamily="34" charset="-18"/>
              </a:rPr>
              <a:t>General topic			specific RQ</a:t>
            </a:r>
            <a:endParaRPr lang="en-US" sz="4000" dirty="0">
              <a:solidFill>
                <a:srgbClr val="C00000"/>
              </a:solidFill>
              <a:latin typeface="Univers Com 55" panose="020B0603020202020204" pitchFamily="34" charset="-18"/>
            </a:endParaRPr>
          </a:p>
        </p:txBody>
      </p:sp>
      <p:sp>
        <p:nvSpPr>
          <p:cNvPr id="4" name="Zástupný symbol pro obsah 2"/>
          <p:cNvSpPr txBox="1">
            <a:spLocks/>
          </p:cNvSpPr>
          <p:nvPr/>
        </p:nvSpPr>
        <p:spPr>
          <a:xfrm>
            <a:off x="838200" y="2709780"/>
            <a:ext cx="11049000" cy="27766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dirty="0" smtClean="0">
                <a:latin typeface="Univers Com 55" panose="020B0603020202020204" pitchFamily="34" charset="-18"/>
              </a:rPr>
              <a:t>Ask </a:t>
            </a:r>
            <a:r>
              <a:rPr lang="en-US" b="1" dirty="0" smtClean="0">
                <a:latin typeface="Univers Com 55" panose="020B0603020202020204" pitchFamily="34" charset="-18"/>
              </a:rPr>
              <a:t>questions</a:t>
            </a:r>
            <a:r>
              <a:rPr lang="en-US" dirty="0" smtClean="0">
                <a:latin typeface="Univers Com 55" panose="020B0603020202020204" pitchFamily="34" charset="-18"/>
              </a:rPr>
              <a:t> – plan your research: </a:t>
            </a:r>
          </a:p>
          <a:p>
            <a:pPr marL="0" indent="0">
              <a:buNone/>
            </a:pPr>
            <a:r>
              <a:rPr lang="en-US" sz="2400" dirty="0" smtClean="0">
                <a:solidFill>
                  <a:schemeClr val="bg1">
                    <a:lumMod val="50000"/>
                  </a:schemeClr>
                </a:solidFill>
                <a:latin typeface="Univers Com 55" panose="020B0603020202020204" pitchFamily="34" charset="-18"/>
              </a:rPr>
              <a:t>Why 		Why do I want to write about it (interesting, not covered yet)</a:t>
            </a:r>
          </a:p>
          <a:p>
            <a:pPr marL="0" indent="0">
              <a:buNone/>
            </a:pPr>
            <a:r>
              <a:rPr lang="en-US" sz="2400" dirty="0" smtClean="0">
                <a:solidFill>
                  <a:schemeClr val="bg1">
                    <a:lumMod val="50000"/>
                  </a:schemeClr>
                </a:solidFill>
                <a:latin typeface="Univers Com 55" panose="020B0603020202020204" pitchFamily="34" charset="-18"/>
              </a:rPr>
              <a:t>What 		What do I plan to argue? What do I want to prove?</a:t>
            </a:r>
          </a:p>
          <a:p>
            <a:pPr marL="0" indent="0">
              <a:buNone/>
            </a:pPr>
            <a:r>
              <a:rPr lang="en-US" sz="2400" dirty="0" smtClean="0">
                <a:solidFill>
                  <a:schemeClr val="bg1">
                    <a:lumMod val="50000"/>
                  </a:schemeClr>
                </a:solidFill>
                <a:latin typeface="Univers Com 55" panose="020B0603020202020204" pitchFamily="34" charset="-18"/>
              </a:rPr>
              <a:t>How		How will I prove my point? Will I be able to cover it in my</a:t>
            </a:r>
          </a:p>
          <a:p>
            <a:pPr marL="0" indent="0">
              <a:buNone/>
            </a:pPr>
            <a:r>
              <a:rPr lang="en-US" sz="2400" dirty="0" smtClean="0">
                <a:solidFill>
                  <a:schemeClr val="bg1">
                    <a:lumMod val="50000"/>
                  </a:schemeClr>
                </a:solidFill>
                <a:latin typeface="Univers Com 55" panose="020B0603020202020204" pitchFamily="34" charset="-18"/>
              </a:rPr>
              <a:t>		theses?   Which method will I use? </a:t>
            </a:r>
          </a:p>
          <a:p>
            <a:endParaRPr lang="en-US" sz="2600" dirty="0" smtClean="0">
              <a:latin typeface="Univers Com 55" panose="020B0603020202020204" pitchFamily="34" charset="-18"/>
            </a:endParaRPr>
          </a:p>
        </p:txBody>
      </p:sp>
      <p:sp>
        <p:nvSpPr>
          <p:cNvPr id="5" name="Šipka doprava 4"/>
          <p:cNvSpPr/>
          <p:nvPr/>
        </p:nvSpPr>
        <p:spPr>
          <a:xfrm>
            <a:off x="4996076" y="862806"/>
            <a:ext cx="863600" cy="330200"/>
          </a:xfrm>
          <a:prstGeom prst="rightArrow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ln>
                <a:solidFill>
                  <a:srgbClr val="C00000"/>
                </a:solidFill>
              </a:ln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983976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 smtClean="0">
                <a:solidFill>
                  <a:srgbClr val="C00000"/>
                </a:solidFill>
                <a:latin typeface="Univers Com 55" panose="020B0603020202020204" pitchFamily="34" charset="-18"/>
              </a:rPr>
              <a:t>Tips</a:t>
            </a:r>
            <a:endParaRPr lang="en-US" sz="4000" dirty="0">
              <a:solidFill>
                <a:srgbClr val="C00000"/>
              </a:solidFill>
              <a:latin typeface="Univers Com 55" panose="020B0603020202020204" pitchFamily="34" charset="-18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smtClean="0">
                <a:latin typeface="Univers Com 55" panose="020B0603020202020204" pitchFamily="34" charset="-18"/>
              </a:rPr>
              <a:t>Discuss your questions with someone (supervisor at least)</a:t>
            </a:r>
          </a:p>
          <a:p>
            <a:pPr marL="0" indent="0">
              <a:buNone/>
            </a:pPr>
            <a:endParaRPr lang="en-US" sz="2400" dirty="0" smtClean="0">
              <a:latin typeface="Univers Com 55" panose="020B0603020202020204" pitchFamily="34" charset="-18"/>
            </a:endParaRPr>
          </a:p>
          <a:p>
            <a:pPr marL="0" indent="0">
              <a:buNone/>
            </a:pPr>
            <a:r>
              <a:rPr lang="en-US" dirty="0" smtClean="0">
                <a:latin typeface="Univers Com 55" panose="020B0603020202020204" pitchFamily="34" charset="-18"/>
              </a:rPr>
              <a:t>Try to be as specific as possible right from the beginning</a:t>
            </a:r>
          </a:p>
          <a:p>
            <a:pPr marL="0" indent="0">
              <a:buNone/>
            </a:pPr>
            <a:r>
              <a:rPr lang="en-US" sz="2400" dirty="0" smtClean="0">
                <a:latin typeface="Univers Com 55" panose="020B0603020202020204" pitchFamily="34" charset="-18"/>
              </a:rPr>
              <a:t>	</a:t>
            </a:r>
            <a:r>
              <a:rPr lang="en-US" sz="2400" dirty="0" smtClean="0">
                <a:solidFill>
                  <a:schemeClr val="bg1">
                    <a:lumMod val="50000"/>
                  </a:schemeClr>
                </a:solidFill>
                <a:latin typeface="Univers Com 55" panose="020B0603020202020204" pitchFamily="34" charset="-18"/>
              </a:rPr>
              <a:t>What kind of argument are you hoping to make or support?</a:t>
            </a:r>
          </a:p>
          <a:p>
            <a:pPr marL="0" indent="0">
              <a:buNone/>
            </a:pPr>
            <a:r>
              <a:rPr lang="en-US" sz="2400" dirty="0" smtClean="0">
                <a:solidFill>
                  <a:schemeClr val="bg1">
                    <a:lumMod val="50000"/>
                  </a:schemeClr>
                </a:solidFill>
                <a:latin typeface="Univers Com 55" panose="020B0603020202020204" pitchFamily="34" charset="-18"/>
              </a:rPr>
              <a:t>	What do you need to do in order to accomplish your research?</a:t>
            </a:r>
          </a:p>
          <a:p>
            <a:pPr marL="0" indent="0">
              <a:buNone/>
            </a:pPr>
            <a:endParaRPr lang="en-US" sz="2400" dirty="0" smtClean="0">
              <a:latin typeface="Univers Com 55" panose="020B0603020202020204" pitchFamily="34" charset="-18"/>
            </a:endParaRPr>
          </a:p>
          <a:p>
            <a:pPr marL="0" indent="0">
              <a:buNone/>
            </a:pPr>
            <a:r>
              <a:rPr lang="en-US" dirty="0" smtClean="0">
                <a:latin typeface="Univers Com 55" panose="020B0603020202020204" pitchFamily="34" charset="-18"/>
              </a:rPr>
              <a:t>What to do if your research disputes your argument?</a:t>
            </a:r>
          </a:p>
          <a:p>
            <a:pPr marL="0" indent="0">
              <a:buNone/>
            </a:pPr>
            <a:r>
              <a:rPr lang="en-US" sz="2400" dirty="0" smtClean="0">
                <a:latin typeface="Univers Com 55" panose="020B0603020202020204" pitchFamily="34" charset="-18"/>
              </a:rPr>
              <a:t>	</a:t>
            </a:r>
            <a:r>
              <a:rPr lang="en-US" sz="2400" dirty="0" smtClean="0">
                <a:solidFill>
                  <a:schemeClr val="bg1">
                    <a:lumMod val="50000"/>
                  </a:schemeClr>
                </a:solidFill>
                <a:latin typeface="Univers Com 55" panose="020B0603020202020204" pitchFamily="34" charset="-18"/>
              </a:rPr>
              <a:t>Don‘t forget: Negative results are results too</a:t>
            </a:r>
          </a:p>
          <a:p>
            <a:pPr marL="0" indent="0">
              <a:buNone/>
            </a:pPr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7484607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 smtClean="0">
                <a:solidFill>
                  <a:srgbClr val="C00000"/>
                </a:solidFill>
                <a:latin typeface="Univers Com 55" panose="020B0603020202020204" pitchFamily="34" charset="-18"/>
              </a:rPr>
              <a:t>Exercise</a:t>
            </a:r>
            <a:endParaRPr lang="en-US" sz="4000" dirty="0">
              <a:solidFill>
                <a:srgbClr val="C00000"/>
              </a:solidFill>
              <a:latin typeface="Univers Com 55" panose="020B0603020202020204" pitchFamily="34" charset="-18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Choose your own topic</a:t>
            </a:r>
          </a:p>
          <a:p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Ask yourself what you want to research</a:t>
            </a:r>
          </a:p>
          <a:p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Try to develop a basic research question</a:t>
            </a:r>
          </a:p>
        </p:txBody>
      </p:sp>
    </p:spTree>
    <p:extLst>
      <p:ext uri="{BB962C8B-B14F-4D97-AF65-F5344CB8AC3E}">
        <p14:creationId xmlns:p14="http://schemas.microsoft.com/office/powerpoint/2010/main" val="18007384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 smtClean="0">
                <a:solidFill>
                  <a:srgbClr val="C00000"/>
                </a:solidFill>
                <a:latin typeface="Univers Com 55" panose="020B0603020202020204" pitchFamily="34" charset="-18"/>
              </a:rPr>
              <a:t>Outline</a:t>
            </a:r>
            <a:endParaRPr lang="en-US" sz="4000" dirty="0">
              <a:solidFill>
                <a:srgbClr val="C00000"/>
              </a:solidFill>
              <a:latin typeface="Univers Com 55" panose="020B0603020202020204" pitchFamily="34" charset="-18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0" indent="0">
              <a:buClr>
                <a:srgbClr val="C00000"/>
              </a:buClr>
              <a:buNone/>
            </a:pPr>
            <a:r>
              <a:rPr lang="en-US" dirty="0" smtClean="0">
                <a:latin typeface="Univers Com 55" panose="020B0603020202020204" pitchFamily="34" charset="-18"/>
              </a:rPr>
              <a:t>Key features of a research question</a:t>
            </a:r>
          </a:p>
          <a:p>
            <a:pPr>
              <a:buClr>
                <a:srgbClr val="C00000"/>
              </a:buClr>
            </a:pPr>
            <a:endParaRPr lang="en-US" dirty="0" smtClean="0">
              <a:latin typeface="Univers Com 55" panose="020B0603020202020204" pitchFamily="34" charset="-18"/>
            </a:endParaRPr>
          </a:p>
          <a:p>
            <a:pPr marL="0" indent="0">
              <a:buClr>
                <a:srgbClr val="C00000"/>
              </a:buClr>
              <a:buNone/>
            </a:pPr>
            <a:r>
              <a:rPr lang="en-US" dirty="0" smtClean="0">
                <a:latin typeface="Univers Com 55" panose="020B0603020202020204" pitchFamily="34" charset="-18"/>
              </a:rPr>
              <a:t>How to develop a research question</a:t>
            </a:r>
          </a:p>
          <a:p>
            <a:pPr>
              <a:buClr>
                <a:srgbClr val="C00000"/>
              </a:buClr>
            </a:pPr>
            <a:endParaRPr lang="en-US" dirty="0" smtClean="0">
              <a:latin typeface="Univers Com 55" panose="020B0603020202020204" pitchFamily="34" charset="-18"/>
            </a:endParaRPr>
          </a:p>
          <a:p>
            <a:pPr marL="0" indent="0">
              <a:buClr>
                <a:srgbClr val="C00000"/>
              </a:buClr>
              <a:buNone/>
            </a:pPr>
            <a:r>
              <a:rPr lang="en-US" dirty="0" smtClean="0">
                <a:latin typeface="Univers Com 55" panose="020B0603020202020204" pitchFamily="34" charset="-18"/>
              </a:rPr>
              <a:t>Difference between a research question and a thesis statement</a:t>
            </a:r>
          </a:p>
          <a:p>
            <a:pPr>
              <a:buClr>
                <a:srgbClr val="C00000"/>
              </a:buClr>
            </a:pPr>
            <a:endParaRPr lang="en-US" dirty="0" smtClean="0">
              <a:latin typeface="Univers Com 55" panose="020B0603020202020204" pitchFamily="34" charset="-18"/>
            </a:endParaRPr>
          </a:p>
          <a:p>
            <a:pPr marL="0" indent="0">
              <a:buClr>
                <a:srgbClr val="C00000"/>
              </a:buClr>
              <a:buNone/>
            </a:pPr>
            <a:r>
              <a:rPr lang="en-US" dirty="0" smtClean="0">
                <a:latin typeface="Univers Com 55" panose="020B0603020202020204" pitchFamily="34" charset="-18"/>
              </a:rPr>
              <a:t>Examples</a:t>
            </a:r>
          </a:p>
          <a:p>
            <a:pPr>
              <a:buClr>
                <a:srgbClr val="C00000"/>
              </a:buClr>
            </a:pPr>
            <a:endParaRPr lang="en-US" dirty="0" smtClean="0">
              <a:latin typeface="Univers Com 55" panose="020B0603020202020204" pitchFamily="34" charset="-18"/>
            </a:endParaRPr>
          </a:p>
          <a:p>
            <a:pPr marL="0" indent="0">
              <a:buClr>
                <a:srgbClr val="C00000"/>
              </a:buClr>
              <a:buNone/>
            </a:pPr>
            <a:r>
              <a:rPr lang="en-US" dirty="0" smtClean="0">
                <a:latin typeface="Univers Com 55" panose="020B0603020202020204" pitchFamily="34" charset="-18"/>
              </a:rPr>
              <a:t>How to manage your time when researching your topic</a:t>
            </a:r>
            <a:endParaRPr lang="en-US" dirty="0">
              <a:latin typeface="Univers Com 55" panose="020B0603020202020204" pitchFamily="34" charset="-18"/>
            </a:endParaRPr>
          </a:p>
        </p:txBody>
      </p:sp>
    </p:spTree>
    <p:extLst>
      <p:ext uri="{BB962C8B-B14F-4D97-AF65-F5344CB8AC3E}">
        <p14:creationId xmlns:p14="http://schemas.microsoft.com/office/powerpoint/2010/main" val="37732745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184515" y="2290953"/>
            <a:ext cx="5604378" cy="1325563"/>
          </a:xfrm>
        </p:spPr>
        <p:txBody>
          <a:bodyPr>
            <a:normAutofit/>
          </a:bodyPr>
          <a:lstStyle/>
          <a:p>
            <a:r>
              <a:rPr lang="en-US" sz="4000" dirty="0" smtClean="0">
                <a:solidFill>
                  <a:srgbClr val="C00000"/>
                </a:solidFill>
                <a:latin typeface="Univers Com 55" panose="020B0603020202020204" pitchFamily="34" charset="-18"/>
              </a:rPr>
              <a:t>Time management</a:t>
            </a:r>
            <a:endParaRPr lang="en-US" sz="4000" dirty="0">
              <a:solidFill>
                <a:srgbClr val="C00000"/>
              </a:solidFill>
              <a:latin typeface="Univers Com 55" panose="020B0603020202020204" pitchFamily="34" charset="-18"/>
            </a:endParaRPr>
          </a:p>
        </p:txBody>
      </p:sp>
    </p:spTree>
    <p:extLst>
      <p:ext uri="{BB962C8B-B14F-4D97-AF65-F5344CB8AC3E}">
        <p14:creationId xmlns:p14="http://schemas.microsoft.com/office/powerpoint/2010/main" val="418257410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 smtClean="0">
                <a:solidFill>
                  <a:srgbClr val="C00000"/>
                </a:solidFill>
                <a:latin typeface="Univers Com 55" panose="020B0603020202020204" pitchFamily="34" charset="-18"/>
              </a:rPr>
              <a:t>Time management</a:t>
            </a:r>
            <a:endParaRPr lang="en-US" sz="4000" dirty="0">
              <a:solidFill>
                <a:srgbClr val="C00000"/>
              </a:solidFill>
              <a:latin typeface="Univers Com 55" panose="020B0603020202020204" pitchFamily="34" charset="-18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Have you ever used some kind of time management?</a:t>
            </a:r>
          </a:p>
          <a:p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If not, why?</a:t>
            </a:r>
          </a:p>
          <a:p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Why is it important to manage your time?</a:t>
            </a:r>
          </a:p>
          <a:p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How can it help you and your research?</a:t>
            </a:r>
          </a:p>
        </p:txBody>
      </p:sp>
    </p:spTree>
    <p:extLst>
      <p:ext uri="{BB962C8B-B14F-4D97-AF65-F5344CB8AC3E}">
        <p14:creationId xmlns:p14="http://schemas.microsoft.com/office/powerpoint/2010/main" val="293005338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 smtClean="0">
                <a:solidFill>
                  <a:srgbClr val="C00000"/>
                </a:solidFill>
                <a:latin typeface="Univers Com 55" panose="020B0603020202020204" pitchFamily="34" charset="-18"/>
              </a:rPr>
              <a:t>Plan your research in advance</a:t>
            </a:r>
            <a:endParaRPr lang="en-US" sz="4000" dirty="0">
              <a:solidFill>
                <a:srgbClr val="C00000"/>
              </a:solidFill>
              <a:latin typeface="Univers Com 55" panose="020B0603020202020204" pitchFamily="34" charset="-18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 smtClean="0"/>
              <a:t>Start immediately</a:t>
            </a:r>
          </a:p>
          <a:p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Work each day at least a bit</a:t>
            </a:r>
          </a:p>
          <a:p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Plan each stage of your research and set your own deadlines</a:t>
            </a:r>
          </a:p>
          <a:p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Always double/triple your estimated time</a:t>
            </a:r>
          </a:p>
          <a:p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Stay in touch with your supervisor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598545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 smtClean="0">
                <a:solidFill>
                  <a:srgbClr val="C00000"/>
                </a:solidFill>
                <a:latin typeface="Univers Com 55" panose="020B0603020202020204" pitchFamily="34" charset="-18"/>
              </a:rPr>
              <a:t>With a plan:</a:t>
            </a:r>
            <a:endParaRPr lang="en-US" sz="4000" dirty="0">
              <a:solidFill>
                <a:srgbClr val="C00000"/>
              </a:solidFill>
              <a:latin typeface="Univers Com 55" panose="020B0603020202020204" pitchFamily="34" charset="-18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825625"/>
            <a:ext cx="5092083" cy="4351338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You will know what to do next</a:t>
            </a:r>
          </a:p>
          <a:p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You will stop wondering</a:t>
            </a:r>
          </a:p>
          <a:p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You will advance to the next stage</a:t>
            </a:r>
          </a:p>
          <a:p>
            <a:endParaRPr lang="en-US" dirty="0"/>
          </a:p>
        </p:txBody>
      </p:sp>
      <p:sp>
        <p:nvSpPr>
          <p:cNvPr id="4" name="Obdélník 3"/>
          <p:cNvSpPr/>
          <p:nvPr/>
        </p:nvSpPr>
        <p:spPr>
          <a:xfrm>
            <a:off x="6365670" y="4678934"/>
            <a:ext cx="532142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i="1" dirty="0">
                <a:solidFill>
                  <a:srgbClr val="333333"/>
                </a:solidFill>
                <a:latin typeface="Univers Com 55" panose="020B0603020202020204" pitchFamily="34" charset="-18"/>
              </a:rPr>
              <a:t>Roosevelt, Franklin D.; Churchill, Winston; Yalta Conference</a:t>
            </a:r>
            <a:r>
              <a:rPr lang="en-US" sz="1200" dirty="0">
                <a:solidFill>
                  <a:srgbClr val="333333"/>
                </a:solidFill>
                <a:latin typeface="Univers Com 55" panose="020B0603020202020204" pitchFamily="34" charset="-18"/>
              </a:rPr>
              <a:t>, Image, from </a:t>
            </a:r>
            <a:r>
              <a:rPr lang="en-US" sz="1200" i="1" dirty="0" err="1">
                <a:solidFill>
                  <a:srgbClr val="333333"/>
                </a:solidFill>
                <a:latin typeface="Univers Com 55" panose="020B0603020202020204" pitchFamily="34" charset="-18"/>
              </a:rPr>
              <a:t>Encyclopædia</a:t>
            </a:r>
            <a:r>
              <a:rPr lang="en-US" sz="1200" i="1" dirty="0">
                <a:solidFill>
                  <a:srgbClr val="333333"/>
                </a:solidFill>
                <a:latin typeface="Univers Com 55" panose="020B0603020202020204" pitchFamily="34" charset="-18"/>
              </a:rPr>
              <a:t> Britannica,</a:t>
            </a:r>
            <a:r>
              <a:rPr lang="en-US" sz="1200" dirty="0">
                <a:solidFill>
                  <a:srgbClr val="333333"/>
                </a:solidFill>
                <a:latin typeface="Univers Com 55" panose="020B0603020202020204" pitchFamily="34" charset="-18"/>
              </a:rPr>
              <a:t> accessed June 5, 2018, </a:t>
            </a:r>
            <a:r>
              <a:rPr lang="en-US" sz="1200" dirty="0">
                <a:solidFill>
                  <a:srgbClr val="006DC1"/>
                </a:solidFill>
                <a:latin typeface="Univers Com 55" panose="020B0603020202020204" pitchFamily="34" charset="-18"/>
                <a:hlinkClick r:id="rId2"/>
              </a:rPr>
              <a:t>https://academic.eb.com/levels/collegiate/assembly/view/72138</a:t>
            </a:r>
            <a:r>
              <a:rPr lang="en-US" sz="1200" dirty="0">
                <a:solidFill>
                  <a:srgbClr val="333333"/>
                </a:solidFill>
                <a:latin typeface="Univers Com 55" panose="020B0603020202020204" pitchFamily="34" charset="-18"/>
              </a:rPr>
              <a:t>.</a:t>
            </a:r>
            <a:endParaRPr lang="cs-CZ" sz="1200" dirty="0">
              <a:latin typeface="Univers Com 55" panose="020B0603020202020204" pitchFamily="34" charset="-18"/>
            </a:endParaRPr>
          </a:p>
        </p:txBody>
      </p:sp>
      <p:pic>
        <p:nvPicPr>
          <p:cNvPr id="2050" name="Picture 2" descr="Loading...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1308" y="1690688"/>
            <a:ext cx="5141958" cy="29052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2617951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 smtClean="0">
                <a:solidFill>
                  <a:srgbClr val="C00000"/>
                </a:solidFill>
                <a:latin typeface="Univers Com 55" panose="020B0603020202020204" pitchFamily="34" charset="-18"/>
              </a:rPr>
              <a:t>Be aware of:</a:t>
            </a:r>
            <a:endParaRPr lang="en-US" sz="4000" dirty="0">
              <a:solidFill>
                <a:srgbClr val="C00000"/>
              </a:solidFill>
              <a:latin typeface="Univers Com 55" panose="020B0603020202020204" pitchFamily="34" charset="-18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825625"/>
            <a:ext cx="5056991" cy="435133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 smtClean="0"/>
              <a:t>Loops:</a:t>
            </a:r>
            <a:r>
              <a:rPr lang="cs-CZ" dirty="0" smtClean="0"/>
              <a:t> </a:t>
            </a:r>
            <a:r>
              <a:rPr lang="en-US" i="1" dirty="0" smtClean="0">
                <a:latin typeface="Univers Com 55" panose="020B0603020202020204" pitchFamily="34" charset="-18"/>
              </a:rPr>
              <a:t>“</a:t>
            </a:r>
            <a:r>
              <a:rPr lang="en-US" dirty="0" smtClean="0"/>
              <a:t>I</a:t>
            </a:r>
            <a:r>
              <a:rPr lang="en-US" i="1" dirty="0" smtClean="0"/>
              <a:t> do not have enough resources/data.</a:t>
            </a:r>
            <a:r>
              <a:rPr lang="en-US" dirty="0"/>
              <a:t> "</a:t>
            </a:r>
            <a:endParaRPr lang="en-US" i="1" dirty="0" smtClean="0">
              <a:latin typeface="Univers Com 55" panose="020B0603020202020204" pitchFamily="34" charset="-18"/>
            </a:endParaRP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Procrastination</a:t>
            </a:r>
            <a:r>
              <a:rPr lang="en-US" dirty="0"/>
              <a:t>: </a:t>
            </a:r>
            <a:r>
              <a:rPr lang="en-US" i="1" dirty="0" smtClean="0">
                <a:latin typeface="Univers Com 55" panose="020B0603020202020204" pitchFamily="34" charset="-18"/>
              </a:rPr>
              <a:t>“</a:t>
            </a:r>
            <a:r>
              <a:rPr lang="en-US" i="1" dirty="0" smtClean="0"/>
              <a:t>I need to clear my desk before I start.</a:t>
            </a:r>
            <a:r>
              <a:rPr lang="en-US" i="1" dirty="0" smtClean="0">
                <a:latin typeface="Univers Com 55" panose="020B0603020202020204" pitchFamily="34" charset="-18"/>
              </a:rPr>
              <a:t>“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Unrealistic goals/achievements</a:t>
            </a:r>
            <a:r>
              <a:rPr lang="en-US" dirty="0"/>
              <a:t>: </a:t>
            </a:r>
            <a:r>
              <a:rPr lang="en-US" i="1" dirty="0" smtClean="0">
                <a:latin typeface="Univers Com 55" panose="020B0603020202020204" pitchFamily="34" charset="-18"/>
              </a:rPr>
              <a:t>“</a:t>
            </a:r>
            <a:r>
              <a:rPr lang="en-US" i="1" dirty="0" smtClean="0"/>
              <a:t>I will write my essay a week before the deadline. It‘s too far from now.</a:t>
            </a:r>
            <a:r>
              <a:rPr lang="en-US" i="1" dirty="0" smtClean="0">
                <a:latin typeface="Univers Com 55" panose="020B0603020202020204" pitchFamily="34" charset="-18"/>
              </a:rPr>
              <a:t>“</a:t>
            </a:r>
            <a:endParaRPr lang="en-US" i="1" dirty="0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00801" y="795431"/>
            <a:ext cx="5480124" cy="4168968"/>
          </a:xfrm>
          <a:prstGeom prst="rect">
            <a:avLst/>
          </a:prstGeom>
        </p:spPr>
      </p:pic>
      <p:sp>
        <p:nvSpPr>
          <p:cNvPr id="4" name="Obdélník 3"/>
          <p:cNvSpPr/>
          <p:nvPr/>
        </p:nvSpPr>
        <p:spPr>
          <a:xfrm>
            <a:off x="6649278" y="5394705"/>
            <a:ext cx="493974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>
                <a:srgbClr val="FF0000"/>
              </a:buClr>
            </a:pPr>
            <a:r>
              <a:rPr lang="en-US" sz="1200" dirty="0" smtClean="0">
                <a:latin typeface="Univers Com 55" panose="020B0603020202020204" pitchFamily="34" charset="-18"/>
              </a:rPr>
              <a:t>TED Talks. Inside the mind of a master procrastinator | Tim Urban. Video, from </a:t>
            </a:r>
            <a:r>
              <a:rPr lang="en-US" sz="1200" i="1" dirty="0" smtClean="0">
                <a:latin typeface="Univers Com 55" panose="020B0603020202020204" pitchFamily="34" charset="-18"/>
              </a:rPr>
              <a:t>YouTube</a:t>
            </a:r>
            <a:r>
              <a:rPr lang="en-US" sz="1200" dirty="0" smtClean="0">
                <a:latin typeface="Univers Com 55" panose="020B0603020202020204" pitchFamily="34" charset="-18"/>
              </a:rPr>
              <a:t>, a</a:t>
            </a:r>
            <a:r>
              <a:rPr lang="en-US" sz="1200" dirty="0" smtClean="0">
                <a:solidFill>
                  <a:srgbClr val="333333"/>
                </a:solidFill>
                <a:latin typeface="Univers Com 55" panose="020B0603020202020204" pitchFamily="34" charset="-18"/>
              </a:rPr>
              <a:t>ccessed</a:t>
            </a:r>
            <a:r>
              <a:rPr lang="en-US" sz="1200" dirty="0" smtClean="0">
                <a:latin typeface="Univers Com 55" panose="020B0603020202020204" pitchFamily="34" charset="-18"/>
              </a:rPr>
              <a:t> </a:t>
            </a:r>
            <a:r>
              <a:rPr lang="en-US" sz="1200" dirty="0" smtClean="0">
                <a:solidFill>
                  <a:srgbClr val="333333"/>
                </a:solidFill>
                <a:latin typeface="Univers Com 55" panose="020B0603020202020204" pitchFamily="34" charset="-18"/>
              </a:rPr>
              <a:t>June 5, 2018  </a:t>
            </a:r>
            <a:r>
              <a:rPr lang="en-US" sz="1200" dirty="0" smtClean="0">
                <a:latin typeface="Univers Com 55" panose="020B0603020202020204" pitchFamily="34" charset="-18"/>
                <a:hlinkClick r:id="rId3"/>
              </a:rPr>
              <a:t>https://www.youtube.com/watch?v=arj7oStGLkU</a:t>
            </a:r>
            <a:r>
              <a:rPr lang="en-US" sz="1200" dirty="0" smtClean="0">
                <a:latin typeface="Univers Com 55" panose="020B0603020202020204" pitchFamily="34" charset="-18"/>
              </a:rPr>
              <a:t>.</a:t>
            </a:r>
            <a:endParaRPr lang="en-US" sz="1200" b="1" dirty="0">
              <a:latin typeface="Univers Com 55" panose="020B0603020202020204" pitchFamily="34" charset="-18"/>
            </a:endParaRPr>
          </a:p>
        </p:txBody>
      </p:sp>
    </p:spTree>
    <p:extLst>
      <p:ext uri="{BB962C8B-B14F-4D97-AF65-F5344CB8AC3E}">
        <p14:creationId xmlns:p14="http://schemas.microsoft.com/office/powerpoint/2010/main" val="165794432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 smtClean="0">
                <a:solidFill>
                  <a:srgbClr val="C00000"/>
                </a:solidFill>
                <a:latin typeface="Univers Com 55" panose="020B0603020202020204" pitchFamily="34" charset="-18"/>
              </a:rPr>
              <a:t>You can get stuck:</a:t>
            </a:r>
            <a:endParaRPr lang="en-US" sz="4000" dirty="0">
              <a:solidFill>
                <a:srgbClr val="C00000"/>
              </a:solidFill>
              <a:latin typeface="Univers Com 55" panose="020B0603020202020204" pitchFamily="34" charset="-18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Writing: </a:t>
            </a:r>
            <a:r>
              <a:rPr lang="en-US" dirty="0" smtClean="0">
                <a:latin typeface="Univers Com 55" panose="020B0603020202020204" pitchFamily="34" charset="-18"/>
              </a:rPr>
              <a:t>“</a:t>
            </a:r>
            <a:r>
              <a:rPr lang="en-US" dirty="0" smtClean="0"/>
              <a:t>It has to be nicely done. The other things will go in hand.</a:t>
            </a:r>
            <a:r>
              <a:rPr lang="en-US" dirty="0" smtClean="0">
                <a:latin typeface="Univers Com 55" panose="020B0603020202020204" pitchFamily="34" charset="-18"/>
              </a:rPr>
              <a:t>“</a:t>
            </a:r>
            <a:endParaRPr lang="en-US" dirty="0" smtClean="0"/>
          </a:p>
          <a:p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Editing: </a:t>
            </a:r>
            <a:r>
              <a:rPr lang="en-US" dirty="0" smtClean="0">
                <a:latin typeface="Univers Com 55" panose="020B0603020202020204" pitchFamily="34" charset="-18"/>
              </a:rPr>
              <a:t>“</a:t>
            </a:r>
            <a:r>
              <a:rPr lang="en-US" dirty="0" smtClean="0"/>
              <a:t>I will do references later. Now I don‘t have time for this.</a:t>
            </a:r>
            <a:r>
              <a:rPr lang="en-US" dirty="0" smtClean="0">
                <a:latin typeface="Univers Com 55" panose="020B0603020202020204" pitchFamily="34" charset="-18"/>
              </a:rPr>
              <a:t>“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76344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 smtClean="0">
                <a:solidFill>
                  <a:srgbClr val="C00000"/>
                </a:solidFill>
                <a:latin typeface="Univers Com 55" panose="020B0603020202020204" pitchFamily="34" charset="-18"/>
              </a:rPr>
              <a:t>Summary</a:t>
            </a:r>
            <a:endParaRPr lang="en-US" sz="4000" dirty="0">
              <a:solidFill>
                <a:srgbClr val="C00000"/>
              </a:solidFill>
              <a:latin typeface="Univers Com 55" panose="020B0603020202020204" pitchFamily="34" charset="-18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Think about your research question as a spine</a:t>
            </a:r>
          </a:p>
          <a:p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Ask questions: </a:t>
            </a:r>
            <a:r>
              <a:rPr lang="en-US" dirty="0" smtClean="0">
                <a:latin typeface="Univers Com 55" panose="020B0603020202020204" pitchFamily="34" charset="-18"/>
              </a:rPr>
              <a:t>“</a:t>
            </a:r>
            <a:r>
              <a:rPr lang="en-US" dirty="0" smtClean="0"/>
              <a:t>What</a:t>
            </a:r>
            <a:r>
              <a:rPr lang="en-US" dirty="0" smtClean="0">
                <a:latin typeface="Univers Com 55" panose="020B0603020202020204" pitchFamily="34" charset="-18"/>
              </a:rPr>
              <a:t>“</a:t>
            </a:r>
            <a:r>
              <a:rPr lang="en-US" dirty="0" smtClean="0"/>
              <a:t> and</a:t>
            </a:r>
            <a:r>
              <a:rPr lang="en-US" dirty="0" smtClean="0">
                <a:latin typeface="Univers Com 55" panose="020B0603020202020204" pitchFamily="34" charset="-18"/>
              </a:rPr>
              <a:t> “</a:t>
            </a:r>
            <a:r>
              <a:rPr lang="en-US" dirty="0" smtClean="0"/>
              <a:t>How</a:t>
            </a:r>
            <a:r>
              <a:rPr lang="en-US" dirty="0" smtClean="0">
                <a:latin typeface="Univers Com 55" panose="020B0603020202020204" pitchFamily="34" charset="-18"/>
              </a:rPr>
              <a:t>“</a:t>
            </a:r>
            <a:r>
              <a:rPr lang="en-US" dirty="0" smtClean="0"/>
              <a:t> do you plan to discuss your research?</a:t>
            </a:r>
          </a:p>
          <a:p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Double the estimated time</a:t>
            </a:r>
          </a:p>
          <a:p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Do not procrastinate. Work a bit each day </a:t>
            </a:r>
            <a:r>
              <a:rPr lang="en-US" dirty="0" smtClean="0">
                <a:sym typeface="Wingdings" panose="05000000000000000000" pitchFamily="2" charset="2"/>
              </a:rPr>
              <a:t></a:t>
            </a:r>
            <a:endParaRPr lang="en-US" dirty="0" smtClean="0"/>
          </a:p>
          <a:p>
            <a:pPr marL="0" indent="0">
              <a:buNone/>
            </a:pPr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435096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4000" dirty="0" smtClean="0">
                <a:latin typeface="Univers Com 55" panose="020B0603020202020204" pitchFamily="34" charset="-18"/>
                <a:hlinkClick r:id="rId2"/>
              </a:rPr>
              <a:t>E</a:t>
            </a:r>
            <a:r>
              <a:rPr lang="en-US" sz="4000" dirty="0" smtClean="0">
                <a:latin typeface="Univers Com 55" panose="020B0603020202020204" pitchFamily="34" charset="-18"/>
                <a:hlinkClick r:id="rId2"/>
              </a:rPr>
              <a:t>valuate </a:t>
            </a:r>
            <a:r>
              <a:rPr lang="en-US" sz="4000" dirty="0">
                <a:latin typeface="Univers Com 55" panose="020B0603020202020204" pitchFamily="34" charset="-18"/>
                <a:hlinkClick r:id="rId2"/>
              </a:rPr>
              <a:t>us</a:t>
            </a:r>
            <a:r>
              <a:rPr lang="en-US" dirty="0">
                <a:latin typeface="Univers Com 55" panose="020B0603020202020204" pitchFamily="34" charset="-18"/>
              </a:rPr>
              <a:t/>
            </a:r>
            <a:br>
              <a:rPr lang="en-US" dirty="0">
                <a:latin typeface="Univers Com 55" panose="020B0603020202020204" pitchFamily="34" charset="-18"/>
              </a:rPr>
            </a:br>
            <a:endParaRPr lang="cs-CZ" dirty="0"/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221" y="53506"/>
            <a:ext cx="1754777" cy="11279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224583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 smtClean="0">
                <a:solidFill>
                  <a:srgbClr val="C00000"/>
                </a:solidFill>
                <a:latin typeface="Univers Com 55" panose="020B0603020202020204" pitchFamily="34" charset="-18"/>
              </a:rPr>
              <a:t>Topic</a:t>
            </a:r>
            <a:endParaRPr lang="en-US" sz="4000" dirty="0">
              <a:solidFill>
                <a:srgbClr val="C00000"/>
              </a:solidFill>
              <a:latin typeface="Univers Com 55" panose="020B0603020202020204" pitchFamily="34" charset="-18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825624"/>
            <a:ext cx="10954732" cy="4631619"/>
          </a:xfrm>
        </p:spPr>
        <p:txBody>
          <a:bodyPr>
            <a:normAutofit lnSpcReduction="10000"/>
          </a:bodyPr>
          <a:lstStyle/>
          <a:p>
            <a:pPr marL="0" indent="0">
              <a:buClr>
                <a:srgbClr val="C00000"/>
              </a:buClr>
              <a:buNone/>
            </a:pPr>
            <a:r>
              <a:rPr lang="en-US" sz="2600" dirty="0" smtClean="0">
                <a:latin typeface="Univers Com 55" panose="020B0603020202020204" pitchFamily="34" charset="-18"/>
              </a:rPr>
              <a:t>Choose </a:t>
            </a:r>
            <a:r>
              <a:rPr lang="en-US" sz="2600" b="1" dirty="0" smtClean="0">
                <a:latin typeface="Univers Com 55" panose="020B0603020202020204" pitchFamily="34" charset="-18"/>
              </a:rPr>
              <a:t>something you are interested in –</a:t>
            </a:r>
            <a:r>
              <a:rPr lang="en-US" sz="2600" dirty="0" smtClean="0">
                <a:latin typeface="Univers Com 55" panose="020B0603020202020204" pitchFamily="34" charset="-18"/>
              </a:rPr>
              <a:t> you will spend a lot of time on it</a:t>
            </a:r>
          </a:p>
          <a:p>
            <a:pPr>
              <a:buClr>
                <a:srgbClr val="C00000"/>
              </a:buClr>
            </a:pPr>
            <a:endParaRPr lang="en-US" sz="2600" dirty="0" smtClean="0">
              <a:latin typeface="Univers Com 55" panose="020B0603020202020204" pitchFamily="34" charset="-18"/>
            </a:endParaRPr>
          </a:p>
          <a:p>
            <a:pPr marL="0" indent="0">
              <a:buClr>
                <a:srgbClr val="C00000"/>
              </a:buClr>
              <a:buNone/>
            </a:pPr>
            <a:r>
              <a:rPr lang="en-US" sz="2600" dirty="0" smtClean="0">
                <a:latin typeface="Univers Com 55" panose="020B0603020202020204" pitchFamily="34" charset="-18"/>
              </a:rPr>
              <a:t>Choose </a:t>
            </a:r>
            <a:r>
              <a:rPr lang="en-US" sz="2600" b="1" dirty="0" smtClean="0">
                <a:latin typeface="Univers Com 55" panose="020B0603020202020204" pitchFamily="34" charset="-18"/>
              </a:rPr>
              <a:t>something you can handle – </a:t>
            </a:r>
            <a:r>
              <a:rPr lang="en-US" sz="2600" dirty="0" smtClean="0">
                <a:latin typeface="Univers Com 55" panose="020B0603020202020204" pitchFamily="34" charset="-18"/>
              </a:rPr>
              <a:t>both intellectually and mentally </a:t>
            </a:r>
          </a:p>
          <a:p>
            <a:pPr marL="0" indent="0">
              <a:buClr>
                <a:srgbClr val="C00000"/>
              </a:buClr>
              <a:buNone/>
            </a:pPr>
            <a:endParaRPr lang="en-US" sz="2600" i="1" dirty="0" smtClean="0">
              <a:latin typeface="Univers Com 55" panose="020B0603020202020204" pitchFamily="34" charset="-18"/>
            </a:endParaRPr>
          </a:p>
          <a:p>
            <a:pPr marL="0" indent="0">
              <a:buClr>
                <a:srgbClr val="C00000"/>
              </a:buClr>
              <a:buNone/>
            </a:pPr>
            <a:r>
              <a:rPr lang="en-US" sz="2600" dirty="0" smtClean="0">
                <a:latin typeface="Univers Com 55" panose="020B0603020202020204" pitchFamily="34" charset="-18"/>
              </a:rPr>
              <a:t>I‘m not going to write about</a:t>
            </a:r>
            <a:r>
              <a:rPr lang="en-US" sz="2600" i="1" dirty="0" smtClean="0">
                <a:latin typeface="Univers Com 55" panose="020B0603020202020204" pitchFamily="34" charset="-18"/>
              </a:rPr>
              <a:t>:</a:t>
            </a:r>
          </a:p>
          <a:p>
            <a:pPr>
              <a:buClr>
                <a:srgbClr val="C00000"/>
              </a:buClr>
            </a:pPr>
            <a:r>
              <a:rPr lang="en-US" sz="2600" b="1" dirty="0" smtClean="0">
                <a:latin typeface="Univers Com 55" panose="020B0603020202020204" pitchFamily="34" charset="-18"/>
              </a:rPr>
              <a:t>Euclidean algorithm </a:t>
            </a:r>
            <a:r>
              <a:rPr lang="en-US" sz="2600" i="1" dirty="0" smtClean="0">
                <a:latin typeface="Univers Com 55" panose="020B0603020202020204" pitchFamily="34" charset="-18"/>
              </a:rPr>
              <a:t>if I don‘t know what an algorithm is … and hate math</a:t>
            </a:r>
          </a:p>
          <a:p>
            <a:pPr>
              <a:buClr>
                <a:srgbClr val="C00000"/>
              </a:buClr>
            </a:pPr>
            <a:r>
              <a:rPr lang="en-US" sz="2600" b="1" dirty="0" smtClean="0">
                <a:latin typeface="Univers Com 55" panose="020B0603020202020204" pitchFamily="34" charset="-18"/>
              </a:rPr>
              <a:t>Latin poetry in Latin </a:t>
            </a:r>
            <a:r>
              <a:rPr lang="en-US" sz="2600" i="1" dirty="0" smtClean="0">
                <a:latin typeface="Univers Com 55" panose="020B0603020202020204" pitchFamily="34" charset="-18"/>
              </a:rPr>
              <a:t>if I don‘t know Latin… and hate poetry</a:t>
            </a:r>
          </a:p>
          <a:p>
            <a:pPr>
              <a:buClr>
                <a:srgbClr val="C00000"/>
              </a:buClr>
            </a:pPr>
            <a:r>
              <a:rPr lang="en-US" sz="2600" b="1" dirty="0" smtClean="0">
                <a:latin typeface="Univers Com 55" panose="020B0603020202020204" pitchFamily="34" charset="-18"/>
              </a:rPr>
              <a:t>Suicide rate amongst teenagers </a:t>
            </a:r>
            <a:r>
              <a:rPr lang="en-US" sz="2600" i="1" dirty="0" smtClean="0">
                <a:latin typeface="Univers Com 55" panose="020B0603020202020204" pitchFamily="34" charset="-18"/>
              </a:rPr>
              <a:t>if I don‘t have the numbers (and don‘t know where to get them) … and hate statistics </a:t>
            </a:r>
            <a:endParaRPr lang="en-US" sz="2600" i="1" dirty="0">
              <a:latin typeface="Univers Com 55" panose="020B0603020202020204" pitchFamily="34" charset="-18"/>
            </a:endParaRPr>
          </a:p>
        </p:txBody>
      </p:sp>
    </p:spTree>
    <p:extLst>
      <p:ext uri="{BB962C8B-B14F-4D97-AF65-F5344CB8AC3E}">
        <p14:creationId xmlns:p14="http://schemas.microsoft.com/office/powerpoint/2010/main" val="39866763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 smtClean="0">
                <a:solidFill>
                  <a:srgbClr val="C00000"/>
                </a:solidFill>
                <a:latin typeface="Univers Com 55" panose="020B0603020202020204" pitchFamily="34" charset="-18"/>
              </a:rPr>
              <a:t>Research question </a:t>
            </a:r>
            <a:r>
              <a:rPr lang="en-US" sz="4000" b="1" dirty="0">
                <a:solidFill>
                  <a:srgbClr val="C00000"/>
                </a:solidFill>
                <a:latin typeface="Univers Com 55" panose="020B0603020202020204" pitchFamily="34" charset="-18"/>
              </a:rPr>
              <a:t>–</a:t>
            </a:r>
            <a:r>
              <a:rPr lang="en-US" sz="4000" dirty="0" smtClean="0">
                <a:solidFill>
                  <a:srgbClr val="C00000"/>
                </a:solidFill>
                <a:latin typeface="Univers Com 55" panose="020B0603020202020204" pitchFamily="34" charset="-18"/>
              </a:rPr>
              <a:t> RQ</a:t>
            </a:r>
            <a:endParaRPr lang="en-US" sz="4000" dirty="0">
              <a:solidFill>
                <a:srgbClr val="C00000"/>
              </a:solidFill>
              <a:latin typeface="Univers Com 55" panose="020B0603020202020204" pitchFamily="34" charset="-18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825625"/>
            <a:ext cx="9980776" cy="4351338"/>
          </a:xfrm>
        </p:spPr>
        <p:txBody>
          <a:bodyPr>
            <a:normAutofit/>
          </a:bodyPr>
          <a:lstStyle/>
          <a:p>
            <a:pPr marL="0" indent="0">
              <a:buClr>
                <a:srgbClr val="C00000"/>
              </a:buClr>
              <a:buNone/>
            </a:pPr>
            <a:r>
              <a:rPr lang="en-US" sz="2600" dirty="0" smtClean="0">
                <a:latin typeface="Univers Com 55" panose="020B0603020202020204" pitchFamily="34" charset="-18"/>
              </a:rPr>
              <a:t>RQ is something that can help you </a:t>
            </a:r>
            <a:r>
              <a:rPr lang="en-US" sz="2600" b="1" dirty="0" smtClean="0">
                <a:latin typeface="Univers Com 55" panose="020B0603020202020204" pitchFamily="34" charset="-18"/>
              </a:rPr>
              <a:t>stay focused</a:t>
            </a:r>
            <a:r>
              <a:rPr lang="en-US" sz="2600" dirty="0" smtClean="0">
                <a:latin typeface="Univers Com 55" panose="020B0603020202020204" pitchFamily="34" charset="-18"/>
              </a:rPr>
              <a:t> while writing but only if it‘s </a:t>
            </a:r>
            <a:r>
              <a:rPr lang="en-US" sz="2600" b="1" dirty="0" smtClean="0">
                <a:latin typeface="Univers Com 55" panose="020B0603020202020204" pitchFamily="34" charset="-18"/>
              </a:rPr>
              <a:t>defined properly</a:t>
            </a:r>
            <a:endParaRPr lang="en-US" sz="2600" dirty="0" smtClean="0">
              <a:latin typeface="Univers Com 55" panose="020B0603020202020204" pitchFamily="34" charset="-18"/>
            </a:endParaRPr>
          </a:p>
          <a:p>
            <a:pPr>
              <a:buClr>
                <a:srgbClr val="C00000"/>
              </a:buClr>
            </a:pPr>
            <a:endParaRPr lang="cs-CZ" sz="2600" dirty="0" smtClean="0">
              <a:latin typeface="Univers Com 55" panose="020B0603020202020204" pitchFamily="34" charset="-18"/>
            </a:endParaRPr>
          </a:p>
          <a:p>
            <a:pPr marL="0" indent="0">
              <a:buClr>
                <a:srgbClr val="C00000"/>
              </a:buClr>
              <a:buNone/>
            </a:pPr>
            <a:r>
              <a:rPr lang="en-US" sz="2600" dirty="0" smtClean="0">
                <a:latin typeface="Univers Com 55" panose="020B0603020202020204" pitchFamily="34" charset="-18"/>
              </a:rPr>
              <a:t>Since </a:t>
            </a:r>
            <a:r>
              <a:rPr lang="en-US" sz="2600" b="1" dirty="0" smtClean="0">
                <a:latin typeface="Univers Com 55" panose="020B0603020202020204" pitchFamily="34" charset="-18"/>
              </a:rPr>
              <a:t>you have limit </a:t>
            </a:r>
            <a:r>
              <a:rPr lang="en-US" sz="2600" dirty="0" smtClean="0">
                <a:latin typeface="Univers Com 55" panose="020B0603020202020204" pitchFamily="34" charset="-18"/>
              </a:rPr>
              <a:t>you must be </a:t>
            </a:r>
            <a:r>
              <a:rPr lang="en-US" sz="2600" b="1" dirty="0" smtClean="0">
                <a:latin typeface="Univers Com 55" panose="020B0603020202020204" pitchFamily="34" charset="-18"/>
              </a:rPr>
              <a:t>as precise as possible</a:t>
            </a:r>
            <a:r>
              <a:rPr lang="cs-CZ" sz="2600" b="1" dirty="0" smtClean="0">
                <a:latin typeface="Univers Com 55" panose="020B0603020202020204" pitchFamily="34" charset="-18"/>
              </a:rPr>
              <a:t> </a:t>
            </a:r>
            <a:r>
              <a:rPr lang="en-US" sz="2600" b="1" dirty="0">
                <a:latin typeface="Univers Com 55" panose="020B0603020202020204" pitchFamily="34" charset="-18"/>
              </a:rPr>
              <a:t>–</a:t>
            </a:r>
            <a:r>
              <a:rPr lang="cs-CZ" sz="2600" b="1" dirty="0" smtClean="0">
                <a:latin typeface="Univers Com 55" panose="020B0603020202020204" pitchFamily="34" charset="-18"/>
              </a:rPr>
              <a:t> </a:t>
            </a:r>
            <a:r>
              <a:rPr lang="en-US" sz="2600" dirty="0">
                <a:latin typeface="Univers Com 55" panose="020B0603020202020204" pitchFamily="34" charset="-18"/>
              </a:rPr>
              <a:t>your EE must end (eventually</a:t>
            </a:r>
            <a:r>
              <a:rPr lang="en-US" sz="2600" dirty="0" smtClean="0">
                <a:latin typeface="Univers Com 55" panose="020B0603020202020204" pitchFamily="34" charset="-18"/>
              </a:rPr>
              <a:t>)</a:t>
            </a:r>
            <a:endParaRPr lang="cs-CZ" sz="2600" dirty="0" smtClean="0">
              <a:latin typeface="Univers Com 55" panose="020B0603020202020204" pitchFamily="34" charset="-18"/>
            </a:endParaRPr>
          </a:p>
          <a:p>
            <a:pPr>
              <a:buClr>
                <a:srgbClr val="C00000"/>
              </a:buClr>
            </a:pPr>
            <a:endParaRPr lang="cs-CZ" sz="2600" dirty="0" smtClean="0">
              <a:latin typeface="Univers Com 55" panose="020B0603020202020204" pitchFamily="34" charset="-18"/>
            </a:endParaRPr>
          </a:p>
          <a:p>
            <a:pPr marL="0" indent="0">
              <a:buClr>
                <a:srgbClr val="C00000"/>
              </a:buClr>
              <a:buNone/>
            </a:pPr>
            <a:r>
              <a:rPr lang="en-US" sz="2600" dirty="0" smtClean="0">
                <a:latin typeface="Univers Com 55" panose="020B0603020202020204" pitchFamily="34" charset="-18"/>
              </a:rPr>
              <a:t>It is like a spine which holds the body (the research itself) together </a:t>
            </a:r>
            <a:r>
              <a:rPr lang="en-US" sz="2600" b="1" dirty="0" smtClean="0">
                <a:latin typeface="Univers Com 55" panose="020B0603020202020204" pitchFamily="34" charset="-18"/>
              </a:rPr>
              <a:t>–</a:t>
            </a:r>
            <a:r>
              <a:rPr lang="en-US" sz="2600" dirty="0" smtClean="0">
                <a:latin typeface="Univers Com 55" panose="020B0603020202020204" pitchFamily="34" charset="-18"/>
              </a:rPr>
              <a:t> as you progress, you will support it (adding more </a:t>
            </a:r>
            <a:r>
              <a:rPr lang="en-US" sz="2400" dirty="0" smtClean="0">
                <a:latin typeface="Univers Com 55" panose="020B0603020202020204" pitchFamily="34" charset="-18"/>
              </a:rPr>
              <a:t>“</a:t>
            </a:r>
            <a:r>
              <a:rPr lang="en-US" sz="2600" dirty="0" smtClean="0">
                <a:latin typeface="Univers Com 55" panose="020B0603020202020204" pitchFamily="34" charset="-18"/>
              </a:rPr>
              <a:t>bones and muscles</a:t>
            </a:r>
            <a:r>
              <a:rPr lang="en-US" sz="2400" dirty="0" smtClean="0">
                <a:latin typeface="Univers Com 55" panose="020B0603020202020204" pitchFamily="34" charset="-18"/>
              </a:rPr>
              <a:t>“</a:t>
            </a:r>
            <a:r>
              <a:rPr lang="en-US" sz="2600" dirty="0" smtClean="0">
                <a:latin typeface="Univers Com 55" panose="020B0603020202020204" pitchFamily="34" charset="-18"/>
              </a:rPr>
              <a:t>)</a:t>
            </a:r>
          </a:p>
          <a:p>
            <a:pPr>
              <a:buClr>
                <a:srgbClr val="C00000"/>
              </a:buClr>
            </a:pPr>
            <a:endParaRPr lang="en-US" sz="2600" b="1" dirty="0" smtClean="0">
              <a:latin typeface="Univers Com 55" panose="020B0603020202020204" pitchFamily="34" charset="-18"/>
            </a:endParaRPr>
          </a:p>
          <a:p>
            <a:pPr>
              <a:buClr>
                <a:srgbClr val="C00000"/>
              </a:buClr>
            </a:pPr>
            <a:endParaRPr lang="en-US" sz="2600" b="1" dirty="0" smtClean="0">
              <a:latin typeface="Univers Com 55" panose="020B0603020202020204" pitchFamily="34" charset="-18"/>
            </a:endParaRPr>
          </a:p>
        </p:txBody>
      </p:sp>
    </p:spTree>
    <p:extLst>
      <p:ext uri="{BB962C8B-B14F-4D97-AF65-F5344CB8AC3E}">
        <p14:creationId xmlns:p14="http://schemas.microsoft.com/office/powerpoint/2010/main" val="9701027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 smtClean="0">
                <a:solidFill>
                  <a:srgbClr val="C00000"/>
                </a:solidFill>
                <a:latin typeface="Univers Com 55" panose="020B0603020202020204" pitchFamily="34" charset="-18"/>
              </a:rPr>
              <a:t>A good RQ is:</a:t>
            </a:r>
            <a:endParaRPr lang="en-US" sz="4000" dirty="0">
              <a:solidFill>
                <a:srgbClr val="C00000"/>
              </a:solidFill>
              <a:latin typeface="Univers Com 55" panose="020B0603020202020204" pitchFamily="34" charset="-18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825625"/>
            <a:ext cx="4893297" cy="4351338"/>
          </a:xfrm>
        </p:spPr>
        <p:txBody>
          <a:bodyPr>
            <a:normAutofit/>
          </a:bodyPr>
          <a:lstStyle/>
          <a:p>
            <a:pPr marL="0" indent="0">
              <a:buClr>
                <a:srgbClr val="C00000"/>
              </a:buClr>
              <a:buNone/>
            </a:pPr>
            <a:r>
              <a:rPr lang="en-US" sz="2600" dirty="0" smtClean="0">
                <a:latin typeface="Univers Com 55" panose="020B0603020202020204" pitchFamily="34" charset="-18"/>
              </a:rPr>
              <a:t>Relevant</a:t>
            </a:r>
            <a:endParaRPr lang="cs-CZ" sz="2600" dirty="0" smtClean="0">
              <a:latin typeface="Univers Com 55" panose="020B0603020202020204" pitchFamily="34" charset="-18"/>
            </a:endParaRPr>
          </a:p>
          <a:p>
            <a:pPr marL="0" indent="0">
              <a:buClr>
                <a:srgbClr val="C00000"/>
              </a:buClr>
              <a:buNone/>
            </a:pPr>
            <a:r>
              <a:rPr lang="en-US" sz="2600" dirty="0" smtClean="0">
                <a:latin typeface="Univers Com 55" panose="020B0603020202020204" pitchFamily="34" charset="-18"/>
              </a:rPr>
              <a:t>Manageable</a:t>
            </a:r>
            <a:endParaRPr lang="cs-CZ" sz="2600" dirty="0" smtClean="0">
              <a:latin typeface="Univers Com 55" panose="020B0603020202020204" pitchFamily="34" charset="-18"/>
            </a:endParaRPr>
          </a:p>
          <a:p>
            <a:pPr marL="0" indent="0">
              <a:buClr>
                <a:srgbClr val="C00000"/>
              </a:buClr>
              <a:buNone/>
            </a:pPr>
            <a:r>
              <a:rPr lang="en-US" sz="2600" dirty="0" smtClean="0">
                <a:latin typeface="Univers Com 55" panose="020B0603020202020204" pitchFamily="34" charset="-18"/>
              </a:rPr>
              <a:t>Substantial </a:t>
            </a:r>
            <a:r>
              <a:rPr lang="en-US" sz="2600" dirty="0" smtClean="0">
                <a:latin typeface="Univers Com 55" panose="020B0603020202020204" pitchFamily="34" charset="-18"/>
              </a:rPr>
              <a:t>and original</a:t>
            </a:r>
            <a:endParaRPr lang="cs-CZ" sz="2600" dirty="0" smtClean="0">
              <a:latin typeface="Univers Com 55" panose="020B0603020202020204" pitchFamily="34" charset="-18"/>
            </a:endParaRPr>
          </a:p>
          <a:p>
            <a:pPr marL="0" indent="0">
              <a:buClr>
                <a:srgbClr val="C00000"/>
              </a:buClr>
              <a:buNone/>
            </a:pPr>
            <a:r>
              <a:rPr lang="en-US" sz="2600" dirty="0" smtClean="0">
                <a:latin typeface="Univers Com 55" panose="020B0603020202020204" pitchFamily="34" charset="-18"/>
              </a:rPr>
              <a:t>Interesting</a:t>
            </a:r>
            <a:endParaRPr lang="cs-CZ" sz="2600" dirty="0" smtClean="0">
              <a:latin typeface="Univers Com 55" panose="020B0603020202020204" pitchFamily="34" charset="-18"/>
            </a:endParaRPr>
          </a:p>
          <a:p>
            <a:pPr marL="0" indent="0">
              <a:buClr>
                <a:srgbClr val="C00000"/>
              </a:buClr>
              <a:buNone/>
            </a:pPr>
            <a:r>
              <a:rPr lang="en-US" sz="2600" dirty="0" smtClean="0">
                <a:latin typeface="Univers Com 55" panose="020B0603020202020204" pitchFamily="34" charset="-18"/>
              </a:rPr>
              <a:t>Arguable</a:t>
            </a:r>
            <a:endParaRPr lang="en-US" sz="2600" dirty="0" smtClean="0">
              <a:latin typeface="Univers Com 55" panose="020B0603020202020204" pitchFamily="34" charset="-18"/>
            </a:endParaRPr>
          </a:p>
          <a:p>
            <a:pPr marL="0" indent="0">
              <a:buNone/>
            </a:pPr>
            <a:endParaRPr lang="cs-CZ" sz="2600" dirty="0" smtClean="0">
              <a:latin typeface="Univers Com 55" panose="020B0603020202020204" pitchFamily="34" charset="-18"/>
            </a:endParaRPr>
          </a:p>
          <a:p>
            <a:pPr marL="0" indent="0">
              <a:buNone/>
            </a:pPr>
            <a:endParaRPr lang="en-US" sz="2600" dirty="0">
              <a:latin typeface="Univers Com 55" panose="020B0603020202020204" pitchFamily="34" charset="-18"/>
            </a:endParaRPr>
          </a:p>
        </p:txBody>
      </p:sp>
    </p:spTree>
    <p:extLst>
      <p:ext uri="{BB962C8B-B14F-4D97-AF65-F5344CB8AC3E}">
        <p14:creationId xmlns:p14="http://schemas.microsoft.com/office/powerpoint/2010/main" val="41446192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 smtClean="0">
                <a:solidFill>
                  <a:srgbClr val="C00000"/>
                </a:solidFill>
                <a:latin typeface="Univers Com 55" panose="020B0603020202020204" pitchFamily="34" charset="-18"/>
              </a:rPr>
              <a:t>Relevant RQ</a:t>
            </a:r>
            <a:endParaRPr lang="en-US" sz="4000" dirty="0">
              <a:solidFill>
                <a:srgbClr val="C00000"/>
              </a:solidFill>
              <a:latin typeface="Univers Com 55" panose="020B0603020202020204" pitchFamily="34" charset="-18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825625"/>
            <a:ext cx="6574654" cy="4646196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dirty="0" smtClean="0">
                <a:latin typeface="Univers Com 55" panose="020B0603020202020204" pitchFamily="34" charset="-18"/>
              </a:rPr>
              <a:t>Does the question fit your topic?</a:t>
            </a:r>
          </a:p>
          <a:p>
            <a:endParaRPr lang="en-US" dirty="0" smtClean="0">
              <a:latin typeface="Univers Com 55" panose="020B0603020202020204" pitchFamily="34" charset="-18"/>
            </a:endParaRPr>
          </a:p>
          <a:p>
            <a:pPr marL="0" indent="0">
              <a:buNone/>
            </a:pPr>
            <a:r>
              <a:rPr lang="en-US" dirty="0" smtClean="0">
                <a:latin typeface="Univers Com 55" panose="020B0603020202020204" pitchFamily="34" charset="-18"/>
              </a:rPr>
              <a:t>Has the question been answered before?</a:t>
            </a:r>
          </a:p>
          <a:p>
            <a:endParaRPr lang="en-US" dirty="0" smtClean="0">
              <a:latin typeface="Univers Com 55" panose="020B0603020202020204" pitchFamily="34" charset="-18"/>
            </a:endParaRPr>
          </a:p>
          <a:p>
            <a:pPr marL="0" indent="0">
              <a:buNone/>
            </a:pPr>
            <a:r>
              <a:rPr lang="en-US" dirty="0" smtClean="0">
                <a:latin typeface="Univers Com 55" panose="020B0603020202020204" pitchFamily="34" charset="-18"/>
              </a:rPr>
              <a:t>Is it too easy to answer?</a:t>
            </a:r>
          </a:p>
          <a:p>
            <a:pPr marL="0" indent="0">
              <a:buNone/>
            </a:pPr>
            <a:endParaRPr lang="en-US" dirty="0" smtClean="0">
              <a:latin typeface="Univers Com 55" panose="020B0603020202020204" pitchFamily="34" charset="-18"/>
            </a:endParaRPr>
          </a:p>
          <a:p>
            <a:pPr>
              <a:buClr>
                <a:srgbClr val="C00000"/>
              </a:buClr>
            </a:pPr>
            <a:r>
              <a:rPr lang="en-US" i="1" dirty="0" smtClean="0">
                <a:latin typeface="Univers Com 55" panose="020B0603020202020204" pitchFamily="34" charset="-18"/>
              </a:rPr>
              <a:t>How did the Second World War change the world?</a:t>
            </a:r>
          </a:p>
          <a:p>
            <a:pPr>
              <a:buClr>
                <a:srgbClr val="C00000"/>
              </a:buClr>
            </a:pPr>
            <a:r>
              <a:rPr lang="en-US" i="1" dirty="0" smtClean="0">
                <a:latin typeface="Univers Com 55" panose="020B0603020202020204" pitchFamily="34" charset="-18"/>
              </a:rPr>
              <a:t>What were the social impacts of Second World War in the Central Bohemia region?</a:t>
            </a:r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7541109" y="5396547"/>
            <a:ext cx="4343399" cy="6001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altLang="cs-CZ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Univers Com 55" panose="020B0603020202020204" pitchFamily="34" charset="-18"/>
              </a:rPr>
              <a:t>Churchill, Winston; Truman, Harry; Stalin, Joseph [Image]. </a:t>
            </a:r>
            <a:r>
              <a:rPr kumimoji="0" lang="en-US" altLang="cs-CZ" sz="11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Univers Com 55" panose="020B0603020202020204" pitchFamily="34" charset="-18"/>
              </a:rPr>
              <a:t>Encyclopædia</a:t>
            </a:r>
            <a:r>
              <a:rPr kumimoji="0" lang="en-US" altLang="cs-CZ" sz="11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Univers Com 55" panose="020B0603020202020204" pitchFamily="34" charset="-18"/>
              </a:rPr>
              <a:t> Britannica.</a:t>
            </a:r>
            <a:r>
              <a:rPr kumimoji="0" lang="en-US" altLang="cs-CZ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Univers Com 55" panose="020B0603020202020204" pitchFamily="34" charset="-18"/>
              </a:rPr>
              <a:t> Retrieved 4 June 2018, from </a:t>
            </a:r>
            <a:r>
              <a:rPr kumimoji="0" lang="en-US" altLang="cs-CZ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Univers Com 55" panose="020B0603020202020204" pitchFamily="34" charset="-18"/>
                <a:hlinkClick r:id="rId2"/>
              </a:rPr>
              <a:t>https://academic.eb.com/levels/collegiate/assembly/view/92072</a:t>
            </a:r>
            <a:r>
              <a:rPr kumimoji="0" lang="en-US" altLang="cs-CZ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Univers Com 55" panose="020B0603020202020204" pitchFamily="34" charset="-18"/>
              </a:rPr>
              <a:t> </a:t>
            </a:r>
          </a:p>
        </p:txBody>
      </p:sp>
      <p:pic>
        <p:nvPicPr>
          <p:cNvPr id="1028" name="Picture 4" descr="Loading...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1110" y="1908789"/>
            <a:ext cx="4343399" cy="32874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664228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 smtClean="0">
                <a:solidFill>
                  <a:srgbClr val="C00000"/>
                </a:solidFill>
                <a:latin typeface="Univers Com 55" panose="020B0603020202020204" pitchFamily="34" charset="-18"/>
              </a:rPr>
              <a:t>Manageable RQ</a:t>
            </a:r>
            <a:endParaRPr lang="en-US" sz="4000" dirty="0">
              <a:solidFill>
                <a:srgbClr val="C00000"/>
              </a:solidFill>
              <a:latin typeface="Univers Com 55" panose="020B0603020202020204" pitchFamily="34" charset="-18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199" y="1825625"/>
            <a:ext cx="6467061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600" dirty="0" smtClean="0">
                <a:latin typeface="Univers Com 55" panose="020B0603020202020204" pitchFamily="34" charset="-18"/>
              </a:rPr>
              <a:t>Are you realistic about the scope and scale of the topic?</a:t>
            </a:r>
          </a:p>
          <a:p>
            <a:endParaRPr lang="en-US" sz="2600" dirty="0" smtClean="0">
              <a:latin typeface="Univers Com 55" panose="020B0603020202020204" pitchFamily="34" charset="-18"/>
            </a:endParaRPr>
          </a:p>
          <a:p>
            <a:pPr marL="0" indent="0">
              <a:buNone/>
            </a:pPr>
            <a:r>
              <a:rPr lang="en-US" sz="2600" dirty="0" smtClean="0">
                <a:latin typeface="Univers Com 55" panose="020B0603020202020204" pitchFamily="34" charset="-18"/>
              </a:rPr>
              <a:t>Can you access and collect all necessary sources and/or data?</a:t>
            </a:r>
          </a:p>
          <a:p>
            <a:pPr marL="0" indent="0">
              <a:buNone/>
            </a:pPr>
            <a:endParaRPr lang="en-US" sz="2600" dirty="0" smtClean="0">
              <a:latin typeface="Univers Com 55" panose="020B0603020202020204" pitchFamily="34" charset="-18"/>
            </a:endParaRPr>
          </a:p>
          <a:p>
            <a:pPr>
              <a:buClr>
                <a:srgbClr val="C00000"/>
              </a:buClr>
            </a:pPr>
            <a:r>
              <a:rPr lang="en-US" sz="2600" i="1" dirty="0" smtClean="0">
                <a:latin typeface="Univers Com 55" panose="020B0603020202020204" pitchFamily="34" charset="-18"/>
              </a:rPr>
              <a:t>What are the urban problems of big European cities? </a:t>
            </a:r>
          </a:p>
          <a:p>
            <a:pPr>
              <a:buClr>
                <a:srgbClr val="C00000"/>
              </a:buClr>
            </a:pPr>
            <a:r>
              <a:rPr lang="en-US" sz="2600" i="1" dirty="0" smtClean="0">
                <a:latin typeface="Univers Com 55" panose="020B0603020202020204" pitchFamily="34" charset="-18"/>
              </a:rPr>
              <a:t>What are the differences between Vienna and Prague tramway system?</a:t>
            </a:r>
          </a:p>
          <a:p>
            <a:endParaRPr lang="en-US" sz="2600" dirty="0">
              <a:latin typeface="Univers Com 55" panose="020B0603020202020204" pitchFamily="34" charset="-18"/>
            </a:endParaRPr>
          </a:p>
        </p:txBody>
      </p:sp>
      <p:sp>
        <p:nvSpPr>
          <p:cNvPr id="4" name="Obdélník 3"/>
          <p:cNvSpPr/>
          <p:nvPr/>
        </p:nvSpPr>
        <p:spPr>
          <a:xfrm>
            <a:off x="8053772" y="5542031"/>
            <a:ext cx="326334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100" dirty="0" smtClean="0">
                <a:latin typeface="Univers Com 55" panose="020B0603020202020204" pitchFamily="34" charset="-18"/>
              </a:rPr>
              <a:t>Vienna State Opera [Image]. </a:t>
            </a:r>
            <a:r>
              <a:rPr lang="en-US" sz="1100" i="1" dirty="0" err="1" smtClean="0">
                <a:latin typeface="Univers Com 55" panose="020B0603020202020204" pitchFamily="34" charset="-18"/>
              </a:rPr>
              <a:t>Encyclopædia</a:t>
            </a:r>
            <a:r>
              <a:rPr lang="en-US" sz="1100" i="1" dirty="0" smtClean="0">
                <a:latin typeface="Univers Com 55" panose="020B0603020202020204" pitchFamily="34" charset="-18"/>
              </a:rPr>
              <a:t> Britannica.</a:t>
            </a:r>
            <a:r>
              <a:rPr lang="en-US" sz="1100" dirty="0" smtClean="0">
                <a:latin typeface="Univers Com 55" panose="020B0603020202020204" pitchFamily="34" charset="-18"/>
              </a:rPr>
              <a:t> Retrieved 5 June 2018, from </a:t>
            </a:r>
            <a:r>
              <a:rPr lang="en-US" sz="1100" dirty="0" smtClean="0">
                <a:latin typeface="Univers Com 55" panose="020B0603020202020204" pitchFamily="34" charset="-18"/>
                <a:hlinkClick r:id="rId2"/>
              </a:rPr>
              <a:t>https://academic.eb.com/levels/collegiate/assembly/view/228985</a:t>
            </a:r>
            <a:endParaRPr lang="en-US" sz="1100" dirty="0">
              <a:latin typeface="Univers Com 55" panose="020B0603020202020204" pitchFamily="34" charset="-18"/>
            </a:endParaRPr>
          </a:p>
        </p:txBody>
      </p:sp>
      <p:pic>
        <p:nvPicPr>
          <p:cNvPr id="1026" name="Picture 2" descr="https://media1.britannica.com/eb-media/28/75728-050-E230CF4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62867" y="807693"/>
            <a:ext cx="3154253" cy="4734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8709286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 smtClean="0">
                <a:solidFill>
                  <a:srgbClr val="C00000"/>
                </a:solidFill>
                <a:latin typeface="Univers Com 55" panose="020B0603020202020204" pitchFamily="34" charset="-18"/>
              </a:rPr>
              <a:t>Substantial and original RQ</a:t>
            </a:r>
            <a:endParaRPr lang="en-US" sz="4000" dirty="0">
              <a:solidFill>
                <a:srgbClr val="C00000"/>
              </a:solidFill>
              <a:latin typeface="Univers Com 55" panose="020B0603020202020204" pitchFamily="34" charset="-18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12563" y="1825625"/>
            <a:ext cx="6065315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600" dirty="0" smtClean="0">
                <a:latin typeface="Univers Com 55" panose="020B0603020202020204" pitchFamily="34" charset="-18"/>
              </a:rPr>
              <a:t>Showing your own imagination/ability to analyze</a:t>
            </a:r>
          </a:p>
          <a:p>
            <a:endParaRPr lang="en-US" sz="2600" dirty="0" smtClean="0">
              <a:latin typeface="Univers Com 55" panose="020B0603020202020204" pitchFamily="34" charset="-18"/>
            </a:endParaRPr>
          </a:p>
          <a:p>
            <a:pPr marL="0" indent="0">
              <a:buNone/>
            </a:pPr>
            <a:r>
              <a:rPr lang="en-US" sz="2600" dirty="0" smtClean="0">
                <a:latin typeface="Univers Com 55" panose="020B0603020202020204" pitchFamily="34" charset="-18"/>
              </a:rPr>
              <a:t>Showing how you interpret the subject of your essay</a:t>
            </a:r>
          </a:p>
          <a:p>
            <a:pPr marL="0" indent="0">
              <a:buNone/>
            </a:pPr>
            <a:endParaRPr lang="en-US" sz="2600" dirty="0" smtClean="0">
              <a:latin typeface="Univers Com 55" panose="020B0603020202020204" pitchFamily="34" charset="-18"/>
            </a:endParaRPr>
          </a:p>
          <a:p>
            <a:pPr>
              <a:buClr>
                <a:srgbClr val="C00000"/>
              </a:buClr>
            </a:pPr>
            <a:r>
              <a:rPr lang="en-US" sz="2600" i="1" dirty="0" smtClean="0">
                <a:latin typeface="Univers Com 55" panose="020B0603020202020204" pitchFamily="34" charset="-18"/>
              </a:rPr>
              <a:t>What is the effect of global warming?</a:t>
            </a:r>
          </a:p>
          <a:p>
            <a:pPr>
              <a:buClr>
                <a:srgbClr val="C00000"/>
              </a:buClr>
            </a:pPr>
            <a:r>
              <a:rPr lang="en-US" sz="2600" i="1" dirty="0" smtClean="0">
                <a:latin typeface="Univers Com 55" panose="020B0603020202020204" pitchFamily="34" charset="-18"/>
              </a:rPr>
              <a:t>How is glacial melting affecting polar bears in the Arctic?</a:t>
            </a:r>
          </a:p>
          <a:p>
            <a:pPr marL="0" indent="0">
              <a:buNone/>
            </a:pPr>
            <a:endParaRPr lang="en-US" sz="2600" dirty="0">
              <a:latin typeface="Univers Com 55" panose="020B0603020202020204" pitchFamily="34" charset="-18"/>
            </a:endParaRPr>
          </a:p>
        </p:txBody>
      </p:sp>
      <p:pic>
        <p:nvPicPr>
          <p:cNvPr id="3076" name="Picture 4" descr="https://media1.britannica.com/eb-media/36/181136-050-63C918E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62584" y="1611175"/>
            <a:ext cx="4701299" cy="37610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Obdélník 3"/>
          <p:cNvSpPr/>
          <p:nvPr/>
        </p:nvSpPr>
        <p:spPr>
          <a:xfrm>
            <a:off x="7262584" y="5586664"/>
            <a:ext cx="433533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 smtClean="0">
                <a:latin typeface="Univers Com 55" panose="020B0603020202020204" pitchFamily="34" charset="-18"/>
              </a:rPr>
              <a:t>Polar bear populations in the Arctic [Image]. </a:t>
            </a:r>
            <a:r>
              <a:rPr lang="en-US" sz="1200" i="1" dirty="0" err="1" smtClean="0">
                <a:latin typeface="Univers Com 55" panose="020B0603020202020204" pitchFamily="34" charset="-18"/>
              </a:rPr>
              <a:t>Encyclopædia</a:t>
            </a:r>
            <a:r>
              <a:rPr lang="en-US" sz="1200" i="1" dirty="0" smtClean="0">
                <a:latin typeface="Univers Com 55" panose="020B0603020202020204" pitchFamily="34" charset="-18"/>
              </a:rPr>
              <a:t> Britannica.</a:t>
            </a:r>
            <a:r>
              <a:rPr lang="en-US" sz="1200" dirty="0" smtClean="0">
                <a:latin typeface="Univers Com 55" panose="020B0603020202020204" pitchFamily="34" charset="-18"/>
              </a:rPr>
              <a:t> Retrieved 4 June 2018, from </a:t>
            </a:r>
            <a:r>
              <a:rPr lang="en-US" sz="1200" dirty="0" smtClean="0">
                <a:latin typeface="Univers Com 55" panose="020B0603020202020204" pitchFamily="34" charset="-18"/>
                <a:hlinkClick r:id="rId3"/>
              </a:rPr>
              <a:t>https://academic.eb.com/levels/collegiate/assembly/view/202245</a:t>
            </a:r>
            <a:endParaRPr lang="en-US" sz="1200" dirty="0">
              <a:latin typeface="Univers Com 55" panose="020B0603020202020204" pitchFamily="34" charset="-18"/>
            </a:endParaRPr>
          </a:p>
        </p:txBody>
      </p:sp>
    </p:spTree>
    <p:extLst>
      <p:ext uri="{BB962C8B-B14F-4D97-AF65-F5344CB8AC3E}">
        <p14:creationId xmlns:p14="http://schemas.microsoft.com/office/powerpoint/2010/main" val="35146322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 smtClean="0">
                <a:solidFill>
                  <a:srgbClr val="C00000"/>
                </a:solidFill>
                <a:latin typeface="Univers Com 55" panose="020B0603020202020204" pitchFamily="34" charset="-18"/>
              </a:rPr>
              <a:t>Interesting RQ</a:t>
            </a:r>
            <a:endParaRPr lang="en-US" sz="4000" dirty="0">
              <a:solidFill>
                <a:srgbClr val="C00000"/>
              </a:solidFill>
              <a:latin typeface="Univers Com 55" panose="020B0603020202020204" pitchFamily="34" charset="-18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825625"/>
            <a:ext cx="5891074" cy="4351338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dirty="0" smtClean="0">
                <a:latin typeface="Univers Com 55" panose="020B0603020202020204" pitchFamily="34" charset="-18"/>
              </a:rPr>
              <a:t>What is the most important aspect of your RQ (for you, for others)?</a:t>
            </a:r>
          </a:p>
          <a:p>
            <a:endParaRPr lang="en-US" dirty="0" smtClean="0">
              <a:latin typeface="Univers Com 55" panose="020B0603020202020204" pitchFamily="34" charset="-18"/>
            </a:endParaRPr>
          </a:p>
          <a:p>
            <a:pPr marL="0" indent="0">
              <a:buNone/>
            </a:pPr>
            <a:r>
              <a:rPr lang="en-US" dirty="0" smtClean="0">
                <a:latin typeface="Univers Com 55" panose="020B0603020202020204" pitchFamily="34" charset="-18"/>
              </a:rPr>
              <a:t>You will spend time working on it</a:t>
            </a:r>
            <a:r>
              <a:rPr lang="en-US" dirty="0" smtClean="0">
                <a:solidFill>
                  <a:schemeClr val="accent2"/>
                </a:solidFill>
                <a:latin typeface="Univers Com 55" panose="020B0603020202020204" pitchFamily="34" charset="-18"/>
              </a:rPr>
              <a:t> </a:t>
            </a:r>
          </a:p>
          <a:p>
            <a:endParaRPr lang="en-US" dirty="0" smtClean="0">
              <a:latin typeface="Univers Com 55" panose="020B0603020202020204" pitchFamily="34" charset="-18"/>
            </a:endParaRPr>
          </a:p>
          <a:p>
            <a:pPr marL="0" indent="0">
              <a:buNone/>
            </a:pPr>
            <a:r>
              <a:rPr lang="en-US" dirty="0" smtClean="0">
                <a:latin typeface="Univers Com 55" panose="020B0603020202020204" pitchFamily="34" charset="-18"/>
              </a:rPr>
              <a:t>Try not to be flashy</a:t>
            </a:r>
          </a:p>
          <a:p>
            <a:pPr marL="0" indent="0">
              <a:buNone/>
            </a:pPr>
            <a:endParaRPr lang="en-US" dirty="0" smtClean="0">
              <a:latin typeface="Univers Com 55" panose="020B0603020202020204" pitchFamily="34" charset="-18"/>
            </a:endParaRPr>
          </a:p>
          <a:p>
            <a:pPr>
              <a:buClr>
                <a:srgbClr val="C00000"/>
              </a:buClr>
            </a:pPr>
            <a:r>
              <a:rPr lang="en-US" i="1" dirty="0" smtClean="0">
                <a:latin typeface="Univers Com 55" panose="020B0603020202020204" pitchFamily="34" charset="-18"/>
              </a:rPr>
              <a:t>Why is social media so addictive?</a:t>
            </a:r>
          </a:p>
          <a:p>
            <a:pPr>
              <a:buClr>
                <a:srgbClr val="C00000"/>
              </a:buClr>
            </a:pPr>
            <a:r>
              <a:rPr lang="en-US" i="1" dirty="0" smtClean="0">
                <a:latin typeface="Univers Com 55" panose="020B0603020202020204" pitchFamily="34" charset="-18"/>
              </a:rPr>
              <a:t>How does Facebook use psychology to steal our attention and why is it harmful for our productivity?</a:t>
            </a:r>
            <a:endParaRPr lang="en-US" i="1" dirty="0">
              <a:latin typeface="Univers Com 55" panose="020B0603020202020204" pitchFamily="34" charset="-18"/>
            </a:endParaRPr>
          </a:p>
        </p:txBody>
      </p:sp>
      <p:sp>
        <p:nvSpPr>
          <p:cNvPr id="4" name="Obdélník 3"/>
          <p:cNvSpPr/>
          <p:nvPr/>
        </p:nvSpPr>
        <p:spPr>
          <a:xfrm>
            <a:off x="6848856" y="5066563"/>
            <a:ext cx="419973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i="1" dirty="0" smtClean="0">
                <a:solidFill>
                  <a:srgbClr val="333333"/>
                </a:solidFill>
                <a:latin typeface="Univers Com 55" panose="020B0603020202020204" pitchFamily="34" charset="-18"/>
              </a:rPr>
              <a:t>Facebook: Facebook profile page</a:t>
            </a:r>
            <a:r>
              <a:rPr lang="en-US" sz="1200" dirty="0" smtClean="0">
                <a:solidFill>
                  <a:srgbClr val="333333"/>
                </a:solidFill>
                <a:latin typeface="Univers Com 55" panose="020B0603020202020204" pitchFamily="34" charset="-18"/>
              </a:rPr>
              <a:t>, Image, from </a:t>
            </a:r>
            <a:r>
              <a:rPr lang="en-US" sz="1200" i="1" dirty="0" err="1" smtClean="0">
                <a:solidFill>
                  <a:srgbClr val="333333"/>
                </a:solidFill>
                <a:latin typeface="Univers Com 55" panose="020B0603020202020204" pitchFamily="34" charset="-18"/>
              </a:rPr>
              <a:t>Encyclopædia</a:t>
            </a:r>
            <a:r>
              <a:rPr lang="en-US" sz="1200" i="1" dirty="0" smtClean="0">
                <a:solidFill>
                  <a:srgbClr val="333333"/>
                </a:solidFill>
                <a:latin typeface="Univers Com 55" panose="020B0603020202020204" pitchFamily="34" charset="-18"/>
              </a:rPr>
              <a:t> Britannica,</a:t>
            </a:r>
            <a:r>
              <a:rPr lang="en-US" sz="1200" dirty="0" smtClean="0">
                <a:solidFill>
                  <a:srgbClr val="333333"/>
                </a:solidFill>
                <a:latin typeface="Univers Com 55" panose="020B0603020202020204" pitchFamily="34" charset="-18"/>
              </a:rPr>
              <a:t> accessed June 5, 2018, </a:t>
            </a:r>
            <a:r>
              <a:rPr lang="en-US" sz="1200" dirty="0" smtClean="0">
                <a:solidFill>
                  <a:srgbClr val="006DC1"/>
                </a:solidFill>
                <a:latin typeface="Univers Com 55" panose="020B0603020202020204" pitchFamily="34" charset="-18"/>
                <a:hlinkClick r:id="rId2"/>
              </a:rPr>
              <a:t>https://academic.eb.com/levels/collegiate/assembly/view/148392</a:t>
            </a:r>
            <a:r>
              <a:rPr lang="en-US" sz="1200" dirty="0" smtClean="0">
                <a:solidFill>
                  <a:srgbClr val="333333"/>
                </a:solidFill>
                <a:latin typeface="Univers Com 55" panose="020B0603020202020204" pitchFamily="34" charset="-18"/>
              </a:rPr>
              <a:t>.</a:t>
            </a:r>
            <a:endParaRPr lang="en-US" sz="1200" dirty="0">
              <a:latin typeface="Univers Com 55" panose="020B0603020202020204" pitchFamily="34" charset="-18"/>
            </a:endParaRPr>
          </a:p>
        </p:txBody>
      </p:sp>
      <p:pic>
        <p:nvPicPr>
          <p:cNvPr id="3074" name="Picture 2" descr="Loading...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848856" y="1211228"/>
            <a:ext cx="4803970" cy="37203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170198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1544</TotalTime>
  <Words>1031</Words>
  <Application>Microsoft Office PowerPoint</Application>
  <PresentationFormat>Širokoúhlá obrazovka</PresentationFormat>
  <Paragraphs>190</Paragraphs>
  <Slides>27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27</vt:i4>
      </vt:variant>
    </vt:vector>
  </HeadingPairs>
  <TitlesOfParts>
    <vt:vector size="33" baseType="lpstr">
      <vt:lpstr>Arial</vt:lpstr>
      <vt:lpstr>Calibri</vt:lpstr>
      <vt:lpstr>Calibri Light</vt:lpstr>
      <vt:lpstr>Univers Com 55</vt:lpstr>
      <vt:lpstr>Wingdings</vt:lpstr>
      <vt:lpstr>Motiv Office</vt:lpstr>
      <vt:lpstr>How to formulate your research question?</vt:lpstr>
      <vt:lpstr>Outline</vt:lpstr>
      <vt:lpstr>Topic</vt:lpstr>
      <vt:lpstr>Research question – RQ</vt:lpstr>
      <vt:lpstr>A good RQ is:</vt:lpstr>
      <vt:lpstr>Relevant RQ</vt:lpstr>
      <vt:lpstr>Manageable RQ</vt:lpstr>
      <vt:lpstr>Substantial and original RQ</vt:lpstr>
      <vt:lpstr>Interesting RQ</vt:lpstr>
      <vt:lpstr>Arguable RQ</vt:lpstr>
      <vt:lpstr>A good RQ is:</vt:lpstr>
      <vt:lpstr>Research question  vs   Thesis statement </vt:lpstr>
      <vt:lpstr>Thesis statement: Examples</vt:lpstr>
      <vt:lpstr>Thesis statement: Examples</vt:lpstr>
      <vt:lpstr>Preliminary research</vt:lpstr>
      <vt:lpstr>General topic   specific RQ</vt:lpstr>
      <vt:lpstr>General topic   specific RQ</vt:lpstr>
      <vt:lpstr>Tips</vt:lpstr>
      <vt:lpstr>Exercise</vt:lpstr>
      <vt:lpstr>Time management</vt:lpstr>
      <vt:lpstr>Time management</vt:lpstr>
      <vt:lpstr>Plan your research in advance</vt:lpstr>
      <vt:lpstr>With a plan:</vt:lpstr>
      <vt:lpstr>Be aware of:</vt:lpstr>
      <vt:lpstr>You can get stuck:</vt:lpstr>
      <vt:lpstr>Summary</vt:lpstr>
      <vt:lpstr>Evaluate us 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How to form a research question?</dc:title>
  <dc:creator>Filip Strych</dc:creator>
  <cp:lastModifiedBy>Pavlína Tvrdá</cp:lastModifiedBy>
  <cp:revision>102</cp:revision>
  <cp:lastPrinted>2018-05-25T13:02:31Z</cp:lastPrinted>
  <dcterms:created xsi:type="dcterms:W3CDTF">2018-05-16T06:50:17Z</dcterms:created>
  <dcterms:modified xsi:type="dcterms:W3CDTF">2018-06-10T10:16:32Z</dcterms:modified>
</cp:coreProperties>
</file>