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333" r:id="rId4"/>
    <p:sldId id="334" r:id="rId5"/>
    <p:sldId id="336" r:id="rId6"/>
    <p:sldId id="353" r:id="rId7"/>
    <p:sldId id="338" r:id="rId8"/>
    <p:sldId id="354" r:id="rId9"/>
    <p:sldId id="339" r:id="rId10"/>
    <p:sldId id="349" r:id="rId11"/>
    <p:sldId id="332" r:id="rId12"/>
    <p:sldId id="350" r:id="rId13"/>
    <p:sldId id="347" r:id="rId14"/>
    <p:sldId id="340" r:id="rId15"/>
    <p:sldId id="341" r:id="rId16"/>
    <p:sldId id="348" r:id="rId17"/>
    <p:sldId id="342" r:id="rId18"/>
    <p:sldId id="343" r:id="rId19"/>
    <p:sldId id="344" r:id="rId20"/>
    <p:sldId id="345" r:id="rId21"/>
    <p:sldId id="346" r:id="rId22"/>
    <p:sldId id="352" r:id="rId23"/>
    <p:sldId id="260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artinová" initials="OM" lastIdx="26" clrIdx="0">
    <p:extLst>
      <p:ext uri="{19B8F6BF-5375-455C-9EA6-DF929625EA0E}">
        <p15:presenceInfo xmlns:p15="http://schemas.microsoft.com/office/powerpoint/2012/main" userId="S-1-5-21-1015203311-753015318-831944688-15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736"/>
    <a:srgbClr val="33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0" autoAdjust="0"/>
    <p:restoredTop sz="92610" autoAdjust="0"/>
  </p:normalViewPr>
  <p:slideViewPr>
    <p:cSldViewPr>
      <p:cViewPr varScale="1">
        <p:scale>
          <a:sx n="104" d="100"/>
          <a:sy n="104" d="100"/>
        </p:scale>
        <p:origin x="10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98F4B5-B687-409B-9290-B29957D8C042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FC4D45F-360D-4B6B-ADAB-DEEBDBE85F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30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994657-6409-47E8-A781-3DD1F1334F56}" type="datetimeFigureOut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741F357-F266-4999-8DEE-7CE9E04C73A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85877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E40744-4EB6-4634-B813-4068FF701C08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4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6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30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8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53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3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98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94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2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50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97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05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89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21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D4685F-8E6C-417C-BF84-748B1B23A6CC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9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8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7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6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8.6.2016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6C21-FE67-47C4-8EFA-F08B9CDCAA9B}" type="datetime1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35EDD-B886-435E-AF19-2F05CA69EF3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67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4D97-CEFA-4183-8516-25AD1C56131E}" type="datetime1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DE7C5-4EB4-4459-89E1-C1C0B40828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06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06F0-D308-4A8E-8578-B688FEBCC7DF}" type="datetime1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007B8-CF62-4410-A27B-553FDE70CD9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50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76C9-AF19-4599-9000-6238C52539A9}" type="datetime1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BAA7A-73A2-4BED-9798-D304010580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41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D170-0E64-495C-81AF-11FE51F5F5AE}" type="datetime1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9134B-3523-4D30-AFB9-AFA1D50CB37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13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3988-9129-432F-A5FE-52BD21E80083}" type="datetime1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16703-4FB0-4885-8818-0963CC04257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17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5A37-3384-46AE-9667-DD48FF58160D}" type="datetime1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E4719-9425-40A4-9F7A-4A0A01FC328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15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63FE-E225-4AED-9BFC-9F6637D0ACCA}" type="datetime1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F93B8-90AD-4873-900C-461A150F60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26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A332-531C-469B-9EFC-42E9D0F95DB2}" type="datetime1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F71E8-FFB9-4E02-A257-5C648E8DF7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08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2761-EB63-41D5-8E0E-B67D0E144063}" type="datetime1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0C1B-F1FC-440C-8A99-9FEE82A92E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1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F181-70F1-424A-A771-635CA2E102CD}" type="datetime1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13EA3-063E-4447-8158-C1B09BF4A8B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20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5F53D-55AB-46CC-8B0F-0E682E516AAE}" type="datetime1">
              <a:rPr lang="cs-CZ"/>
              <a:pPr>
                <a:defRPr/>
              </a:pPr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340ACFF-E88D-4F8B-84CC-31E4BF807C1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support.epnet.com/ejournals/features/#es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pport.ebsco.com/training/index.php" TargetMode="External"/><Relationship Id="rId5" Type="http://schemas.openxmlformats.org/officeDocument/2006/relationships/hyperlink" Target="http://support.ebsco.com/training/lang/cs/cs.php" TargetMode="External"/><Relationship Id="rId4" Type="http://schemas.openxmlformats.org/officeDocument/2006/relationships/hyperlink" Target="http://support.ebsco.com/knowledge_base/detail.php?id=488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68413"/>
            <a:ext cx="84216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/>
        <p:txBody>
          <a:bodyPr lIns="0" tIns="0" rIns="0" bIns="0" anchor="t"/>
          <a:lstStyle/>
          <a:p>
            <a:pPr algn="l"/>
            <a:r>
              <a:rPr lang="cs-CZ" sz="4800" dirty="0" smtClean="0">
                <a:solidFill>
                  <a:srgbClr val="CE3736"/>
                </a:solidFill>
              </a:rPr>
              <a:t>Databáze v NTK</a:t>
            </a:r>
            <a:br>
              <a:rPr lang="cs-CZ" sz="4800" dirty="0" smtClean="0">
                <a:solidFill>
                  <a:srgbClr val="CE3736"/>
                </a:solidFill>
              </a:rPr>
            </a:br>
            <a:r>
              <a:rPr lang="cs-CZ" sz="4000" dirty="0" err="1" smtClean="0"/>
              <a:t>EBSCOhost</a:t>
            </a:r>
            <a:endParaRPr lang="cs-CZ" sz="4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088187" cy="1752600"/>
          </a:xfrm>
        </p:spPr>
        <p:txBody>
          <a:bodyPr lIns="0" tIns="0" rIns="0" bIns="0"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algn="l" fontAlgn="auto"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Olga Martinová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4857"/>
          </a:xfrm>
          <a:prstGeom prst="rect">
            <a:avLst/>
          </a:prstGeom>
        </p:spPr>
      </p:pic>
      <p:sp>
        <p:nvSpPr>
          <p:cNvPr id="2055" name="Zástupný symbol pro datum 7"/>
          <p:cNvSpPr>
            <a:spLocks noGrp="1"/>
          </p:cNvSpPr>
          <p:nvPr>
            <p:ph type="dt" sz="quarter" idx="10"/>
          </p:nvPr>
        </p:nvSpPr>
        <p:spPr bwMode="auto">
          <a:xfrm>
            <a:off x="688975" y="62372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900" dirty="0" smtClean="0">
                <a:solidFill>
                  <a:srgbClr val="CE3736"/>
                </a:solidFill>
              </a:rPr>
              <a:t>17.5.2016</a:t>
            </a:r>
            <a:endParaRPr lang="cs-CZ" sz="900" dirty="0">
              <a:solidFill>
                <a:srgbClr val="CE3736"/>
              </a:solidFill>
            </a:endParaRPr>
          </a:p>
        </p:txBody>
      </p:sp>
      <p:pic>
        <p:nvPicPr>
          <p:cNvPr id="2056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857250"/>
            <a:ext cx="143986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Výsledky vyhledávání - citovat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10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19850" t="17600" r="13551" b="24080"/>
          <a:stretch/>
        </p:blipFill>
        <p:spPr>
          <a:xfrm>
            <a:off x="474222" y="1568673"/>
            <a:ext cx="5321914" cy="2912669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/>
          <a:srcRect l="20750" t="16880" r="20301" b="39200"/>
          <a:stretch/>
        </p:blipFill>
        <p:spPr>
          <a:xfrm>
            <a:off x="2806801" y="3887443"/>
            <a:ext cx="6003957" cy="2795736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1979712" y="1527594"/>
            <a:ext cx="2213253" cy="50783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0" lvl="4"/>
            <a:r>
              <a:rPr lang="cs-CZ" sz="900" dirty="0" smtClean="0"/>
              <a:t>ABNT, AMA, APA, Chicago/</a:t>
            </a:r>
            <a:r>
              <a:rPr lang="cs-CZ" sz="900" dirty="0" err="1" smtClean="0"/>
              <a:t>Turabian</a:t>
            </a:r>
            <a:r>
              <a:rPr lang="cs-CZ" sz="900" dirty="0" smtClean="0"/>
              <a:t>, Harvard, MLA, Vancouver/ICMJE</a:t>
            </a:r>
            <a:endParaRPr lang="cs-CZ" sz="900" dirty="0"/>
          </a:p>
          <a:p>
            <a:endParaRPr lang="cs-CZ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1691680" y="1628800"/>
            <a:ext cx="288032" cy="97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2277337" y="4105386"/>
            <a:ext cx="529464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Výsledky vyhledávání</a:t>
            </a:r>
            <a:endParaRPr lang="cs-CZ" sz="3200" dirty="0">
              <a:solidFill>
                <a:srgbClr val="CE3736"/>
              </a:solidFill>
            </a:endParaRP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r>
              <a:rPr lang="cs-CZ" sz="2400" u="sng" dirty="0" err="1" smtClean="0"/>
              <a:t>html</a:t>
            </a:r>
            <a:r>
              <a:rPr lang="cs-CZ" sz="2400" u="sng" dirty="0" smtClean="0"/>
              <a:t> formát</a:t>
            </a:r>
            <a:r>
              <a:rPr lang="cs-CZ" sz="2400" dirty="0" smtClean="0"/>
              <a:t>: možnost </a:t>
            </a:r>
            <a:r>
              <a:rPr lang="cs-CZ" sz="2400" dirty="0"/>
              <a:t>poslechnout, nebo i přeložit pomocí strojového </a:t>
            </a:r>
            <a:r>
              <a:rPr lang="cs-CZ" sz="2400" dirty="0" smtClean="0"/>
              <a:t>překladu</a:t>
            </a:r>
            <a:endParaRPr lang="cs-CZ" sz="400" u="sng" dirty="0" smtClean="0"/>
          </a:p>
          <a:p>
            <a:endParaRPr lang="cs-CZ" sz="400" dirty="0" smtClean="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11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t="11840" r="1526" b="3920"/>
          <a:stretch/>
        </p:blipFill>
        <p:spPr>
          <a:xfrm>
            <a:off x="935596" y="2401889"/>
            <a:ext cx="7272808" cy="38884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/>
          <a:srcRect l="23900" t="31757" r="65093" b="52981"/>
          <a:stretch/>
        </p:blipFill>
        <p:spPr>
          <a:xfrm>
            <a:off x="5292080" y="2035820"/>
            <a:ext cx="1080120" cy="936104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 flipV="1">
            <a:off x="3779912" y="2558479"/>
            <a:ext cx="1404566" cy="19514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ený obdélník 10"/>
          <p:cNvSpPr/>
          <p:nvPr/>
        </p:nvSpPr>
        <p:spPr>
          <a:xfrm>
            <a:off x="2670621" y="3906502"/>
            <a:ext cx="2513857" cy="24257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6"/>
          <a:srcRect l="25250" t="63496" r="67100" b="32000"/>
          <a:stretch/>
        </p:blipFill>
        <p:spPr>
          <a:xfrm>
            <a:off x="5364088" y="4005064"/>
            <a:ext cx="936104" cy="344380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cxnSp>
        <p:nvCxnSpPr>
          <p:cNvPr id="12" name="Přímá spojnice se šipkou 11"/>
          <p:cNvCxnSpPr/>
          <p:nvPr/>
        </p:nvCxnSpPr>
        <p:spPr>
          <a:xfrm>
            <a:off x="4139952" y="4156717"/>
            <a:ext cx="1224136" cy="10152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Schránka </a:t>
            </a:r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endParaRPr lang="cs-CZ" sz="3200" dirty="0">
              <a:solidFill>
                <a:srgbClr val="CE3736"/>
              </a:solidFill>
            </a:endParaRP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r>
              <a:rPr lang="cs-CZ" sz="2400" dirty="0" smtClean="0"/>
              <a:t>Lze uložit nalezené záznamy, poznámky, historii vyhledávání</a:t>
            </a:r>
          </a:p>
          <a:p>
            <a:endParaRPr lang="cs-CZ" sz="2400" dirty="0"/>
          </a:p>
          <a:p>
            <a:endParaRPr lang="cs-CZ" sz="600" dirty="0" smtClean="0"/>
          </a:p>
          <a:p>
            <a:pPr marL="0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Vytváření </a:t>
            </a:r>
            <a:r>
              <a:rPr lang="cs-CZ" sz="2400" dirty="0" err="1" smtClean="0">
                <a:solidFill>
                  <a:srgbClr val="C00000"/>
                </a:solidFill>
              </a:rPr>
              <a:t>alertů</a:t>
            </a:r>
            <a:r>
              <a:rPr lang="cs-CZ" sz="2400" dirty="0" smtClean="0">
                <a:solidFill>
                  <a:srgbClr val="C00000"/>
                </a:solidFill>
              </a:rPr>
              <a:t> / upozornění</a:t>
            </a:r>
          </a:p>
          <a:p>
            <a:r>
              <a:rPr lang="cs-CZ" sz="2400" dirty="0" smtClean="0"/>
              <a:t>pro hledání – systém provádí vyhledávání automaticky –&gt; informace e-mailem</a:t>
            </a:r>
          </a:p>
          <a:p>
            <a:r>
              <a:rPr lang="cs-CZ" sz="2400" dirty="0" smtClean="0"/>
              <a:t>na časopisy – pokud vyjde nové číslo</a:t>
            </a:r>
          </a:p>
          <a:p>
            <a:endParaRPr lang="cs-CZ" sz="400" dirty="0" smtClean="0"/>
          </a:p>
          <a:p>
            <a:r>
              <a:rPr lang="cs-CZ" sz="2400" dirty="0" smtClean="0"/>
              <a:t>RSS </a:t>
            </a:r>
            <a:r>
              <a:rPr lang="cs-CZ" sz="2400" dirty="0" err="1" smtClean="0"/>
              <a:t>alerty</a:t>
            </a:r>
            <a:r>
              <a:rPr lang="cs-CZ" sz="2400" dirty="0" smtClean="0"/>
              <a:t> – mohou být uloženy bez osobního účtu</a:t>
            </a:r>
          </a:p>
          <a:p>
            <a:pPr marL="0" indent="0">
              <a:buNone/>
            </a:pPr>
            <a:r>
              <a:rPr lang="cs-CZ" sz="2000" dirty="0"/>
              <a:t>p</a:t>
            </a:r>
            <a:r>
              <a:rPr lang="cs-CZ" sz="2000" dirty="0" smtClean="0"/>
              <a:t>okud uživatel preferuje prohlížení výsledků přes RSS </a:t>
            </a:r>
            <a:r>
              <a:rPr lang="cs-CZ" sz="2000" dirty="0" err="1" smtClean="0"/>
              <a:t>reader</a:t>
            </a:r>
            <a:r>
              <a:rPr lang="cs-CZ" sz="2000" dirty="0" smtClean="0"/>
              <a:t> (= </a:t>
            </a:r>
            <a:r>
              <a:rPr lang="cs-CZ" sz="2000" dirty="0" err="1" smtClean="0"/>
              <a:t>Really</a:t>
            </a:r>
            <a:r>
              <a:rPr lang="cs-CZ" sz="2000" dirty="0" smtClean="0"/>
              <a:t> </a:t>
            </a:r>
            <a:r>
              <a:rPr lang="cs-CZ" sz="2000" dirty="0" err="1" smtClean="0"/>
              <a:t>Simple</a:t>
            </a:r>
            <a:r>
              <a:rPr lang="cs-CZ" sz="2000" dirty="0" smtClean="0"/>
              <a:t> </a:t>
            </a:r>
            <a:r>
              <a:rPr lang="cs-CZ" sz="2000" dirty="0" err="1" smtClean="0"/>
              <a:t>Syndication</a:t>
            </a:r>
            <a:r>
              <a:rPr lang="cs-CZ" sz="2000" dirty="0" smtClean="0"/>
              <a:t>)</a:t>
            </a:r>
          </a:p>
          <a:p>
            <a:endParaRPr lang="cs-CZ" sz="400" dirty="0" smtClean="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12</a:t>
            </a:fld>
            <a:endParaRPr lang="cs-CZ" sz="900">
              <a:solidFill>
                <a:srgbClr val="CE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r>
              <a:rPr lang="cs-CZ" sz="3200" dirty="0" smtClean="0">
                <a:solidFill>
                  <a:srgbClr val="CE3736"/>
                </a:solidFill>
              </a:rPr>
              <a:t> – databáze dostupné v NTK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endParaRPr lang="cs-CZ" sz="2400" dirty="0" smtClean="0"/>
          </a:p>
          <a:p>
            <a:pPr marL="0" indent="0">
              <a:buNone/>
            </a:pPr>
            <a:endParaRPr lang="cs-CZ" sz="400" dirty="0" smtClean="0">
              <a:solidFill>
                <a:srgbClr val="FF0000"/>
              </a:solidFill>
            </a:endParaRPr>
          </a:p>
          <a:p>
            <a:r>
              <a:rPr lang="cs-CZ" sz="2400" dirty="0" err="1"/>
              <a:t>Academic</a:t>
            </a:r>
            <a:r>
              <a:rPr lang="cs-CZ" sz="2400" dirty="0"/>
              <a:t> </a:t>
            </a:r>
            <a:r>
              <a:rPr lang="cs-CZ" sz="2400" dirty="0" err="1"/>
              <a:t>Search</a:t>
            </a:r>
            <a:r>
              <a:rPr lang="cs-CZ" sz="2400" dirty="0"/>
              <a:t> </a:t>
            </a:r>
            <a:r>
              <a:rPr lang="cs-CZ" sz="2400" dirty="0" err="1" smtClean="0"/>
              <a:t>Complete</a:t>
            </a:r>
            <a:endParaRPr lang="cs-CZ" sz="2400" dirty="0" smtClean="0"/>
          </a:p>
          <a:p>
            <a:endParaRPr lang="cs-CZ" sz="600" dirty="0"/>
          </a:p>
          <a:p>
            <a:r>
              <a:rPr lang="cs-CZ" sz="2400" dirty="0"/>
              <a:t>Business Source </a:t>
            </a:r>
            <a:r>
              <a:rPr lang="cs-CZ" sz="2400" dirty="0" err="1" smtClean="0"/>
              <a:t>Complete</a:t>
            </a:r>
            <a:endParaRPr lang="cs-CZ" sz="2400" dirty="0" smtClean="0"/>
          </a:p>
          <a:p>
            <a:endParaRPr lang="cs-CZ" sz="600" dirty="0"/>
          </a:p>
          <a:p>
            <a:r>
              <a:rPr lang="cs-CZ" sz="2400" dirty="0" err="1"/>
              <a:t>Regional</a:t>
            </a:r>
            <a:r>
              <a:rPr lang="cs-CZ" sz="2400" dirty="0"/>
              <a:t> Business </a:t>
            </a:r>
            <a:r>
              <a:rPr lang="cs-CZ" sz="2400" dirty="0" err="1" smtClean="0"/>
              <a:t>News</a:t>
            </a:r>
            <a:endParaRPr lang="cs-CZ" sz="2400" dirty="0" smtClean="0"/>
          </a:p>
          <a:p>
            <a:endParaRPr lang="cs-CZ" sz="600" dirty="0"/>
          </a:p>
          <a:p>
            <a:r>
              <a:rPr lang="cs-CZ" sz="2400" dirty="0"/>
              <a:t>Green </a:t>
            </a:r>
            <a:r>
              <a:rPr lang="cs-CZ" sz="2400" dirty="0" smtClean="0"/>
              <a:t>FILE</a:t>
            </a:r>
          </a:p>
          <a:p>
            <a:endParaRPr lang="cs-CZ" sz="600" dirty="0"/>
          </a:p>
          <a:p>
            <a:r>
              <a:rPr lang="cs-CZ" sz="2400" dirty="0" err="1"/>
              <a:t>Library</a:t>
            </a:r>
            <a:r>
              <a:rPr lang="cs-CZ" sz="2400" dirty="0"/>
              <a:t>, </a:t>
            </a:r>
            <a:r>
              <a:rPr lang="cs-CZ" sz="2400" dirty="0" err="1"/>
              <a:t>Information</a:t>
            </a:r>
            <a:r>
              <a:rPr lang="cs-CZ" sz="2400" dirty="0"/>
              <a:t> </a:t>
            </a:r>
            <a:r>
              <a:rPr lang="cs-CZ" sz="2400" dirty="0" err="1"/>
              <a:t>Sciences</a:t>
            </a:r>
            <a:r>
              <a:rPr lang="cs-CZ" sz="2400" dirty="0"/>
              <a:t> &amp; Technology </a:t>
            </a:r>
            <a:r>
              <a:rPr lang="cs-CZ" sz="2400" dirty="0" err="1" smtClean="0"/>
              <a:t>Abstracts</a:t>
            </a:r>
            <a:endParaRPr lang="cs-CZ" sz="2400" dirty="0" smtClean="0"/>
          </a:p>
          <a:p>
            <a:endParaRPr lang="cs-CZ" sz="600" dirty="0" smtClean="0"/>
          </a:p>
          <a:p>
            <a:r>
              <a:rPr lang="cs-CZ" sz="2400" dirty="0" err="1"/>
              <a:t>EBSCOeBooks</a:t>
            </a:r>
            <a:endParaRPr lang="cs-CZ" sz="2400" dirty="0"/>
          </a:p>
          <a:p>
            <a:endParaRPr lang="cs-CZ" sz="2400" dirty="0"/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13</a:t>
            </a:fld>
            <a:endParaRPr lang="cs-CZ" sz="900">
              <a:solidFill>
                <a:srgbClr val="CE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r>
              <a:rPr lang="cs-CZ" sz="3200" dirty="0" smtClean="0">
                <a:solidFill>
                  <a:srgbClr val="CE3736"/>
                </a:solidFill>
              </a:rPr>
              <a:t> – databáze dostupné v NTK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r>
              <a:rPr lang="cs-CZ" sz="2400" u="sng" dirty="0" err="1" smtClean="0"/>
              <a:t>Academic</a:t>
            </a:r>
            <a:r>
              <a:rPr lang="cs-CZ" sz="2400" u="sng" dirty="0" smtClean="0"/>
              <a:t> </a:t>
            </a:r>
            <a:r>
              <a:rPr lang="cs-CZ" sz="2400" u="sng" dirty="0" err="1" smtClean="0"/>
              <a:t>Search</a:t>
            </a:r>
            <a:r>
              <a:rPr lang="cs-CZ" sz="2400" u="sng" dirty="0" smtClean="0"/>
              <a:t> </a:t>
            </a:r>
            <a:r>
              <a:rPr lang="cs-CZ" sz="2400" u="sng" dirty="0" err="1" smtClean="0"/>
              <a:t>Complete</a:t>
            </a:r>
            <a:endParaRPr lang="cs-CZ" sz="2400" u="sng" dirty="0" smtClean="0"/>
          </a:p>
          <a:p>
            <a:pPr marL="0" indent="0">
              <a:buNone/>
            </a:pPr>
            <a:endParaRPr lang="cs-CZ" sz="600" u="sng" dirty="0" smtClean="0"/>
          </a:p>
          <a:p>
            <a:endParaRPr lang="cs-CZ" sz="600" dirty="0" smtClean="0">
              <a:solidFill>
                <a:srgbClr val="FF0000"/>
              </a:solidFill>
            </a:endParaRPr>
          </a:p>
          <a:p>
            <a:r>
              <a:rPr lang="cs-CZ" sz="2000" b="1" dirty="0" smtClean="0"/>
              <a:t>multidisciplinární </a:t>
            </a:r>
            <a:r>
              <a:rPr lang="cs-CZ" sz="2000" b="1" dirty="0"/>
              <a:t>databáze </a:t>
            </a:r>
            <a:endParaRPr lang="cs-CZ" sz="2000" b="1" dirty="0" smtClean="0"/>
          </a:p>
          <a:p>
            <a:pPr marL="288000" indent="0">
              <a:buNone/>
            </a:pPr>
            <a:r>
              <a:rPr lang="cs-CZ" sz="1800" i="1" dirty="0" smtClean="0"/>
              <a:t>(</a:t>
            </a:r>
            <a:r>
              <a:rPr lang="cs-CZ" sz="1800" i="1" dirty="0"/>
              <a:t>antropologie, astronomie, biologie, farmacie, fyzika, genderová studia, geografie, geologie, hudba, chemie, elektronika, etnická a multikulturní studia, náboženství, potravinářství, psychologie, právo, stavebnictví, strojírenství, </a:t>
            </a:r>
            <a:r>
              <a:rPr lang="cs-CZ" sz="1800" i="1" dirty="0" smtClean="0"/>
              <a:t>zoologie</a:t>
            </a:r>
            <a:r>
              <a:rPr lang="cs-CZ" sz="1800" i="1" dirty="0"/>
              <a:t>,…)</a:t>
            </a:r>
          </a:p>
          <a:p>
            <a:pPr marL="288000" indent="0">
              <a:buNone/>
            </a:pPr>
            <a:endParaRPr lang="cs-CZ" sz="600" i="1" dirty="0"/>
          </a:p>
          <a:p>
            <a:r>
              <a:rPr lang="cs-CZ" sz="2000" u="sng" dirty="0"/>
              <a:t>8 500 plnotextových periodik </a:t>
            </a:r>
            <a:r>
              <a:rPr lang="cs-CZ" sz="2000" dirty="0"/>
              <a:t>- většina v nativním formátu PDF (možnost vyhledávání</a:t>
            </a:r>
            <a:r>
              <a:rPr lang="cs-CZ" sz="2000" dirty="0" smtClean="0"/>
              <a:t>)</a:t>
            </a:r>
          </a:p>
          <a:p>
            <a:endParaRPr lang="cs-CZ" sz="600" dirty="0"/>
          </a:p>
          <a:p>
            <a:r>
              <a:rPr lang="cs-CZ" sz="2000" u="sng" dirty="0" smtClean="0"/>
              <a:t>bibliografické </a:t>
            </a:r>
            <a:r>
              <a:rPr lang="cs-CZ" sz="2000" u="sng" dirty="0"/>
              <a:t>údaje </a:t>
            </a:r>
            <a:r>
              <a:rPr lang="cs-CZ" sz="2000" dirty="0"/>
              <a:t>12 500 časopisů a 13 200 publikací (monografie, zprávy a sborníky z konferencí</a:t>
            </a:r>
            <a:r>
              <a:rPr lang="cs-CZ" sz="2000" dirty="0" smtClean="0"/>
              <a:t>)</a:t>
            </a:r>
          </a:p>
          <a:p>
            <a:endParaRPr lang="cs-CZ" sz="600" dirty="0"/>
          </a:p>
          <a:p>
            <a:r>
              <a:rPr lang="cs-CZ" sz="2000" dirty="0" smtClean="0"/>
              <a:t>publikace </a:t>
            </a:r>
            <a:r>
              <a:rPr lang="cs-CZ" sz="2000" dirty="0"/>
              <a:t>od roku 1887</a:t>
            </a:r>
          </a:p>
          <a:p>
            <a:endParaRPr lang="cs-CZ" sz="2400" dirty="0"/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14</a:t>
            </a:fld>
            <a:endParaRPr lang="cs-CZ" sz="900">
              <a:solidFill>
                <a:srgbClr val="CE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r>
              <a:rPr lang="cs-CZ" sz="3200" dirty="0" smtClean="0">
                <a:solidFill>
                  <a:srgbClr val="CE3736"/>
                </a:solidFill>
              </a:rPr>
              <a:t> – databáze dostupné v NTK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r>
              <a:rPr lang="cs-CZ" sz="2400" u="sng" dirty="0"/>
              <a:t>B</a:t>
            </a:r>
            <a:r>
              <a:rPr lang="cs-CZ" sz="2400" u="sng" dirty="0" smtClean="0"/>
              <a:t>usiness Source </a:t>
            </a:r>
            <a:r>
              <a:rPr lang="cs-CZ" sz="2400" u="sng" dirty="0" err="1" smtClean="0"/>
              <a:t>Complete</a:t>
            </a:r>
            <a:endParaRPr lang="cs-CZ" sz="2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endParaRPr lang="cs-CZ" sz="600" dirty="0" smtClean="0">
              <a:solidFill>
                <a:srgbClr val="FF0000"/>
              </a:solidFill>
            </a:endParaRPr>
          </a:p>
          <a:p>
            <a:r>
              <a:rPr lang="cs-CZ" sz="2000" u="sng" dirty="0"/>
              <a:t>indexování a abstrakty </a:t>
            </a:r>
            <a:r>
              <a:rPr lang="cs-CZ" sz="2000" dirty="0"/>
              <a:t>nejvýznamnějších odborných </a:t>
            </a:r>
            <a:r>
              <a:rPr lang="cs-CZ" sz="2000" b="1" dirty="0"/>
              <a:t>obchodně zaměřených </a:t>
            </a:r>
            <a:r>
              <a:rPr lang="cs-CZ" sz="2000" b="1" dirty="0" smtClean="0"/>
              <a:t>periodik</a:t>
            </a:r>
          </a:p>
          <a:p>
            <a:endParaRPr lang="cs-CZ" sz="600" b="1" dirty="0"/>
          </a:p>
          <a:p>
            <a:r>
              <a:rPr lang="cs-CZ" sz="2000" u="sng" dirty="0" smtClean="0"/>
              <a:t>plné texty </a:t>
            </a:r>
            <a:r>
              <a:rPr lang="cs-CZ" sz="2000" dirty="0" smtClean="0"/>
              <a:t>i </a:t>
            </a:r>
            <a:r>
              <a:rPr lang="cs-CZ" sz="2000" u="sng" dirty="0" smtClean="0"/>
              <a:t>bibliografické informace</a:t>
            </a:r>
          </a:p>
          <a:p>
            <a:endParaRPr lang="cs-CZ" sz="600" u="sng" dirty="0" smtClean="0"/>
          </a:p>
          <a:p>
            <a:endParaRPr lang="cs-CZ" sz="600" b="1" dirty="0" smtClean="0"/>
          </a:p>
          <a:p>
            <a:r>
              <a:rPr lang="cs-CZ" sz="2000" dirty="0" smtClean="0"/>
              <a:t>od </a:t>
            </a:r>
            <a:r>
              <a:rPr lang="cs-CZ" sz="2000" dirty="0"/>
              <a:t>roku </a:t>
            </a:r>
            <a:r>
              <a:rPr lang="cs-CZ" sz="2000" dirty="0" smtClean="0"/>
              <a:t>1886</a:t>
            </a:r>
          </a:p>
          <a:p>
            <a:endParaRPr lang="cs-CZ" sz="600" dirty="0" smtClean="0"/>
          </a:p>
          <a:p>
            <a:r>
              <a:rPr lang="cs-CZ" sz="2000" dirty="0" smtClean="0"/>
              <a:t>2 000 časopisů</a:t>
            </a:r>
          </a:p>
          <a:p>
            <a:endParaRPr lang="cs-CZ" sz="600" dirty="0" smtClean="0"/>
          </a:p>
          <a:p>
            <a:r>
              <a:rPr lang="cs-CZ" sz="2000" dirty="0"/>
              <a:t>obsahuje </a:t>
            </a:r>
            <a:r>
              <a:rPr lang="cs-CZ" sz="2000" dirty="0" smtClean="0"/>
              <a:t>profily </a:t>
            </a:r>
            <a:r>
              <a:rPr lang="cs-CZ" sz="2000" dirty="0"/>
              <a:t>25000 nejvíce citovaných </a:t>
            </a:r>
            <a:r>
              <a:rPr lang="cs-CZ" sz="2000" dirty="0" smtClean="0"/>
              <a:t>autorů – lze vyhledat autora ale nepropojeno u článků</a:t>
            </a:r>
            <a:endParaRPr lang="cs-CZ" sz="2000" dirty="0"/>
          </a:p>
          <a:p>
            <a:endParaRPr lang="cs-CZ" sz="600" dirty="0" smtClean="0"/>
          </a:p>
          <a:p>
            <a:endParaRPr lang="cs-CZ" sz="600" dirty="0" smtClean="0"/>
          </a:p>
          <a:p>
            <a:endParaRPr lang="cs-CZ" sz="600" dirty="0"/>
          </a:p>
          <a:p>
            <a:r>
              <a:rPr lang="cs-CZ" sz="2000" dirty="0" smtClean="0"/>
              <a:t>možnost </a:t>
            </a:r>
            <a:r>
              <a:rPr lang="cs-CZ" sz="2000" dirty="0"/>
              <a:t>využít rozhraní </a:t>
            </a:r>
            <a:r>
              <a:rPr lang="cs-CZ" sz="2000" u="sng" dirty="0" err="1"/>
              <a:t>Enhanced</a:t>
            </a:r>
            <a:r>
              <a:rPr lang="cs-CZ" sz="2000" u="sng" dirty="0"/>
              <a:t> Business </a:t>
            </a:r>
            <a:r>
              <a:rPr lang="cs-CZ" sz="2000" u="sng" dirty="0" err="1"/>
              <a:t>Searching</a:t>
            </a:r>
            <a:r>
              <a:rPr lang="cs-CZ" sz="2000" u="sng" dirty="0"/>
              <a:t> </a:t>
            </a:r>
            <a:r>
              <a:rPr lang="cs-CZ" sz="2000" u="sng" dirty="0" smtClean="0"/>
              <a:t>Interface</a:t>
            </a:r>
            <a:endParaRPr lang="cs-CZ" sz="2000" u="sng" dirty="0"/>
          </a:p>
          <a:p>
            <a:endParaRPr lang="cs-CZ" sz="2400" dirty="0"/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400" dirty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15</a:t>
            </a:fld>
            <a:endParaRPr lang="cs-CZ" sz="900">
              <a:solidFill>
                <a:srgbClr val="CE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r>
              <a:rPr lang="cs-CZ" sz="3200" dirty="0" smtClean="0">
                <a:solidFill>
                  <a:srgbClr val="CE3736"/>
                </a:solidFill>
              </a:rPr>
              <a:t> – databáze dostupné v NTK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r>
              <a:rPr lang="cs-CZ" sz="2400" u="sng" dirty="0"/>
              <a:t>B</a:t>
            </a:r>
            <a:r>
              <a:rPr lang="cs-CZ" sz="2400" u="sng" dirty="0" smtClean="0"/>
              <a:t>usiness Source </a:t>
            </a:r>
            <a:r>
              <a:rPr lang="cs-CZ" sz="2400" u="sng" dirty="0" err="1" smtClean="0"/>
              <a:t>Complete</a:t>
            </a:r>
            <a:endParaRPr lang="cs-CZ" sz="2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endParaRPr lang="cs-CZ" sz="600" dirty="0" smtClean="0">
              <a:solidFill>
                <a:srgbClr val="FF0000"/>
              </a:solidFill>
            </a:endParaRPr>
          </a:p>
          <a:p>
            <a:r>
              <a:rPr lang="cs-CZ" sz="2000" dirty="0" err="1" smtClean="0"/>
              <a:t>Enhanced</a:t>
            </a:r>
            <a:r>
              <a:rPr lang="cs-CZ" sz="2000" dirty="0" smtClean="0"/>
              <a:t> </a:t>
            </a:r>
            <a:r>
              <a:rPr lang="cs-CZ" sz="2000" dirty="0"/>
              <a:t>Business </a:t>
            </a:r>
            <a:r>
              <a:rPr lang="cs-CZ" sz="2000" dirty="0" err="1"/>
              <a:t>Searching</a:t>
            </a:r>
            <a:r>
              <a:rPr lang="cs-CZ" sz="2000" dirty="0"/>
              <a:t> </a:t>
            </a:r>
            <a:r>
              <a:rPr lang="cs-CZ" sz="2000" dirty="0" smtClean="0"/>
              <a:t>Interface    </a:t>
            </a:r>
          </a:p>
          <a:p>
            <a:pPr marL="0" indent="0">
              <a:buNone/>
            </a:pPr>
            <a:r>
              <a:rPr lang="cs-CZ" sz="2000" dirty="0" smtClean="0"/>
              <a:t>(</a:t>
            </a:r>
            <a:r>
              <a:rPr lang="cs-CZ" sz="1600" dirty="0" smtClean="0"/>
              <a:t>NTK=&gt; </a:t>
            </a:r>
            <a:r>
              <a:rPr lang="cs-CZ" sz="1600" dirty="0" err="1" smtClean="0"/>
              <a:t>EBSCOhost</a:t>
            </a:r>
            <a:r>
              <a:rPr lang="cs-CZ" sz="1600" dirty="0" smtClean="0"/>
              <a:t>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NTK</a:t>
            </a:r>
            <a:r>
              <a:rPr lang="cs-CZ" sz="1600" dirty="0"/>
              <a:t>=&gt; </a:t>
            </a:r>
            <a:r>
              <a:rPr lang="cs-CZ" sz="1600" dirty="0" err="1"/>
              <a:t>EBSCOhost</a:t>
            </a:r>
            <a:r>
              <a:rPr lang="cs-CZ" sz="1600" dirty="0"/>
              <a:t> =&gt; </a:t>
            </a:r>
            <a:r>
              <a:rPr lang="cs-CZ" sz="1600" dirty="0" err="1" smtClean="0"/>
              <a:t>EBSCOhost</a:t>
            </a:r>
            <a:r>
              <a:rPr lang="cs-CZ" sz="1600" dirty="0" smtClean="0"/>
              <a:t>-Databáze EBSCO </a:t>
            </a:r>
            <a:r>
              <a:rPr lang="cs-CZ" sz="1600" dirty="0"/>
              <a:t>NTK =&gt; rozhraní</a:t>
            </a:r>
            <a:r>
              <a:rPr lang="cs-CZ" sz="2000" dirty="0"/>
              <a:t>)</a:t>
            </a:r>
          </a:p>
          <a:p>
            <a:endParaRPr lang="cs-CZ" sz="2400" dirty="0"/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400" dirty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16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22551" t="24224" r="22100" b="32001"/>
          <a:stretch/>
        </p:blipFill>
        <p:spPr>
          <a:xfrm>
            <a:off x="1547664" y="3428420"/>
            <a:ext cx="5535615" cy="2736304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4644008" y="4657580"/>
            <a:ext cx="1656184" cy="35501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6331557" y="4796572"/>
            <a:ext cx="551879" cy="3851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932123" y="4538896"/>
            <a:ext cx="1597728" cy="78483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0" lvl="4"/>
            <a:r>
              <a:rPr lang="cs-CZ" sz="900" dirty="0" smtClean="0">
                <a:solidFill>
                  <a:schemeClr val="accent1">
                    <a:lumMod val="75000"/>
                  </a:schemeClr>
                </a:solidFill>
              </a:rPr>
              <a:t>Neprohledává rozhraní </a:t>
            </a:r>
            <a:r>
              <a:rPr lang="cs-CZ" sz="900" dirty="0" err="1" smtClean="0">
                <a:solidFill>
                  <a:schemeClr val="accent1">
                    <a:lumMod val="75000"/>
                  </a:schemeClr>
                </a:solidFill>
              </a:rPr>
              <a:t>EBSCOhost</a:t>
            </a:r>
            <a:r>
              <a:rPr lang="cs-CZ" sz="900" dirty="0" smtClean="0">
                <a:solidFill>
                  <a:schemeClr val="accent1">
                    <a:lumMod val="75000"/>
                  </a:schemeClr>
                </a:solidFill>
              </a:rPr>
              <a:t> ani </a:t>
            </a:r>
            <a:r>
              <a:rPr lang="cs-CZ" sz="900" dirty="0" err="1" smtClean="0">
                <a:solidFill>
                  <a:schemeClr val="accent1">
                    <a:lumMod val="75000"/>
                  </a:schemeClr>
                </a:solidFill>
              </a:rPr>
              <a:t>Enhanced</a:t>
            </a:r>
            <a:r>
              <a:rPr lang="cs-CZ" sz="900" dirty="0" smtClean="0">
                <a:solidFill>
                  <a:schemeClr val="accent1">
                    <a:lumMod val="75000"/>
                  </a:schemeClr>
                </a:solidFill>
              </a:rPr>
              <a:t> Business </a:t>
            </a:r>
            <a:r>
              <a:rPr lang="cs-CZ" sz="900" dirty="0" err="1" smtClean="0">
                <a:solidFill>
                  <a:schemeClr val="accent1">
                    <a:lumMod val="75000"/>
                  </a:schemeClr>
                </a:solidFill>
              </a:rPr>
              <a:t>Searching</a:t>
            </a:r>
            <a:r>
              <a:rPr lang="cs-CZ" sz="900" dirty="0" smtClean="0">
                <a:solidFill>
                  <a:schemeClr val="accent1">
                    <a:lumMod val="75000"/>
                  </a:schemeClr>
                </a:solidFill>
              </a:rPr>
              <a:t> Interface ani </a:t>
            </a:r>
            <a:r>
              <a:rPr lang="cs-CZ" sz="900" dirty="0" err="1" smtClean="0">
                <a:solidFill>
                  <a:schemeClr val="accent1">
                    <a:lumMod val="75000"/>
                  </a:schemeClr>
                </a:solidFill>
              </a:rPr>
              <a:t>Summon</a:t>
            </a:r>
            <a:endParaRPr lang="cs-CZ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4"/>
            <a:r>
              <a:rPr lang="cs-CZ" sz="900" dirty="0" smtClean="0">
                <a:solidFill>
                  <a:schemeClr val="accent1">
                    <a:lumMod val="75000"/>
                  </a:schemeClr>
                </a:solidFill>
              </a:rPr>
              <a:t>- Video + </a:t>
            </a:r>
            <a:r>
              <a:rPr lang="cs-CZ" sz="900" dirty="0" err="1" smtClean="0">
                <a:solidFill>
                  <a:schemeClr val="accent1">
                    <a:lumMod val="75000"/>
                  </a:schemeClr>
                </a:solidFill>
              </a:rPr>
              <a:t>transcript</a:t>
            </a:r>
            <a:endParaRPr lang="cs-CZ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660279" y="5732676"/>
            <a:ext cx="1656184" cy="35501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4644008" y="5732676"/>
            <a:ext cx="1656184" cy="35501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995936" y="6409348"/>
            <a:ext cx="1597728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0" lvl="4"/>
            <a:r>
              <a:rPr lang="cs-CZ" sz="900" dirty="0" smtClean="0">
                <a:solidFill>
                  <a:schemeClr val="accent1">
                    <a:lumMod val="75000"/>
                  </a:schemeClr>
                </a:solidFill>
              </a:rPr>
              <a:t>Není v </a:t>
            </a:r>
            <a:r>
              <a:rPr lang="cs-CZ" sz="900" dirty="0" err="1" smtClean="0">
                <a:solidFill>
                  <a:schemeClr val="accent1">
                    <a:lumMod val="75000"/>
                  </a:schemeClr>
                </a:solidFill>
              </a:rPr>
              <a:t>Summonu</a:t>
            </a:r>
            <a:endParaRPr lang="cs-CZ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 flipH="1" flipV="1">
            <a:off x="4139952" y="6164724"/>
            <a:ext cx="288032" cy="24462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4572000" y="6164725"/>
            <a:ext cx="360040" cy="24462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r>
              <a:rPr lang="cs-CZ" sz="3200" dirty="0" smtClean="0">
                <a:solidFill>
                  <a:srgbClr val="CE3736"/>
                </a:solidFill>
              </a:rPr>
              <a:t> – databáze dostupné v NTK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r>
              <a:rPr lang="cs-CZ" sz="2400" u="sng" dirty="0" err="1" smtClean="0"/>
              <a:t>Regional</a:t>
            </a:r>
            <a:r>
              <a:rPr lang="cs-CZ" sz="2400" u="sng" dirty="0" smtClean="0"/>
              <a:t> Business </a:t>
            </a:r>
            <a:r>
              <a:rPr lang="cs-CZ" sz="2400" u="sng" dirty="0" err="1" smtClean="0"/>
              <a:t>News</a:t>
            </a:r>
            <a:endParaRPr lang="cs-CZ" sz="2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endParaRPr lang="cs-CZ" sz="400" dirty="0" smtClean="0">
              <a:solidFill>
                <a:srgbClr val="FF0000"/>
              </a:solidFill>
            </a:endParaRPr>
          </a:p>
          <a:p>
            <a:endParaRPr lang="cs-CZ" sz="400" dirty="0" smtClean="0">
              <a:solidFill>
                <a:srgbClr val="FF0000"/>
              </a:solidFill>
            </a:endParaRPr>
          </a:p>
          <a:p>
            <a:endParaRPr lang="cs-CZ" sz="400" b="1" dirty="0" smtClean="0"/>
          </a:p>
          <a:p>
            <a:r>
              <a:rPr lang="cs-CZ" sz="2000" u="sng" dirty="0" smtClean="0"/>
              <a:t>plné </a:t>
            </a:r>
            <a:r>
              <a:rPr lang="cs-CZ" sz="2000" u="sng" dirty="0"/>
              <a:t>texty </a:t>
            </a:r>
            <a:r>
              <a:rPr lang="cs-CZ" sz="2000" dirty="0"/>
              <a:t>více než 80 </a:t>
            </a:r>
            <a:r>
              <a:rPr lang="cs-CZ" sz="2000" b="1" dirty="0"/>
              <a:t>regionálních obchodně </a:t>
            </a:r>
            <a:r>
              <a:rPr lang="cs-CZ" sz="2000" b="1" dirty="0" smtClean="0"/>
              <a:t>zaměřených </a:t>
            </a:r>
            <a:r>
              <a:rPr lang="cs-CZ" sz="2000" dirty="0"/>
              <a:t>publikací především z USA</a:t>
            </a:r>
          </a:p>
          <a:p>
            <a:endParaRPr lang="cs-CZ" sz="2400" dirty="0"/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400" dirty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17</a:t>
            </a:fld>
            <a:endParaRPr lang="cs-CZ" sz="900">
              <a:solidFill>
                <a:srgbClr val="CE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r>
              <a:rPr lang="cs-CZ" sz="3200" dirty="0" smtClean="0">
                <a:solidFill>
                  <a:srgbClr val="CE3736"/>
                </a:solidFill>
              </a:rPr>
              <a:t> – databáze dostupné v NTK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r>
              <a:rPr lang="cs-CZ" sz="2400" u="sng" dirty="0" smtClean="0"/>
              <a:t>Green FILE</a:t>
            </a:r>
          </a:p>
          <a:p>
            <a:pPr marL="0" indent="0">
              <a:buNone/>
            </a:pPr>
            <a:endParaRPr lang="cs-CZ" sz="400" u="sng" dirty="0" smtClean="0"/>
          </a:p>
          <a:p>
            <a:endParaRPr lang="cs-CZ" sz="400" dirty="0" smtClean="0">
              <a:solidFill>
                <a:srgbClr val="FF0000"/>
              </a:solidFill>
            </a:endParaRPr>
          </a:p>
          <a:p>
            <a:endParaRPr lang="cs-CZ" sz="400" b="1" dirty="0" smtClean="0"/>
          </a:p>
          <a:p>
            <a:endParaRPr lang="cs-CZ" sz="400" b="1" dirty="0" smtClean="0"/>
          </a:p>
          <a:p>
            <a:r>
              <a:rPr lang="cs-CZ" sz="2000" dirty="0" smtClean="0"/>
              <a:t>multidisciplinární </a:t>
            </a:r>
            <a:r>
              <a:rPr lang="cs-CZ" sz="2000" dirty="0"/>
              <a:t>databáze - </a:t>
            </a:r>
            <a:r>
              <a:rPr lang="cs-CZ" sz="2000" b="1" dirty="0"/>
              <a:t>vliv člověka na životní prostředí </a:t>
            </a:r>
            <a:r>
              <a:rPr lang="cs-CZ" sz="2000" dirty="0"/>
              <a:t>	</a:t>
            </a:r>
            <a:endParaRPr lang="cs-CZ" sz="2000" dirty="0" smtClean="0"/>
          </a:p>
          <a:p>
            <a:endParaRPr lang="cs-CZ" sz="600" dirty="0" smtClean="0"/>
          </a:p>
          <a:p>
            <a:r>
              <a:rPr lang="cs-CZ" sz="2000" u="sng" dirty="0" smtClean="0"/>
              <a:t>indexování </a:t>
            </a:r>
            <a:r>
              <a:rPr lang="cs-CZ" sz="2000" u="sng" dirty="0"/>
              <a:t>a </a:t>
            </a:r>
            <a:r>
              <a:rPr lang="cs-CZ" sz="2000" u="sng" dirty="0" smtClean="0"/>
              <a:t>abstrakty </a:t>
            </a:r>
            <a:r>
              <a:rPr lang="cs-CZ" sz="2000" dirty="0" smtClean="0"/>
              <a:t>- </a:t>
            </a:r>
            <a:r>
              <a:rPr lang="cs-CZ" sz="2000" dirty="0"/>
              <a:t>538 000 </a:t>
            </a:r>
            <a:r>
              <a:rPr lang="cs-CZ" sz="2000" dirty="0" smtClean="0"/>
              <a:t>záznamů</a:t>
            </a:r>
          </a:p>
          <a:p>
            <a:endParaRPr lang="cs-CZ" sz="600" dirty="0" smtClean="0"/>
          </a:p>
          <a:p>
            <a:r>
              <a:rPr lang="cs-CZ" sz="2000" u="sng" dirty="0" smtClean="0"/>
              <a:t>volně </a:t>
            </a:r>
            <a:r>
              <a:rPr lang="cs-CZ" sz="2000" u="sng" dirty="0"/>
              <a:t>přístupné plné texty </a:t>
            </a:r>
            <a:r>
              <a:rPr lang="cs-CZ" sz="2000" dirty="0"/>
              <a:t>více než 5 800 </a:t>
            </a:r>
            <a:r>
              <a:rPr lang="cs-CZ" sz="2000" dirty="0" smtClean="0"/>
              <a:t>záznamů</a:t>
            </a:r>
          </a:p>
          <a:p>
            <a:endParaRPr lang="cs-CZ" sz="600" dirty="0" smtClean="0"/>
          </a:p>
          <a:p>
            <a:r>
              <a:rPr lang="cs-CZ" sz="2000" dirty="0" smtClean="0"/>
              <a:t>oblast </a:t>
            </a:r>
            <a:r>
              <a:rPr lang="cs-CZ" sz="2000" dirty="0"/>
              <a:t>vědy, veřejné správy a obecného zájmu</a:t>
            </a:r>
          </a:p>
          <a:p>
            <a:endParaRPr lang="cs-CZ" sz="2400" dirty="0"/>
          </a:p>
          <a:p>
            <a:endParaRPr lang="cs-CZ" sz="2400" dirty="0"/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400" dirty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18</a:t>
            </a:fld>
            <a:endParaRPr lang="cs-CZ" sz="900">
              <a:solidFill>
                <a:srgbClr val="CE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r>
              <a:rPr lang="cs-CZ" sz="3200" dirty="0" smtClean="0">
                <a:solidFill>
                  <a:srgbClr val="CE3736"/>
                </a:solidFill>
              </a:rPr>
              <a:t> – databáze dostupné v NTK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r>
              <a:rPr lang="cs-CZ" sz="2400" u="sng" dirty="0" err="1" smtClean="0"/>
              <a:t>Library</a:t>
            </a:r>
            <a:r>
              <a:rPr lang="cs-CZ" sz="2400" u="sng" dirty="0"/>
              <a:t>, </a:t>
            </a:r>
            <a:r>
              <a:rPr lang="cs-CZ" sz="2400" u="sng" dirty="0" err="1"/>
              <a:t>Information</a:t>
            </a:r>
            <a:r>
              <a:rPr lang="cs-CZ" sz="2400" u="sng" dirty="0"/>
              <a:t> </a:t>
            </a:r>
            <a:r>
              <a:rPr lang="cs-CZ" sz="2400" u="sng" dirty="0" err="1"/>
              <a:t>Sciences</a:t>
            </a:r>
            <a:r>
              <a:rPr lang="cs-CZ" sz="2400" u="sng" dirty="0"/>
              <a:t> &amp; Technology </a:t>
            </a:r>
            <a:r>
              <a:rPr lang="cs-CZ" sz="2400" u="sng" dirty="0" err="1"/>
              <a:t>Abstracts</a:t>
            </a:r>
            <a:endParaRPr lang="cs-CZ" sz="2400" u="sng" dirty="0"/>
          </a:p>
          <a:p>
            <a:pPr marL="0" indent="0">
              <a:buNone/>
            </a:pPr>
            <a:endParaRPr lang="cs-CZ" sz="400" u="sng" dirty="0" smtClean="0"/>
          </a:p>
          <a:p>
            <a:endParaRPr lang="cs-CZ" sz="400" dirty="0" smtClean="0">
              <a:solidFill>
                <a:srgbClr val="FF0000"/>
              </a:solidFill>
            </a:endParaRPr>
          </a:p>
          <a:p>
            <a:endParaRPr lang="cs-CZ" sz="400" b="1" dirty="0" smtClean="0"/>
          </a:p>
          <a:p>
            <a:r>
              <a:rPr lang="cs-CZ" sz="2000" u="sng" dirty="0" smtClean="0"/>
              <a:t>abstraktová </a:t>
            </a:r>
            <a:r>
              <a:rPr lang="cs-CZ" sz="2000" u="sng" dirty="0"/>
              <a:t>databáze</a:t>
            </a:r>
            <a:r>
              <a:rPr lang="cs-CZ" sz="2000" dirty="0"/>
              <a:t> zabývající se </a:t>
            </a:r>
            <a:r>
              <a:rPr lang="cs-CZ" sz="2000" b="1" dirty="0"/>
              <a:t>knihovnictvím, klasifikací, katalogizací, </a:t>
            </a:r>
            <a:r>
              <a:rPr lang="cs-CZ" sz="2000" b="1" dirty="0" err="1"/>
              <a:t>bibliometrií</a:t>
            </a:r>
            <a:r>
              <a:rPr lang="cs-CZ" sz="2000" b="1" dirty="0"/>
              <a:t> a dalšími disciplínami informační vědy </a:t>
            </a:r>
            <a:endParaRPr lang="cs-CZ" sz="2000" b="1" dirty="0" smtClean="0"/>
          </a:p>
          <a:p>
            <a:endParaRPr lang="cs-CZ" sz="600" dirty="0" smtClean="0"/>
          </a:p>
          <a:p>
            <a:r>
              <a:rPr lang="cs-CZ" sz="2000" dirty="0" smtClean="0"/>
              <a:t>indexuje </a:t>
            </a:r>
            <a:r>
              <a:rPr lang="cs-CZ" sz="2000" dirty="0"/>
              <a:t>více než 560 stěžejních časopisů, knihy, zprávy z </a:t>
            </a:r>
            <a:r>
              <a:rPr lang="cs-CZ" sz="2000" dirty="0" smtClean="0"/>
              <a:t>výzkumů</a:t>
            </a:r>
          </a:p>
          <a:p>
            <a:endParaRPr lang="cs-CZ" sz="600" dirty="0" smtClean="0"/>
          </a:p>
          <a:p>
            <a:r>
              <a:rPr lang="cs-CZ" sz="2000" dirty="0" smtClean="0"/>
              <a:t>pokrývá </a:t>
            </a:r>
            <a:r>
              <a:rPr lang="cs-CZ" sz="2000" dirty="0"/>
              <a:t>období od poloviny 70. let 20. století </a:t>
            </a:r>
            <a:endParaRPr lang="cs-CZ" sz="2000" dirty="0" smtClean="0"/>
          </a:p>
          <a:p>
            <a:endParaRPr lang="cs-CZ" sz="600" dirty="0" smtClean="0"/>
          </a:p>
          <a:p>
            <a:r>
              <a:rPr lang="cs-CZ" sz="2000" dirty="0" smtClean="0"/>
              <a:t>obsahuje profily autorů (viz. Business Source </a:t>
            </a:r>
            <a:r>
              <a:rPr lang="cs-CZ" sz="2000" dirty="0" err="1" smtClean="0"/>
              <a:t>Complete</a:t>
            </a:r>
            <a:r>
              <a:rPr lang="cs-CZ" sz="2000" dirty="0" smtClean="0"/>
              <a:t>)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400" dirty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19</a:t>
            </a:fld>
            <a:endParaRPr lang="cs-CZ" sz="900">
              <a:solidFill>
                <a:srgbClr val="CE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r>
              <a:rPr lang="cs-CZ" sz="3200" dirty="0" smtClean="0">
                <a:solidFill>
                  <a:srgbClr val="CE3736"/>
                </a:solidFill>
              </a:rPr>
              <a:t> – databáze dostupné v NTK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endParaRPr lang="cs-CZ" sz="2400" dirty="0" smtClean="0"/>
          </a:p>
          <a:p>
            <a:pPr marL="0" indent="0">
              <a:buNone/>
            </a:pPr>
            <a:endParaRPr lang="cs-CZ" sz="400" dirty="0" smtClean="0">
              <a:solidFill>
                <a:srgbClr val="FF0000"/>
              </a:solidFill>
            </a:endParaRPr>
          </a:p>
          <a:p>
            <a:r>
              <a:rPr lang="cs-CZ" sz="2400" dirty="0" err="1"/>
              <a:t>Academic</a:t>
            </a:r>
            <a:r>
              <a:rPr lang="cs-CZ" sz="2400" dirty="0"/>
              <a:t> </a:t>
            </a:r>
            <a:r>
              <a:rPr lang="cs-CZ" sz="2400" dirty="0" err="1"/>
              <a:t>Search</a:t>
            </a:r>
            <a:r>
              <a:rPr lang="cs-CZ" sz="2400" dirty="0"/>
              <a:t> </a:t>
            </a:r>
            <a:r>
              <a:rPr lang="cs-CZ" sz="2400" dirty="0" err="1" smtClean="0"/>
              <a:t>Complete</a:t>
            </a:r>
            <a:endParaRPr lang="cs-CZ" sz="2400" dirty="0" smtClean="0"/>
          </a:p>
          <a:p>
            <a:endParaRPr lang="cs-CZ" sz="600" dirty="0"/>
          </a:p>
          <a:p>
            <a:r>
              <a:rPr lang="cs-CZ" sz="2400" dirty="0"/>
              <a:t>Business Source </a:t>
            </a:r>
            <a:r>
              <a:rPr lang="cs-CZ" sz="2400" dirty="0" err="1" smtClean="0"/>
              <a:t>Complete</a:t>
            </a:r>
            <a:endParaRPr lang="cs-CZ" sz="2400" dirty="0" smtClean="0"/>
          </a:p>
          <a:p>
            <a:endParaRPr lang="cs-CZ" sz="600" dirty="0"/>
          </a:p>
          <a:p>
            <a:r>
              <a:rPr lang="cs-CZ" sz="2400" dirty="0" err="1"/>
              <a:t>Regional</a:t>
            </a:r>
            <a:r>
              <a:rPr lang="cs-CZ" sz="2400" dirty="0"/>
              <a:t> Business </a:t>
            </a:r>
            <a:r>
              <a:rPr lang="cs-CZ" sz="2400" dirty="0" err="1" smtClean="0"/>
              <a:t>News</a:t>
            </a:r>
            <a:endParaRPr lang="cs-CZ" sz="2400" dirty="0" smtClean="0"/>
          </a:p>
          <a:p>
            <a:endParaRPr lang="cs-CZ" sz="600" dirty="0"/>
          </a:p>
          <a:p>
            <a:r>
              <a:rPr lang="cs-CZ" sz="2400" dirty="0"/>
              <a:t>Green </a:t>
            </a:r>
            <a:r>
              <a:rPr lang="cs-CZ" sz="2400" dirty="0" smtClean="0"/>
              <a:t>FILE</a:t>
            </a:r>
          </a:p>
          <a:p>
            <a:endParaRPr lang="cs-CZ" sz="600" dirty="0"/>
          </a:p>
          <a:p>
            <a:r>
              <a:rPr lang="cs-CZ" sz="2400" dirty="0" err="1"/>
              <a:t>Library</a:t>
            </a:r>
            <a:r>
              <a:rPr lang="cs-CZ" sz="2400" dirty="0"/>
              <a:t>, </a:t>
            </a:r>
            <a:r>
              <a:rPr lang="cs-CZ" sz="2400" dirty="0" err="1"/>
              <a:t>Information</a:t>
            </a:r>
            <a:r>
              <a:rPr lang="cs-CZ" sz="2400" dirty="0"/>
              <a:t> </a:t>
            </a:r>
            <a:r>
              <a:rPr lang="cs-CZ" sz="2400" dirty="0" err="1"/>
              <a:t>Sciences</a:t>
            </a:r>
            <a:r>
              <a:rPr lang="cs-CZ" sz="2400" dirty="0"/>
              <a:t> &amp; Technology </a:t>
            </a:r>
            <a:r>
              <a:rPr lang="cs-CZ" sz="2400" dirty="0" err="1" smtClean="0"/>
              <a:t>Abstracts</a:t>
            </a:r>
            <a:endParaRPr lang="cs-CZ" sz="2400" dirty="0" smtClean="0"/>
          </a:p>
          <a:p>
            <a:endParaRPr lang="cs-CZ" sz="600" dirty="0" smtClean="0"/>
          </a:p>
          <a:p>
            <a:r>
              <a:rPr lang="cs-CZ" sz="2400" dirty="0" err="1"/>
              <a:t>EBSCOeBooks</a:t>
            </a:r>
            <a:endParaRPr lang="cs-CZ" sz="2400" dirty="0"/>
          </a:p>
          <a:p>
            <a:endParaRPr lang="cs-CZ" sz="2400" dirty="0"/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</a:t>
            </a:fld>
            <a:endParaRPr lang="cs-CZ" sz="900">
              <a:solidFill>
                <a:srgbClr val="CE37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r>
              <a:rPr lang="cs-CZ" sz="3200" dirty="0" smtClean="0">
                <a:solidFill>
                  <a:srgbClr val="CE3736"/>
                </a:solidFill>
              </a:rPr>
              <a:t> – databáze dostupné v NTK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endParaRPr lang="cs-CZ" sz="2400" dirty="0" smtClean="0"/>
          </a:p>
          <a:p>
            <a:pPr marL="0" indent="0">
              <a:buNone/>
            </a:pPr>
            <a:r>
              <a:rPr lang="cs-CZ" sz="2400" u="sng" dirty="0" err="1" smtClean="0"/>
              <a:t>EBSCOeBooks</a:t>
            </a:r>
            <a:endParaRPr lang="cs-CZ" sz="2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endParaRPr lang="cs-CZ" sz="400" dirty="0" smtClean="0">
              <a:solidFill>
                <a:srgbClr val="FF0000"/>
              </a:solidFill>
            </a:endParaRPr>
          </a:p>
          <a:p>
            <a:r>
              <a:rPr lang="cs-CZ" sz="2000" dirty="0" smtClean="0"/>
              <a:t>momentálně </a:t>
            </a:r>
            <a:r>
              <a:rPr lang="cs-CZ" sz="2000" dirty="0"/>
              <a:t>4 knihy </a:t>
            </a:r>
          </a:p>
          <a:p>
            <a:endParaRPr lang="cs-CZ" sz="600" dirty="0"/>
          </a:p>
          <a:p>
            <a:r>
              <a:rPr lang="cs-CZ" sz="2000" dirty="0"/>
              <a:t>pro </a:t>
            </a:r>
            <a:r>
              <a:rPr lang="cs-CZ" sz="2000" dirty="0" err="1"/>
              <a:t>offline</a:t>
            </a:r>
            <a:r>
              <a:rPr lang="cs-CZ" sz="2000" dirty="0"/>
              <a:t> výpůjčku (k dispozici 1 kopie ke stažení) je nutné mít nainstalováno </a:t>
            </a:r>
            <a:r>
              <a:rPr lang="cs-CZ" sz="2000" i="1" dirty="0"/>
              <a:t>Adobe Digital </a:t>
            </a:r>
            <a:r>
              <a:rPr lang="cs-CZ" sz="2000" i="1" dirty="0" err="1" smtClean="0"/>
              <a:t>Editions</a:t>
            </a:r>
            <a:endParaRPr lang="cs-CZ" sz="2000" i="1" dirty="0" smtClean="0"/>
          </a:p>
          <a:p>
            <a:endParaRPr lang="cs-CZ" sz="2000" i="1" dirty="0"/>
          </a:p>
          <a:p>
            <a:endParaRPr lang="cs-CZ" sz="2000" i="1" dirty="0" smtClean="0"/>
          </a:p>
          <a:p>
            <a:r>
              <a:rPr lang="cs-CZ" sz="2000" dirty="0" err="1" smtClean="0"/>
              <a:t>eBooks</a:t>
            </a:r>
            <a:r>
              <a:rPr lang="cs-CZ" sz="2000" dirty="0" smtClean="0"/>
              <a:t> Mobile </a:t>
            </a:r>
            <a:r>
              <a:rPr lang="cs-CZ" sz="2000" dirty="0" err="1" smtClean="0"/>
              <a:t>App</a:t>
            </a:r>
            <a:r>
              <a:rPr lang="cs-CZ" sz="2000" dirty="0" smtClean="0"/>
              <a:t>   </a:t>
            </a:r>
            <a:r>
              <a:rPr lang="cs-CZ" sz="1800" dirty="0" smtClean="0"/>
              <a:t>(</a:t>
            </a:r>
            <a:r>
              <a:rPr lang="cs-CZ" sz="1800" dirty="0" err="1" smtClean="0"/>
              <a:t>Barnes</a:t>
            </a:r>
            <a:r>
              <a:rPr lang="cs-CZ" sz="1800" dirty="0" smtClean="0"/>
              <a:t> </a:t>
            </a:r>
            <a:r>
              <a:rPr lang="cs-CZ" sz="1800" dirty="0"/>
              <a:t>&amp; Noble </a:t>
            </a:r>
            <a:r>
              <a:rPr lang="cs-CZ" sz="1800" dirty="0" smtClean="0"/>
              <a:t>NOOK, Sony </a:t>
            </a:r>
            <a:r>
              <a:rPr lang="cs-CZ" sz="1800" dirty="0" err="1"/>
              <a:t>Daily</a:t>
            </a:r>
            <a:r>
              <a:rPr lang="cs-CZ" sz="1800" dirty="0"/>
              <a:t> </a:t>
            </a:r>
            <a:r>
              <a:rPr lang="cs-CZ" sz="1800" dirty="0" err="1" smtClean="0"/>
              <a:t>Edition</a:t>
            </a:r>
            <a:r>
              <a:rPr lang="cs-CZ" sz="1800" dirty="0" smtClean="0"/>
              <a:t>, </a:t>
            </a:r>
            <a:r>
              <a:rPr lang="cs-CZ" sz="1800" dirty="0" err="1" smtClean="0"/>
              <a:t>iPad</a:t>
            </a:r>
            <a:r>
              <a:rPr lang="cs-CZ" sz="1800" dirty="0" smtClean="0"/>
              <a:t>, Sony </a:t>
            </a:r>
            <a:r>
              <a:rPr lang="cs-CZ" sz="1800" dirty="0"/>
              <a:t>Digital </a:t>
            </a:r>
            <a:r>
              <a:rPr lang="cs-CZ" sz="1800" dirty="0" err="1" smtClean="0"/>
              <a:t>Readers</a:t>
            </a:r>
            <a:r>
              <a:rPr lang="cs-CZ" sz="1800" dirty="0" smtClean="0"/>
              <a:t>, …)</a:t>
            </a:r>
            <a:endParaRPr lang="cs-CZ" sz="1800" dirty="0"/>
          </a:p>
          <a:p>
            <a:endParaRPr lang="cs-CZ" sz="2000" dirty="0"/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20</a:t>
            </a:fld>
            <a:endParaRPr lang="cs-CZ" sz="900">
              <a:solidFill>
                <a:srgbClr val="CE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r>
              <a:rPr lang="cs-CZ" sz="3200" dirty="0" smtClean="0">
                <a:solidFill>
                  <a:srgbClr val="CE3736"/>
                </a:solidFill>
              </a:rPr>
              <a:t> – databáze dostupné v NTK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cs-CZ" sz="2400" u="sng" dirty="0" err="1" smtClean="0"/>
              <a:t>EBSCOeBooks</a:t>
            </a:r>
            <a:endParaRPr lang="cs-CZ" sz="2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endParaRPr lang="cs-CZ" sz="400" dirty="0" smtClean="0">
              <a:solidFill>
                <a:srgbClr val="FF0000"/>
              </a:solidFill>
            </a:endParaRP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21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46" t="6052" r="46" b="6159"/>
          <a:stretch/>
        </p:blipFill>
        <p:spPr>
          <a:xfrm>
            <a:off x="179512" y="1988840"/>
            <a:ext cx="878497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r>
              <a:rPr lang="cs-CZ" sz="3200" dirty="0" smtClean="0">
                <a:solidFill>
                  <a:srgbClr val="CE3736"/>
                </a:solidFill>
              </a:rPr>
              <a:t> – podpora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pPr marL="0" indent="0">
              <a:buNone/>
            </a:pPr>
            <a:endParaRPr lang="cs-CZ" sz="400" u="sng" dirty="0" smtClean="0"/>
          </a:p>
          <a:p>
            <a:r>
              <a:rPr lang="cs-CZ" sz="2000" dirty="0"/>
              <a:t>v</a:t>
            </a:r>
            <a:r>
              <a:rPr lang="cs-CZ" sz="2000" dirty="0" smtClean="0"/>
              <a:t>yhledávání – nápověda vpravo nahoře</a:t>
            </a:r>
          </a:p>
          <a:p>
            <a:endParaRPr lang="cs-CZ" sz="600" dirty="0" smtClean="0"/>
          </a:p>
          <a:p>
            <a:r>
              <a:rPr lang="cs-CZ" sz="2000" dirty="0"/>
              <a:t>n</a:t>
            </a:r>
            <a:r>
              <a:rPr lang="cs-CZ" sz="2000" dirty="0" smtClean="0"/>
              <a:t>ávody : </a:t>
            </a:r>
            <a:r>
              <a:rPr lang="cs-CZ" sz="2000" u="sng" dirty="0" smtClean="0">
                <a:hlinkClick r:id="rId4"/>
              </a:rPr>
              <a:t>http</a:t>
            </a:r>
            <a:r>
              <a:rPr lang="cs-CZ" sz="2000" u="sng" dirty="0">
                <a:hlinkClick r:id="rId4"/>
              </a:rPr>
              <a:t>://support.ebsco.com/</a:t>
            </a:r>
            <a:r>
              <a:rPr lang="cs-CZ" sz="2000" dirty="0"/>
              <a:t> </a:t>
            </a:r>
            <a:endParaRPr lang="cs-CZ" sz="2000" dirty="0" smtClean="0"/>
          </a:p>
          <a:p>
            <a:endParaRPr lang="cs-CZ" sz="600" dirty="0" smtClean="0"/>
          </a:p>
          <a:p>
            <a:r>
              <a:rPr lang="cs-CZ" sz="2000" dirty="0" smtClean="0"/>
              <a:t>v češtině: </a:t>
            </a:r>
            <a:r>
              <a:rPr lang="cs-CZ" sz="2000" u="sng" dirty="0">
                <a:hlinkClick r:id="rId5"/>
              </a:rPr>
              <a:t>http://</a:t>
            </a:r>
            <a:r>
              <a:rPr lang="cs-CZ" sz="2000" u="sng" dirty="0" smtClean="0">
                <a:hlinkClick r:id="rId5"/>
              </a:rPr>
              <a:t>support.ebsco.com/training/lang/cs/cs.php</a:t>
            </a:r>
            <a:endParaRPr lang="cs-CZ" sz="2000" u="sng" dirty="0" smtClean="0"/>
          </a:p>
          <a:p>
            <a:endParaRPr lang="cs-CZ" sz="600" dirty="0" smtClean="0"/>
          </a:p>
          <a:p>
            <a:endParaRPr lang="cs-CZ" sz="600" dirty="0"/>
          </a:p>
          <a:p>
            <a:endParaRPr lang="cs-CZ" sz="600" dirty="0" smtClean="0"/>
          </a:p>
          <a:p>
            <a:endParaRPr lang="cs-CZ" sz="600" dirty="0"/>
          </a:p>
          <a:p>
            <a:endParaRPr lang="cs-CZ" sz="600" dirty="0"/>
          </a:p>
          <a:p>
            <a:r>
              <a:rPr lang="cs-CZ" sz="2000" dirty="0" smtClean="0"/>
              <a:t>možnost </a:t>
            </a:r>
            <a:r>
              <a:rPr lang="cs-CZ" sz="2000" dirty="0"/>
              <a:t>kurzů </a:t>
            </a:r>
            <a:r>
              <a:rPr lang="cs-CZ" sz="2000" dirty="0" smtClean="0"/>
              <a:t>(registrace, online): </a:t>
            </a:r>
            <a:r>
              <a:rPr lang="cs-CZ" sz="2000" u="sng" dirty="0" smtClean="0">
                <a:hlinkClick r:id="rId6"/>
              </a:rPr>
              <a:t>http</a:t>
            </a:r>
            <a:r>
              <a:rPr lang="cs-CZ" sz="2000" u="sng" dirty="0">
                <a:hlinkClick r:id="rId6"/>
              </a:rPr>
              <a:t>://support.ebsco.com/training/index.php</a:t>
            </a:r>
            <a:endParaRPr lang="cs-CZ" sz="2000" u="sng" dirty="0"/>
          </a:p>
          <a:p>
            <a:endParaRPr lang="cs-CZ" sz="2400" u="sng" dirty="0" smtClean="0">
              <a:hlinkClick r:id="rId7"/>
            </a:endParaRPr>
          </a:p>
          <a:p>
            <a:endParaRPr lang="cs-CZ" sz="2400" u="sng" dirty="0">
              <a:hlinkClick r:id="rId7"/>
            </a:endParaRPr>
          </a:p>
          <a:p>
            <a:endParaRPr lang="cs-CZ" sz="2400" dirty="0"/>
          </a:p>
          <a:p>
            <a:endParaRPr lang="cs-CZ" sz="2400" dirty="0"/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400" dirty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22</a:t>
            </a:fld>
            <a:endParaRPr lang="cs-CZ" sz="900">
              <a:solidFill>
                <a:srgbClr val="CE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lum bright="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" y="1124744"/>
            <a:ext cx="84216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Nadpis 8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5458618"/>
          </a:xfrm>
        </p:spPr>
        <p:txBody>
          <a:bodyPr lIns="0" tIns="0" rIns="0" bIns="0"/>
          <a:lstStyle/>
          <a:p>
            <a:pPr algn="ctr"/>
            <a:r>
              <a:rPr lang="cs-CZ" sz="4800" b="0" cap="none" dirty="0" smtClean="0">
                <a:solidFill>
                  <a:schemeClr val="tx2"/>
                </a:solidFill>
              </a:rPr>
              <a:t>Děkuji za pozornost.</a:t>
            </a:r>
          </a:p>
        </p:txBody>
      </p:sp>
      <p:pic>
        <p:nvPicPr>
          <p:cNvPr id="5125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19672" y="5858543"/>
            <a:ext cx="8288016" cy="55399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0" lvl="4"/>
            <a:r>
              <a:rPr lang="cs-CZ" sz="3000" dirty="0" smtClean="0">
                <a:solidFill>
                  <a:srgbClr val="CE3736"/>
                </a:solidFill>
              </a:rPr>
              <a:t>…</a:t>
            </a:r>
            <a:r>
              <a:rPr lang="cs-CZ" sz="3000" dirty="0" smtClean="0">
                <a:solidFill>
                  <a:srgbClr val="CE3736"/>
                </a:solidFill>
              </a:rPr>
              <a:t>  a Tomášovi Razímovi za připomínky</a:t>
            </a:r>
            <a:endParaRPr lang="cs-CZ" sz="3000" dirty="0">
              <a:solidFill>
                <a:srgbClr val="CE37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Vyhledávání v </a:t>
            </a:r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endParaRPr lang="cs-CZ" sz="3200" dirty="0" smtClean="0">
              <a:solidFill>
                <a:srgbClr val="CE3736"/>
              </a:solidFill>
            </a:endParaRP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pPr marL="0" indent="0">
              <a:buNone/>
            </a:pPr>
            <a:endParaRPr lang="cs-CZ" sz="400" u="sng" dirty="0" smtClean="0"/>
          </a:p>
          <a:p>
            <a:endParaRPr lang="cs-CZ" sz="400" dirty="0" smtClean="0">
              <a:solidFill>
                <a:srgbClr val="FF0000"/>
              </a:solidFill>
            </a:endParaRP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3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19400" t="23360" r="19850" b="54320"/>
          <a:stretch/>
        </p:blipFill>
        <p:spPr>
          <a:xfrm>
            <a:off x="471872" y="1754932"/>
            <a:ext cx="7956884" cy="182713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771800" y="3734809"/>
            <a:ext cx="4104456" cy="1177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Filtrace výsledků před vyhledáváním (obdoba rozšířeného, jen méně možností)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131840" y="3085269"/>
            <a:ext cx="334430" cy="56035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611560" y="5716375"/>
            <a:ext cx="6480720" cy="434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Vyhledávání – aplikace pro iPhone a Android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pPr marL="0" indent="0">
              <a:buNone/>
            </a:pPr>
            <a:endParaRPr lang="cs-CZ" sz="400" u="sng" dirty="0" smtClean="0"/>
          </a:p>
          <a:p>
            <a:endParaRPr lang="cs-CZ" sz="400" dirty="0" smtClean="0">
              <a:solidFill>
                <a:srgbClr val="FF0000"/>
              </a:solidFill>
            </a:endParaRP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4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14310" t="17246" r="16559" b="9017"/>
          <a:stretch/>
        </p:blipFill>
        <p:spPr>
          <a:xfrm>
            <a:off x="611560" y="1568673"/>
            <a:ext cx="7560842" cy="5040561"/>
          </a:xfrm>
          <a:prstGeom prst="rect">
            <a:avLst/>
          </a:prstGeom>
          <a:ln w="12700"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1959284" y="2422334"/>
            <a:ext cx="3116772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900"/>
            </a:lvl1pPr>
          </a:lstStyle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napsáno</a:t>
            </a:r>
            <a:r>
              <a:rPr lang="cs-CZ" dirty="0">
                <a:solidFill>
                  <a:srgbClr val="C00000"/>
                </a:solidFill>
              </a:rPr>
              <a:t> (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B.op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: AND, OR, NOT,““,*,?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78610" y="2568955"/>
            <a:ext cx="504056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1">
                    <a:lumMod val="75000"/>
                  </a:schemeClr>
                </a:solidFill>
              </a:rPr>
              <a:t>AND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749864" y="2713698"/>
            <a:ext cx="361548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endParaRPr lang="cs-CZ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920154" y="3089274"/>
            <a:ext cx="1597728" cy="78483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cs-CZ" sz="900" dirty="0">
                <a:solidFill>
                  <a:schemeClr val="accent1">
                    <a:lumMod val="75000"/>
                  </a:schemeClr>
                </a:solidFill>
              </a:rPr>
              <a:t>Zadejte libovolně dlouhý text k vyhledání – frázi, větu, odstavec nebo celé stránky</a:t>
            </a:r>
            <a:r>
              <a:rPr lang="cs-CZ" sz="900" dirty="0" smtClean="0">
                <a:solidFill>
                  <a:schemeClr val="accent1">
                    <a:lumMod val="75000"/>
                  </a:schemeClr>
                </a:solidFill>
              </a:rPr>
              <a:t>.“</a:t>
            </a:r>
          </a:p>
          <a:p>
            <a:r>
              <a:rPr lang="cs-CZ" sz="900" dirty="0" smtClean="0">
                <a:solidFill>
                  <a:schemeClr val="accent1">
                    <a:lumMod val="75000"/>
                  </a:schemeClr>
                </a:solidFill>
              </a:rPr>
              <a:t>… nefungují uvozovky</a:t>
            </a:r>
            <a:endParaRPr lang="cs-CZ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1808063" y="3036328"/>
            <a:ext cx="176894" cy="10589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aoblený obdélník 9"/>
          <p:cNvSpPr/>
          <p:nvPr/>
        </p:nvSpPr>
        <p:spPr>
          <a:xfrm>
            <a:off x="4427025" y="3036328"/>
            <a:ext cx="1800200" cy="288032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Vyhledávání v </a:t>
            </a:r>
            <a:r>
              <a:rPr lang="cs-CZ" sz="3200" dirty="0" err="1" smtClean="0">
                <a:solidFill>
                  <a:srgbClr val="CE3736"/>
                </a:solidFill>
              </a:rPr>
              <a:t>EBSCOhost</a:t>
            </a:r>
            <a:r>
              <a:rPr lang="cs-CZ" sz="3200" dirty="0" smtClean="0">
                <a:solidFill>
                  <a:srgbClr val="CE3736"/>
                </a:solidFill>
              </a:rPr>
              <a:t> – Možnosti </a:t>
            </a:r>
            <a:br>
              <a:rPr lang="cs-CZ" sz="3200" dirty="0" smtClean="0">
                <a:solidFill>
                  <a:srgbClr val="CE3736"/>
                </a:solidFill>
              </a:rPr>
            </a:br>
            <a:r>
              <a:rPr lang="cs-CZ" sz="3200" dirty="0">
                <a:solidFill>
                  <a:srgbClr val="CE3736"/>
                </a:solidFill>
              </a:rPr>
              <a:t>	</a:t>
            </a:r>
            <a:r>
              <a:rPr lang="cs-CZ" sz="3200" dirty="0" smtClean="0">
                <a:solidFill>
                  <a:srgbClr val="CE3736"/>
                </a:solidFill>
              </a:rPr>
              <a:t>					hledání</a:t>
            </a:r>
          </a:p>
        </p:txBody>
      </p:sp>
    </p:spTree>
    <p:extLst>
      <p:ext uri="{BB962C8B-B14F-4D97-AF65-F5344CB8AC3E}">
        <p14:creationId xmlns:p14="http://schemas.microsoft.com/office/powerpoint/2010/main" val="21322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>
                <a:solidFill>
                  <a:srgbClr val="CE3736"/>
                </a:solidFill>
              </a:rPr>
              <a:t>Vyhledávání v </a:t>
            </a:r>
            <a:r>
              <a:rPr lang="cs-CZ" sz="3200" dirty="0" err="1">
                <a:solidFill>
                  <a:srgbClr val="CE3736"/>
                </a:solidFill>
              </a:rPr>
              <a:t>EBSCOhost</a:t>
            </a:r>
            <a:r>
              <a:rPr lang="cs-CZ" sz="3200" dirty="0">
                <a:solidFill>
                  <a:srgbClr val="CE3736"/>
                </a:solidFill>
              </a:rPr>
              <a:t> – rozšířené</a:t>
            </a:r>
            <a:endParaRPr lang="cs-CZ" sz="3200" dirty="0" smtClean="0">
              <a:solidFill>
                <a:srgbClr val="CE3736"/>
              </a:solidFill>
            </a:endParaRP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Možnosti filtrace jsou závislé </a:t>
            </a:r>
          </a:p>
          <a:p>
            <a:pPr marL="0" indent="0">
              <a:buNone/>
            </a:pPr>
            <a:r>
              <a:rPr lang="cs-CZ" sz="2000" dirty="0" smtClean="0"/>
              <a:t>     na volbě prohledávané databáze </a:t>
            </a:r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5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5001" t="36320" r="64596" b="52222"/>
          <a:stretch/>
        </p:blipFill>
        <p:spPr>
          <a:xfrm>
            <a:off x="4985742" y="3794311"/>
            <a:ext cx="3312368" cy="780207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47961" t="36320" r="21804" b="36320"/>
          <a:stretch/>
        </p:blipFill>
        <p:spPr>
          <a:xfrm>
            <a:off x="5004048" y="4722683"/>
            <a:ext cx="3294062" cy="1863016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/>
          <a:srcRect l="10401" t="14001" r="25700" b="59360"/>
          <a:stretch/>
        </p:blipFill>
        <p:spPr>
          <a:xfrm>
            <a:off x="539552" y="1568673"/>
            <a:ext cx="6354267" cy="165569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/>
          <a:srcRect l="39650" t="23361" r="47750" b="41359"/>
          <a:stretch/>
        </p:blipFill>
        <p:spPr>
          <a:xfrm>
            <a:off x="6974047" y="1384246"/>
            <a:ext cx="1289872" cy="2257276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 flipV="1">
            <a:off x="4716016" y="1568673"/>
            <a:ext cx="2177803" cy="30622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Výsledky vyhledávání – další filtrace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6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-400" t="6080" r="501" b="8241"/>
          <a:stretch/>
        </p:blipFill>
        <p:spPr>
          <a:xfrm>
            <a:off x="287524" y="1556792"/>
            <a:ext cx="8568952" cy="4593268"/>
          </a:xfrm>
          <a:prstGeom prst="rect">
            <a:avLst/>
          </a:prstGeom>
        </p:spPr>
      </p:pic>
      <p:sp>
        <p:nvSpPr>
          <p:cNvPr id="13" name="Zaoblený obdélník 12"/>
          <p:cNvSpPr/>
          <p:nvPr/>
        </p:nvSpPr>
        <p:spPr>
          <a:xfrm>
            <a:off x="300448" y="2436358"/>
            <a:ext cx="1175207" cy="3840617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499079" y="1999874"/>
            <a:ext cx="2274748" cy="27699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</a:rPr>
              <a:t>Výběr jazyka rozhraní (30)</a:t>
            </a:r>
            <a:endParaRPr lang="cs-CZ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7884368" y="1738610"/>
            <a:ext cx="328877" cy="26126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300192" y="2972713"/>
            <a:ext cx="2274748" cy="46166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</a:rPr>
              <a:t>Volba zobrazování výsledků (formát, rozložení, počet,…)</a:t>
            </a:r>
            <a:endParaRPr lang="cs-CZ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6876256" y="2708920"/>
            <a:ext cx="0" cy="33580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2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Výsledky vyhledávání – další filtrace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7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t="7299" r="9597" b="8561"/>
          <a:stretch/>
        </p:blipFill>
        <p:spPr>
          <a:xfrm>
            <a:off x="251520" y="1568672"/>
            <a:ext cx="8397252" cy="4884663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2483768" y="1666566"/>
            <a:ext cx="2304256" cy="36925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1043608" y="2132856"/>
            <a:ext cx="3744416" cy="115212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788024" y="1726729"/>
            <a:ext cx="3657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</a:rPr>
              <a:t>TEZAURUS – každá databáze vlastní</a:t>
            </a:r>
          </a:p>
          <a:p>
            <a:endParaRPr lang="cs-CZ" sz="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</a:rPr>
              <a:t>lze použít před vyhledáváním – klíčová slova</a:t>
            </a:r>
          </a:p>
          <a:p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</a:rPr>
              <a:t>	-&gt; vytvoří se logický výraz</a:t>
            </a:r>
          </a:p>
          <a:p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</a:rPr>
              <a:t>- filtrace výsledků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611358" y="2256164"/>
            <a:ext cx="1283694" cy="2308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 smtClean="0">
                <a:solidFill>
                  <a:schemeClr val="accent1">
                    <a:lumMod val="75000"/>
                  </a:schemeClr>
                </a:solidFill>
              </a:rPr>
              <a:t>+ probability </a:t>
            </a:r>
            <a:r>
              <a:rPr lang="cs-CZ" sz="900" dirty="0" err="1" smtClean="0">
                <a:solidFill>
                  <a:schemeClr val="accent1">
                    <a:lumMod val="75000"/>
                  </a:schemeClr>
                </a:solidFill>
              </a:rPr>
              <a:t>theory</a:t>
            </a:r>
            <a:endParaRPr lang="cs-CZ" sz="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Výsledky vyhledávání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8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t="7299" r="9597" b="8561"/>
          <a:stretch/>
        </p:blipFill>
        <p:spPr>
          <a:xfrm>
            <a:off x="251520" y="1568672"/>
            <a:ext cx="8397252" cy="4884663"/>
          </a:xfrm>
          <a:prstGeom prst="rect">
            <a:avLst/>
          </a:prstGeom>
        </p:spPr>
      </p:pic>
      <p:sp>
        <p:nvSpPr>
          <p:cNvPr id="14" name="Zaoblený obdélník 13"/>
          <p:cNvSpPr/>
          <p:nvPr/>
        </p:nvSpPr>
        <p:spPr>
          <a:xfrm>
            <a:off x="3779912" y="3123831"/>
            <a:ext cx="1368152" cy="14401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5148064" y="3121536"/>
            <a:ext cx="812366" cy="14401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248462" y="2985332"/>
            <a:ext cx="2283978" cy="27699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</a:rPr>
              <a:t>Export citace v ČSN ISO 690</a:t>
            </a:r>
            <a:endParaRPr lang="cs-CZ" sz="1200" dirty="0"/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5960430" y="3133994"/>
            <a:ext cx="288032" cy="7200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903300" y="4829669"/>
            <a:ext cx="36004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220072" y="4691169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C00000"/>
                </a:solidFill>
              </a:rPr>
              <a:t> 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</a:rPr>
              <a:t>Image </a:t>
            </a:r>
            <a:r>
              <a:rPr lang="cs-CZ" sz="1200" dirty="0" err="1">
                <a:solidFill>
                  <a:schemeClr val="accent1">
                    <a:lumMod val="75000"/>
                  </a:schemeClr>
                </a:solidFill>
              </a:rPr>
              <a:t>Quick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200" dirty="0" err="1">
                <a:solidFill>
                  <a:schemeClr val="accent1">
                    <a:lumMod val="75000"/>
                  </a:schemeClr>
                </a:solidFill>
              </a:rPr>
              <a:t>View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0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Výsledky vyhledávání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9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/>
          <a:srcRect l="-774" t="2788" r="-1" b="5509"/>
          <a:stretch/>
        </p:blipFill>
        <p:spPr>
          <a:xfrm>
            <a:off x="294866" y="1391498"/>
            <a:ext cx="8554268" cy="48651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96136" y="3284984"/>
            <a:ext cx="1761063" cy="130805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0" lvl="4"/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>Pro </a:t>
            </a:r>
            <a:r>
              <a:rPr lang="cs-CZ" sz="1000" dirty="0">
                <a:solidFill>
                  <a:schemeClr val="accent1">
                    <a:lumMod val="75000"/>
                  </a:schemeClr>
                </a:solidFill>
              </a:rPr>
              <a:t>využití některých </a:t>
            </a:r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>funkcí, respektive uložení výsledků, je </a:t>
            </a:r>
            <a:r>
              <a:rPr lang="cs-CZ" sz="1000" dirty="0">
                <a:solidFill>
                  <a:schemeClr val="accent1">
                    <a:lumMod val="75000"/>
                  </a:schemeClr>
                </a:solidFill>
              </a:rPr>
              <a:t>třeba založit si vlastní schránku </a:t>
            </a:r>
            <a:r>
              <a:rPr lang="cs-CZ" sz="1000" dirty="0" err="1" smtClean="0">
                <a:solidFill>
                  <a:schemeClr val="accent1">
                    <a:lumMod val="75000"/>
                  </a:schemeClr>
                </a:solidFill>
              </a:rPr>
              <a:t>EBSCOhost</a:t>
            </a:r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lvl="4"/>
            <a:r>
              <a:rPr lang="cs-CZ" sz="1000" dirty="0" smtClean="0">
                <a:solidFill>
                  <a:schemeClr val="accent1">
                    <a:lumMod val="75000"/>
                  </a:schemeClr>
                </a:solidFill>
              </a:rPr>
              <a:t>(zdarma: e-mail </a:t>
            </a:r>
            <a:r>
              <a:rPr lang="cs-CZ" sz="1000" dirty="0">
                <a:solidFill>
                  <a:schemeClr val="accent1">
                    <a:lumMod val="75000"/>
                  </a:schemeClr>
                </a:solidFill>
              </a:rPr>
              <a:t>+ uživatelské jméno a heslo)</a:t>
            </a:r>
          </a:p>
          <a:p>
            <a:endParaRPr lang="cs-CZ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7452320" y="3037133"/>
            <a:ext cx="513508" cy="54550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7483685" y="3728789"/>
            <a:ext cx="482143" cy="78973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440824" y="3661959"/>
            <a:ext cx="525004" cy="16210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aoblený obdélník 14"/>
          <p:cNvSpPr/>
          <p:nvPr/>
        </p:nvSpPr>
        <p:spPr>
          <a:xfrm>
            <a:off x="7957790" y="3995132"/>
            <a:ext cx="502642" cy="153947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6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e_NTK_MSOFF_2010">
  <a:themeElements>
    <a:clrScheme name="NTK">
      <a:dk1>
        <a:sysClr val="windowText" lastClr="000000"/>
      </a:dk1>
      <a:lt1>
        <a:sysClr val="window" lastClr="FFFFFF"/>
      </a:lt1>
      <a:dk2>
        <a:srgbClr val="CE3736"/>
      </a:dk2>
      <a:lt2>
        <a:srgbClr val="E8E8E8"/>
      </a:lt2>
      <a:accent1>
        <a:srgbClr val="CE3736"/>
      </a:accent1>
      <a:accent2>
        <a:srgbClr val="000000"/>
      </a:accent2>
      <a:accent3>
        <a:srgbClr val="7F7F7F"/>
      </a:accent3>
      <a:accent4>
        <a:srgbClr val="F2F2F2"/>
      </a:accent4>
      <a:accent5>
        <a:srgbClr val="595959"/>
      </a:accent5>
      <a:accent6>
        <a:srgbClr val="BFBFBF"/>
      </a:accent6>
      <a:hlink>
        <a:srgbClr val="CE3736"/>
      </a:hlink>
      <a:folHlink>
        <a:srgbClr val="595959"/>
      </a:folHlink>
    </a:clrScheme>
    <a:fontScheme name="NTK">
      <a:majorFont>
        <a:latin typeface="Univers Com 65 Bold"/>
        <a:ea typeface=""/>
        <a:cs typeface=""/>
      </a:majorFont>
      <a:minorFont>
        <a:latin typeface="Univers Com 55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strategie_NTK_MSOFF_97_2003_NEW_LOGO</Template>
  <TotalTime>1217</TotalTime>
  <Words>689</Words>
  <Application>Microsoft Office PowerPoint</Application>
  <PresentationFormat>Předvádění na obrazovce (4:3)</PresentationFormat>
  <Paragraphs>274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Univers Com 55</vt:lpstr>
      <vt:lpstr>Univers Com 65 Bold</vt:lpstr>
      <vt:lpstr>strategie_NTK_MSOFF_2010</vt:lpstr>
      <vt:lpstr>Databáze v NTK EBSCOhost</vt:lpstr>
      <vt:lpstr>EBSCOhost – databáze dostupné v NTK</vt:lpstr>
      <vt:lpstr>Vyhledávání v EBSCOhost</vt:lpstr>
      <vt:lpstr>Vyhledávání v EBSCOhost – Možnosti        hledání</vt:lpstr>
      <vt:lpstr>Vyhledávání v EBSCOhost – rozšířené</vt:lpstr>
      <vt:lpstr>Výsledky vyhledávání – další filtrace</vt:lpstr>
      <vt:lpstr>Výsledky vyhledávání – další filtrace</vt:lpstr>
      <vt:lpstr>Výsledky vyhledávání</vt:lpstr>
      <vt:lpstr>Výsledky vyhledávání</vt:lpstr>
      <vt:lpstr>Výsledky vyhledávání - citovat</vt:lpstr>
      <vt:lpstr>Výsledky vyhledávání</vt:lpstr>
      <vt:lpstr>Schránka EBSCOhost</vt:lpstr>
      <vt:lpstr>EBSCOhost – databáze dostupné v NTK</vt:lpstr>
      <vt:lpstr>EBSCOhost – databáze dostupné v NTK</vt:lpstr>
      <vt:lpstr>EBSCOhost – databáze dostupné v NTK</vt:lpstr>
      <vt:lpstr>EBSCOhost – databáze dostupné v NTK</vt:lpstr>
      <vt:lpstr>EBSCOhost – databáze dostupné v NTK</vt:lpstr>
      <vt:lpstr>EBSCOhost – databáze dostupné v NTK</vt:lpstr>
      <vt:lpstr>EBSCOhost – databáze dostupné v NTK</vt:lpstr>
      <vt:lpstr>EBSCOhost – databáze dostupné v NTK</vt:lpstr>
      <vt:lpstr>EBSCOhost – databáze dostupné v NTK</vt:lpstr>
      <vt:lpstr>EBSCOhost – podpora</vt:lpstr>
      <vt:lpstr>Děkuji za pozornost.</vt:lpstr>
    </vt:vector>
  </TitlesOfParts>
  <Company>NTK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Gromotovičová</dc:creator>
  <cp:lastModifiedBy>Olga Martinová</cp:lastModifiedBy>
  <cp:revision>114</cp:revision>
  <dcterms:created xsi:type="dcterms:W3CDTF">2016-04-14T09:26:07Z</dcterms:created>
  <dcterms:modified xsi:type="dcterms:W3CDTF">2016-06-08T16:56:17Z</dcterms:modified>
</cp:coreProperties>
</file>